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86" r:id="rId2"/>
    <p:sldId id="307" r:id="rId3"/>
    <p:sldId id="288" r:id="rId4"/>
    <p:sldId id="314" r:id="rId5"/>
    <p:sldId id="302" r:id="rId6"/>
    <p:sldId id="313" r:id="rId7"/>
    <p:sldId id="315" r:id="rId8"/>
    <p:sldId id="310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. Elena Delgado" initials="LED" lastIdx="14" clrIdx="0">
    <p:extLst>
      <p:ext uri="{19B8F6BF-5375-455C-9EA6-DF929625EA0E}">
        <p15:presenceInfo xmlns:p15="http://schemas.microsoft.com/office/powerpoint/2012/main" userId="f52c8b55dabc6536" providerId="Windows Live"/>
      </p:ext>
    </p:extLst>
  </p:cmAuthor>
  <p:cmAuthor id="2" name="Fuller, Joy" initials="FJ" lastIdx="19" clrIdx="1">
    <p:extLst>
      <p:ext uri="{19B8F6BF-5375-455C-9EA6-DF929625EA0E}">
        <p15:presenceInfo xmlns:p15="http://schemas.microsoft.com/office/powerpoint/2012/main" userId="S-1-5-21-2509641344-1052565914-3260824488-4826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87058" autoAdjust="0"/>
  </p:normalViewPr>
  <p:slideViewPr>
    <p:cSldViewPr snapToGrid="0">
      <p:cViewPr varScale="1">
        <p:scale>
          <a:sx n="91" d="100"/>
          <a:sy n="91" d="100"/>
        </p:scale>
        <p:origin x="9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D3F3307-4BEF-47A8-9EC4-C0D338C875D2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20236D0-16EA-43D5-8734-F1DB21B2E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99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8039644-1ECC-4415-B240-DF736CD96336}" type="datetimeFigureOut">
              <a:rPr lang="es-ES" smtClean="0"/>
              <a:t>07/09/2023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5CD4678-71F2-4FB5-85A4-6803A8F438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868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34809-F69F-0D48-97F8-9CF76A5308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340" y="1122363"/>
            <a:ext cx="5785769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Title Here:</a:t>
            </a:r>
            <a:b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Tell Your</a:t>
            </a:r>
            <a:b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Illinois Story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FA99F5-1DAB-644E-87BD-7B2BE337DBB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1340" y="3602038"/>
            <a:ext cx="5785769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E86B4-4E28-5743-B958-4D04BD329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6F68A1-EB41-F34E-97FD-7F64F604AF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37075" y="5718264"/>
            <a:ext cx="3117851" cy="80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05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B210D-E74D-9F46-BBEB-61CE8DBF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7874" y="6095093"/>
            <a:ext cx="2743200" cy="365125"/>
          </a:xfrm>
        </p:spPr>
        <p:txBody>
          <a:bodyPr/>
          <a:lstStyle/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92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C4261-61FB-7142-9417-2F78D37976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823" y="365125"/>
            <a:ext cx="9614263" cy="1325563"/>
          </a:xfrm>
        </p:spPr>
        <p:txBody>
          <a:bodyPr/>
          <a:lstStyle>
            <a:lvl1pPr algn="ctr">
              <a:defRPr b="1" i="0">
                <a:solidFill>
                  <a:srgbClr val="E84A27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Hello.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12F32-5110-BE43-86BA-CB778EC42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690688"/>
            <a:ext cx="9614263" cy="3625895"/>
          </a:xfrm>
        </p:spPr>
        <p:txBody>
          <a:bodyPr/>
          <a:lstStyle>
            <a:lvl1pPr>
              <a:defRPr>
                <a:solidFill>
                  <a:srgbClr val="13294B"/>
                </a:solidFill>
              </a:defRPr>
            </a:lvl1pPr>
            <a:lvl2pPr>
              <a:defRPr>
                <a:solidFill>
                  <a:srgbClr val="13294B"/>
                </a:solidFill>
              </a:defRPr>
            </a:lvl2pPr>
            <a:lvl3pPr>
              <a:defRPr>
                <a:solidFill>
                  <a:srgbClr val="13294B"/>
                </a:solidFill>
              </a:defRPr>
            </a:lvl3pPr>
            <a:lvl4pPr>
              <a:defRPr>
                <a:solidFill>
                  <a:srgbClr val="13294B"/>
                </a:solidFill>
              </a:defRPr>
            </a:lvl4pPr>
            <a:lvl5pPr>
              <a:defRPr>
                <a:solidFill>
                  <a:srgbClr val="13294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648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AC6474-EFE5-954E-89A7-C1ACFAF877D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BFD3BC-D46E-4443-B3E1-A9A049739F0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F0F69-07F8-3846-AE70-61897E1C71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A8FC9A3-C3B8-ED4D-A098-DB6DED8C3C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3267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B210D-E74D-9F46-BBEB-61CE8DBF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7874" y="6095093"/>
            <a:ext cx="2743200" cy="365125"/>
          </a:xfrm>
        </p:spPr>
        <p:txBody>
          <a:bodyPr/>
          <a:lstStyle/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68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26ADA6-32C7-6D47-94AB-D149FA9C1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FDBC8-5F1C-654A-9325-61F424413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1FB5C-A5C2-4C44-A9DF-4F6A196EC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5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E84A27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3294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3294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3294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94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94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bfs.uillinois.edu/my-ui-financials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jodylw@illinois.edu" TargetMode="External"/><Relationship Id="rId2" Type="http://schemas.openxmlformats.org/officeDocument/2006/relationships/hyperlink" Target="mailto:slcl-businessoffice@illinois.edu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83CDB9E-798C-A842-B031-6BFA04385C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4971" y="844004"/>
            <a:ext cx="9855200" cy="4652555"/>
          </a:xfrm>
        </p:spPr>
        <p:txBody>
          <a:bodyPr>
            <a:noAutofit/>
          </a:bodyPr>
          <a:lstStyle/>
          <a:p>
            <a:pPr algn="ctr"/>
            <a:br>
              <a:rPr lang="en-US" sz="6600" dirty="0">
                <a:latin typeface="+mn-lt"/>
                <a:cs typeface="Calibri" panose="020F0502020204030204" pitchFamily="34" charset="0"/>
              </a:rPr>
            </a:br>
            <a:br>
              <a:rPr lang="en-US" sz="6600" dirty="0">
                <a:latin typeface="+mn-lt"/>
                <a:cs typeface="Calibri" panose="020F0502020204030204" pitchFamily="34" charset="0"/>
              </a:rPr>
            </a:br>
            <a:r>
              <a:rPr lang="en-US" sz="6600" dirty="0">
                <a:latin typeface="+mn-lt"/>
                <a:cs typeface="Calibri" panose="020F0502020204030204" pitchFamily="34" charset="0"/>
              </a:rPr>
              <a:t>SLCL</a:t>
            </a:r>
            <a:br>
              <a:rPr lang="en-US" sz="6600" dirty="0">
                <a:latin typeface="+mn-lt"/>
                <a:cs typeface="Calibri" panose="020F0502020204030204" pitchFamily="34" charset="0"/>
              </a:rPr>
            </a:br>
            <a:r>
              <a:rPr lang="en-US" sz="6600" dirty="0">
                <a:latin typeface="+mn-lt"/>
                <a:cs typeface="Calibri" panose="020F0502020204030204" pitchFamily="34" charset="0"/>
              </a:rPr>
              <a:t>New Faculty Orientation</a:t>
            </a:r>
            <a:br>
              <a:rPr lang="en-US" sz="6600" dirty="0">
                <a:latin typeface="+mn-lt"/>
                <a:cs typeface="Calibri" panose="020F0502020204030204" pitchFamily="34" charset="0"/>
              </a:rPr>
            </a:br>
            <a:r>
              <a:rPr lang="en-US" sz="6600" dirty="0">
                <a:latin typeface="+mn-lt"/>
                <a:cs typeface="Calibri" panose="020F0502020204030204" pitchFamily="34" charset="0"/>
              </a:rPr>
              <a:t>September 8, 2023</a:t>
            </a:r>
            <a:br>
              <a:rPr lang="en-US" sz="6600" dirty="0">
                <a:latin typeface="+mn-lt"/>
                <a:cs typeface="Calibri" panose="020F0502020204030204" pitchFamily="34" charset="0"/>
              </a:rPr>
            </a:br>
            <a:endParaRPr lang="en-US" sz="720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2F9A5BC-DE40-064D-98AE-B1AA2F2743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3253197" y="5587999"/>
            <a:ext cx="5484404" cy="45719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2800" dirty="0"/>
              <a:t>?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24ED305-2D5F-487C-897F-D8EB47EF7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05375" cy="9048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3378A1-05B0-4269-B437-C59246ECD8DC}"/>
              </a:ext>
            </a:extLst>
          </p:cNvPr>
          <p:cNvSpPr txBox="1"/>
          <p:nvPr/>
        </p:nvSpPr>
        <p:spPr>
          <a:xfrm>
            <a:off x="10805327" y="6488668"/>
            <a:ext cx="1386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9/8/2023</a:t>
            </a:r>
          </a:p>
        </p:txBody>
      </p:sp>
    </p:spTree>
    <p:extLst>
      <p:ext uri="{BB962C8B-B14F-4D97-AF65-F5344CB8AC3E}">
        <p14:creationId xmlns:p14="http://schemas.microsoft.com/office/powerpoint/2010/main" val="1672583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5EE3F-69C3-4381-B53E-CF9EAC27D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Financial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7854E-C841-4EE6-935F-82ACAB381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690687"/>
            <a:ext cx="11088914" cy="4231141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My UI Financials</a:t>
            </a:r>
          </a:p>
          <a:p>
            <a:pPr marL="0" indent="0">
              <a:buNone/>
            </a:pPr>
            <a:r>
              <a:rPr lang="en-US" b="1" dirty="0">
                <a:hlinkClick r:id="rId2"/>
              </a:rPr>
              <a:t>https://www.obfs.uillinois.edu/my-ui-financials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1"/>
            <a:r>
              <a:rPr lang="en-US" dirty="0"/>
              <a:t>Reflects financial activity and account balance by CFOP through the close of business from the previous day</a:t>
            </a:r>
          </a:p>
          <a:p>
            <a:pPr lvl="1"/>
            <a:r>
              <a:rPr lang="en-US" dirty="0"/>
              <a:t>Information is available on a monthly basis in a selected fiscal year</a:t>
            </a:r>
          </a:p>
          <a:p>
            <a:pPr lvl="1"/>
            <a:r>
              <a:rPr lang="en-US" dirty="0"/>
              <a:t>Provides the ability to see specific payroll/benefit information which includes the person paid, the period of the pay posted in the selected month, and the amount of pay</a:t>
            </a:r>
          </a:p>
        </p:txBody>
      </p:sp>
    </p:spTree>
    <p:extLst>
      <p:ext uri="{BB962C8B-B14F-4D97-AF65-F5344CB8AC3E}">
        <p14:creationId xmlns:p14="http://schemas.microsoft.com/office/powerpoint/2010/main" val="1719771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D72A5-D63B-453A-A857-8C03F531A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Financial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86678-094B-42A1-9CCB-38BE78ED2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690688"/>
            <a:ext cx="11319691" cy="391182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CFOP’s</a:t>
            </a:r>
          </a:p>
          <a:p>
            <a:pPr lvl="1"/>
            <a:r>
              <a:rPr lang="en-US" dirty="0"/>
              <a:t>A CFOP is a series of numbers that reflect a unique identifier for financial transactions in the Banner system</a:t>
            </a:r>
          </a:p>
          <a:p>
            <a:pPr lvl="1"/>
            <a:r>
              <a:rPr lang="en-US" dirty="0"/>
              <a:t>C=chart (Urbana 1, Chicago 2, Springfield 4, University Admin 7)</a:t>
            </a:r>
          </a:p>
          <a:p>
            <a:pPr lvl="1"/>
            <a:r>
              <a:rPr lang="en-US" dirty="0"/>
              <a:t>F=fund (state 1, ICR 2, self-supporting 3, grants 4&amp;5, gift 6)</a:t>
            </a:r>
          </a:p>
          <a:p>
            <a:pPr lvl="1"/>
            <a:r>
              <a:rPr lang="en-US" dirty="0"/>
              <a:t>O=organization code (i.e. SLCL is 625001)</a:t>
            </a:r>
          </a:p>
          <a:p>
            <a:pPr lvl="1"/>
            <a:r>
              <a:rPr lang="en-US" dirty="0"/>
              <a:t>P=program code (specifies the faculty member or applicable program)</a:t>
            </a:r>
          </a:p>
        </p:txBody>
      </p:sp>
    </p:spTree>
    <p:extLst>
      <p:ext uri="{BB962C8B-B14F-4D97-AF65-F5344CB8AC3E}">
        <p14:creationId xmlns:p14="http://schemas.microsoft.com/office/powerpoint/2010/main" val="631112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F8884-AAD2-F58F-F79E-03234C825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DBA9E-CED8-51BA-F21C-547392F18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Common Uses of Faculty Research Funds</a:t>
            </a:r>
          </a:p>
          <a:p>
            <a:endParaRPr lang="en-US" dirty="0"/>
          </a:p>
          <a:p>
            <a:r>
              <a:rPr lang="en-US" dirty="0"/>
              <a:t>Books</a:t>
            </a:r>
          </a:p>
          <a:p>
            <a:r>
              <a:rPr lang="en-US" dirty="0"/>
              <a:t>Supplies</a:t>
            </a:r>
          </a:p>
          <a:p>
            <a:r>
              <a:rPr lang="en-US" dirty="0"/>
              <a:t>Travel related to research/conferences</a:t>
            </a:r>
          </a:p>
          <a:p>
            <a:r>
              <a:rPr lang="en-US" dirty="0"/>
              <a:t>Professional memberships</a:t>
            </a:r>
          </a:p>
        </p:txBody>
      </p:sp>
    </p:spTree>
    <p:extLst>
      <p:ext uri="{BB962C8B-B14F-4D97-AF65-F5344CB8AC3E}">
        <p14:creationId xmlns:p14="http://schemas.microsoft.com/office/powerpoint/2010/main" val="1452066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4478B-7C68-4C7B-A55D-D7671A514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Financial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1933B-D566-4BEF-B88B-D80B89E1E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690688"/>
            <a:ext cx="10942320" cy="4202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Travel Requirements</a:t>
            </a:r>
          </a:p>
          <a:p>
            <a:pPr marL="0" indent="0">
              <a:buNone/>
            </a:pPr>
            <a:endParaRPr lang="en-US" b="1" dirty="0"/>
          </a:p>
          <a:p>
            <a:pPr lvl="1"/>
            <a:r>
              <a:rPr lang="en-US" dirty="0"/>
              <a:t>All travel requires prior approval of the EO via the SLCL Travel Pre-approval Form</a:t>
            </a:r>
          </a:p>
          <a:p>
            <a:pPr lvl="1"/>
            <a:r>
              <a:rPr lang="en-US" dirty="0"/>
              <a:t>An “SLCL Employee Travel Reimbursement Form” needs to be completed and submitted to your OM along with receipts to start the reimbursement process.</a:t>
            </a:r>
          </a:p>
          <a:p>
            <a:pPr lvl="1"/>
            <a:r>
              <a:rPr lang="en-US" dirty="0"/>
              <a:t>Split appointments need the approval of both EO’s</a:t>
            </a:r>
          </a:p>
          <a:p>
            <a:pPr lvl="1"/>
            <a:r>
              <a:rPr lang="en-US" dirty="0"/>
              <a:t>International travel requires to comply with </a:t>
            </a:r>
            <a:r>
              <a:rPr lang="en-US" i="0" u="none" strike="noStrike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International Travel Safety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482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ACE1A-7ACD-41B7-BA12-1B3D3A9BD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Financial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D235F-49CE-4F40-8BF0-F0A3A0169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690688"/>
            <a:ext cx="10695577" cy="359251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Travel Reimbursements</a:t>
            </a:r>
          </a:p>
          <a:p>
            <a:endParaRPr lang="en-US" dirty="0"/>
          </a:p>
          <a:p>
            <a:pPr lvl="1"/>
            <a:r>
              <a:rPr lang="en-US" dirty="0"/>
              <a:t>Reimbursement can only be provided for actual incurred expenses</a:t>
            </a:r>
          </a:p>
          <a:p>
            <a:pPr lvl="1"/>
            <a:r>
              <a:rPr lang="en-US" dirty="0"/>
              <a:t>Points used to purchase airfare, lodging, etc. are not reimbursable since there is no actual cost incurred</a:t>
            </a:r>
          </a:p>
          <a:p>
            <a:pPr lvl="1"/>
            <a:r>
              <a:rPr lang="en-US" dirty="0"/>
              <a:t>Per diem rates must be used for food</a:t>
            </a:r>
          </a:p>
          <a:p>
            <a:pPr lvl="1"/>
            <a:r>
              <a:rPr lang="en-US" dirty="0"/>
              <a:t>International per diem rates can be use in lieu of receipts</a:t>
            </a:r>
          </a:p>
        </p:txBody>
      </p:sp>
    </p:spTree>
    <p:extLst>
      <p:ext uri="{BB962C8B-B14F-4D97-AF65-F5344CB8AC3E}">
        <p14:creationId xmlns:p14="http://schemas.microsoft.com/office/powerpoint/2010/main" val="929030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ACE1A-7ACD-41B7-BA12-1B3D3A9BD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Financial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D235F-49CE-4F40-8BF0-F0A3A0169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690688"/>
            <a:ext cx="10695577" cy="35925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Non-Travel Reimbursements</a:t>
            </a:r>
          </a:p>
          <a:p>
            <a:endParaRPr lang="en-US" dirty="0"/>
          </a:p>
          <a:p>
            <a:pPr lvl="1"/>
            <a:r>
              <a:rPr lang="en-US" dirty="0"/>
              <a:t>Reimbursements may be requested if the department Office Manager is not available to use their P-card to make a purchases on your behalf</a:t>
            </a:r>
          </a:p>
          <a:p>
            <a:pPr lvl="1"/>
            <a:r>
              <a:rPr lang="en-US" dirty="0"/>
              <a:t>Non-Travel reimbursements include annual membership dues, purchase of books, office supplies, conference registration, etc.</a:t>
            </a:r>
          </a:p>
          <a:p>
            <a:pPr lvl="1"/>
            <a:r>
              <a:rPr lang="en-US" dirty="0"/>
              <a:t>Purchases cannot exceed $499 for a single transaction </a:t>
            </a:r>
          </a:p>
          <a:p>
            <a:pPr lvl="1"/>
            <a:r>
              <a:rPr lang="en-US" dirty="0"/>
              <a:t>Sales tax is not reimbursable</a:t>
            </a:r>
          </a:p>
          <a:p>
            <a:pPr lvl="1"/>
            <a:r>
              <a:rPr lang="en-US" dirty="0"/>
              <a:t>In order to receive reimbursement an “SLCL Employee Non-Travel Reimbursement Form” will need to be completed and submitted to the department Office Manager along with receipts.</a:t>
            </a:r>
          </a:p>
          <a:p>
            <a:pPr lvl="1"/>
            <a:r>
              <a:rPr lang="en-US" dirty="0"/>
              <a:t>Services are not reimbursable, a Purchase Order needs to be created in order to pay for any service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328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3BFCD-D03E-43A9-B9CD-37CB00CE2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B8A58-7F4D-4F6C-80EF-C6C83CF04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690688"/>
            <a:ext cx="11434354" cy="37811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Business Office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000" dirty="0"/>
              <a:t>Brian Keyes, </a:t>
            </a:r>
            <a:r>
              <a:rPr lang="en-US" sz="2000" dirty="0">
                <a:solidFill>
                  <a:srgbClr val="111111"/>
                </a:solidFill>
              </a:rPr>
              <a:t>A</a:t>
            </a:r>
            <a:r>
              <a:rPr lang="en-US" sz="2000" b="0" i="0" u="none" strike="noStrike" dirty="0">
                <a:solidFill>
                  <a:srgbClr val="111111"/>
                </a:solidFill>
                <a:effectLst/>
              </a:rPr>
              <a:t>ssociate </a:t>
            </a:r>
            <a:r>
              <a:rPr lang="en-US" sz="2000" dirty="0">
                <a:solidFill>
                  <a:srgbClr val="111111"/>
                </a:solidFill>
              </a:rPr>
              <a:t>D</a:t>
            </a:r>
            <a:r>
              <a:rPr lang="en-US" sz="2000" b="0" i="0" u="none" strike="noStrike" dirty="0">
                <a:solidFill>
                  <a:srgbClr val="111111"/>
                </a:solidFill>
                <a:effectLst/>
              </a:rPr>
              <a:t>irector of Budget and Resource </a:t>
            </a:r>
            <a:r>
              <a:rPr lang="en-US" sz="2000" dirty="0">
                <a:solidFill>
                  <a:srgbClr val="111111"/>
                </a:solidFill>
              </a:rPr>
              <a:t>P</a:t>
            </a:r>
            <a:r>
              <a:rPr lang="en-US" sz="2000" b="0" i="0" u="none" strike="noStrike" dirty="0">
                <a:solidFill>
                  <a:srgbClr val="111111"/>
                </a:solidFill>
                <a:effectLst/>
              </a:rPr>
              <a:t>lanning</a:t>
            </a:r>
            <a:r>
              <a:rPr lang="en-US" sz="2000" dirty="0"/>
              <a:t>	</a:t>
            </a:r>
            <a:r>
              <a:rPr lang="en-US" sz="2000" dirty="0">
                <a:hlinkClick r:id="rId2"/>
              </a:rPr>
              <a:t>slcl-businessoffice@illinois.edu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0E49BE"/>
                </a:solidFill>
                <a:effectLst/>
              </a:rPr>
              <a:t>bkeyes@illinois.edu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217-244-4672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000" dirty="0"/>
              <a:t>Jody Wagner, Accounting Associate </a:t>
            </a:r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jodylw@illinois.edu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217-300-4660</a:t>
            </a:r>
          </a:p>
        </p:txBody>
      </p:sp>
    </p:spTree>
    <p:extLst>
      <p:ext uri="{BB962C8B-B14F-4D97-AF65-F5344CB8AC3E}">
        <p14:creationId xmlns:p14="http://schemas.microsoft.com/office/powerpoint/2010/main" val="284881084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niversity of Illinois">
      <a:dk1>
        <a:srgbClr val="13284B"/>
      </a:dk1>
      <a:lt1>
        <a:srgbClr val="FFFFFF"/>
      </a:lt1>
      <a:dk2>
        <a:srgbClr val="1E3877"/>
      </a:dk2>
      <a:lt2>
        <a:srgbClr val="F8FAFC"/>
      </a:lt2>
      <a:accent1>
        <a:srgbClr val="FF542E"/>
      </a:accent1>
      <a:accent2>
        <a:srgbClr val="1D58A7"/>
      </a:accent2>
      <a:accent3>
        <a:srgbClr val="F5821E"/>
      </a:accent3>
      <a:accent4>
        <a:srgbClr val="009FD3"/>
      </a:accent4>
      <a:accent5>
        <a:srgbClr val="DD3403"/>
      </a:accent5>
      <a:accent6>
        <a:srgbClr val="D2D2D2"/>
      </a:accent6>
      <a:hlink>
        <a:srgbClr val="1D58A7"/>
      </a:hlink>
      <a:folHlink>
        <a:srgbClr val="DD340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2A467FE-6F50-074F-B654-36E3EAF61250}" vid="{04F66095-14F1-444A-B203-39EB832485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1575</TotalTime>
  <Words>452</Words>
  <Application>Microsoft Office PowerPoint</Application>
  <PresentationFormat>Widescreen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Georgia</vt:lpstr>
      <vt:lpstr>Custom Design</vt:lpstr>
      <vt:lpstr>  SLCL New Faculty Orientation September 8, 2023 </vt:lpstr>
      <vt:lpstr>Financial Management</vt:lpstr>
      <vt:lpstr>Financial Management</vt:lpstr>
      <vt:lpstr>Financial Management</vt:lpstr>
      <vt:lpstr>Financial Management</vt:lpstr>
      <vt:lpstr>Financial Management</vt:lpstr>
      <vt:lpstr>Financial Management</vt:lpstr>
      <vt:lpstr>Contacts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Tips</dc:title>
  <dc:creator>Fuller, Joy</dc:creator>
  <cp:lastModifiedBy>Keyes, Brian J</cp:lastModifiedBy>
  <cp:revision>156</cp:revision>
  <cp:lastPrinted>2020-07-28T13:49:30Z</cp:lastPrinted>
  <dcterms:created xsi:type="dcterms:W3CDTF">2019-04-12T15:05:36Z</dcterms:created>
  <dcterms:modified xsi:type="dcterms:W3CDTF">2023-09-07T14:26:09Z</dcterms:modified>
</cp:coreProperties>
</file>