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6" r:id="rId5"/>
  </p:sldMasterIdLst>
  <p:notesMasterIdLst>
    <p:notesMasterId r:id="rId39"/>
  </p:notesMasterIdLst>
  <p:handoutMasterIdLst>
    <p:handoutMasterId r:id="rId40"/>
  </p:handoutMasterIdLst>
  <p:sldIdLst>
    <p:sldId id="286" r:id="rId6"/>
    <p:sldId id="403" r:id="rId7"/>
    <p:sldId id="374" r:id="rId8"/>
    <p:sldId id="375" r:id="rId9"/>
    <p:sldId id="412" r:id="rId10"/>
    <p:sldId id="389" r:id="rId11"/>
    <p:sldId id="390" r:id="rId12"/>
    <p:sldId id="379" r:id="rId13"/>
    <p:sldId id="380" r:id="rId14"/>
    <p:sldId id="405" r:id="rId15"/>
    <p:sldId id="414" r:id="rId16"/>
    <p:sldId id="413" r:id="rId17"/>
    <p:sldId id="415" r:id="rId18"/>
    <p:sldId id="311" r:id="rId19"/>
    <p:sldId id="340" r:id="rId20"/>
    <p:sldId id="341" r:id="rId21"/>
    <p:sldId id="321" r:id="rId22"/>
    <p:sldId id="323" r:id="rId23"/>
    <p:sldId id="257" r:id="rId24"/>
    <p:sldId id="397" r:id="rId25"/>
    <p:sldId id="353" r:id="rId26"/>
    <p:sldId id="357" r:id="rId27"/>
    <p:sldId id="416" r:id="rId28"/>
    <p:sldId id="421" r:id="rId29"/>
    <p:sldId id="346" r:id="rId30"/>
    <p:sldId id="330" r:id="rId31"/>
    <p:sldId id="398" r:id="rId32"/>
    <p:sldId id="401" r:id="rId33"/>
    <p:sldId id="418" r:id="rId34"/>
    <p:sldId id="420" r:id="rId35"/>
    <p:sldId id="410" r:id="rId36"/>
    <p:sldId id="320" r:id="rId37"/>
    <p:sldId id="409" r:id="rId3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. Elena Delgado" initials="LED" lastIdx="14" clrIdx="0">
    <p:extLst>
      <p:ext uri="{19B8F6BF-5375-455C-9EA6-DF929625EA0E}">
        <p15:presenceInfo xmlns:p15="http://schemas.microsoft.com/office/powerpoint/2012/main" userId="f52c8b55dabc6536" providerId="Windows Live"/>
      </p:ext>
    </p:extLst>
  </p:cmAuthor>
  <p:cmAuthor id="2" name="Fuller, Joy" initials="FJ" lastIdx="19" clrIdx="1">
    <p:extLst>
      <p:ext uri="{19B8F6BF-5375-455C-9EA6-DF929625EA0E}">
        <p15:presenceInfo xmlns:p15="http://schemas.microsoft.com/office/powerpoint/2012/main" userId="S-1-5-21-2509641344-1052565914-3260824488-4826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50" autoAdjust="0"/>
    <p:restoredTop sz="86078" autoAdjust="0"/>
  </p:normalViewPr>
  <p:slideViewPr>
    <p:cSldViewPr snapToGrid="0">
      <p:cViewPr varScale="1">
        <p:scale>
          <a:sx n="114" d="100"/>
          <a:sy n="114" d="100"/>
        </p:scale>
        <p:origin x="2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41" Type="http://schemas.openxmlformats.org/officeDocument/2006/relationships/commentAuthors" Target="commentAuthor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slcl.illinois.edu/document/62" TargetMode="External"/><Relationship Id="rId1" Type="http://schemas.openxmlformats.org/officeDocument/2006/relationships/hyperlink" Target="https://slcl.illinois.edu/resources/slcl-faculty-and-staff-resources/human-resources" TargetMode="Externa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hyperlink" Target="https://slcl.illinois.edu/resources/slcl-faculty-and-staff-resources/human-resources" TargetMode="External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hyperlink" Target="https://slcl.illinois.edu/document/62" TargetMode="Externa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07C9A3-AE1B-4F90-A5FE-1492CDAF0DF4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01AA1D-876F-4570-A46E-830322087894}" type="pres">
      <dgm:prSet presAssocID="{9C07C9A3-AE1B-4F90-A5FE-1492CDAF0DF4}" presName="outerComposite" presStyleCnt="0">
        <dgm:presLayoutVars>
          <dgm:chMax val="5"/>
          <dgm:dir/>
          <dgm:resizeHandles val="exact"/>
        </dgm:presLayoutVars>
      </dgm:prSet>
      <dgm:spPr/>
    </dgm:pt>
    <dgm:pt modelId="{05C9063F-FEA7-4C74-A363-1D4533DC1014}" type="pres">
      <dgm:prSet presAssocID="{9C07C9A3-AE1B-4F90-A5FE-1492CDAF0DF4}" presName="dummyMaxCanvas" presStyleCnt="0">
        <dgm:presLayoutVars/>
      </dgm:prSet>
      <dgm:spPr/>
    </dgm:pt>
  </dgm:ptLst>
  <dgm:cxnLst>
    <dgm:cxn modelId="{13510813-F41E-4755-8895-E87877783668}" type="presOf" srcId="{9C07C9A3-AE1B-4F90-A5FE-1492CDAF0DF4}" destId="{1F01AA1D-876F-4570-A46E-830322087894}" srcOrd="0" destOrd="0" presId="urn:microsoft.com/office/officeart/2005/8/layout/vProcess5"/>
    <dgm:cxn modelId="{CE2F58BF-3D0C-4EB8-958B-CA585E595F8A}" type="presParOf" srcId="{1F01AA1D-876F-4570-A46E-830322087894}" destId="{05C9063F-FEA7-4C74-A363-1D4533DC1014}" srcOrd="0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07C9A3-AE1B-4F90-A5FE-1492CDAF0DF4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01AA1D-876F-4570-A46E-830322087894}" type="pres">
      <dgm:prSet presAssocID="{9C07C9A3-AE1B-4F90-A5FE-1492CDAF0DF4}" presName="outerComposite" presStyleCnt="0">
        <dgm:presLayoutVars>
          <dgm:chMax val="5"/>
          <dgm:dir/>
          <dgm:resizeHandles val="exact"/>
        </dgm:presLayoutVars>
      </dgm:prSet>
      <dgm:spPr/>
    </dgm:pt>
    <dgm:pt modelId="{05C9063F-FEA7-4C74-A363-1D4533DC1014}" type="pres">
      <dgm:prSet presAssocID="{9C07C9A3-AE1B-4F90-A5FE-1492CDAF0DF4}" presName="dummyMaxCanvas" presStyleCnt="0">
        <dgm:presLayoutVars/>
      </dgm:prSet>
      <dgm:spPr/>
    </dgm:pt>
  </dgm:ptLst>
  <dgm:cxnLst>
    <dgm:cxn modelId="{13510813-F41E-4755-8895-E87877783668}" type="presOf" srcId="{9C07C9A3-AE1B-4F90-A5FE-1492CDAF0DF4}" destId="{1F01AA1D-876F-4570-A46E-830322087894}" srcOrd="0" destOrd="0" presId="urn:microsoft.com/office/officeart/2005/8/layout/vProcess5"/>
    <dgm:cxn modelId="{CE2F58BF-3D0C-4EB8-958B-CA585E595F8A}" type="presParOf" srcId="{1F01AA1D-876F-4570-A46E-830322087894}" destId="{05C9063F-FEA7-4C74-A363-1D4533DC1014}" srcOrd="0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304788-B40F-46FE-89D6-8A9348616792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48E6E83-D986-42B0-B8A6-1546FA91A7F5}">
      <dgm:prSet/>
      <dgm:spPr/>
      <dgm:t>
        <a:bodyPr/>
        <a:lstStyle/>
        <a:p>
          <a:pPr>
            <a:defRPr cap="all"/>
          </a:pPr>
          <a:r>
            <a:rPr lang="en-US" dirty="0">
              <a:hlinkClick xmlns:r="http://schemas.openxmlformats.org/officeDocument/2006/relationships" r:id="rId1"/>
            </a:rPr>
            <a:t>HR website</a:t>
          </a:r>
          <a:endParaRPr lang="en-US" dirty="0"/>
        </a:p>
      </dgm:t>
    </dgm:pt>
    <dgm:pt modelId="{5AC1FB2B-3EA7-4969-98E6-AD1E87A0AF3D}" type="parTrans" cxnId="{499BC31B-4657-4534-A344-229DE1B096FB}">
      <dgm:prSet/>
      <dgm:spPr/>
      <dgm:t>
        <a:bodyPr/>
        <a:lstStyle/>
        <a:p>
          <a:endParaRPr lang="en-US"/>
        </a:p>
      </dgm:t>
    </dgm:pt>
    <dgm:pt modelId="{826B821A-6C43-49CB-A0B1-AE0A62F99FA8}" type="sibTrans" cxnId="{499BC31B-4657-4534-A344-229DE1B096FB}">
      <dgm:prSet/>
      <dgm:spPr/>
      <dgm:t>
        <a:bodyPr/>
        <a:lstStyle/>
        <a:p>
          <a:endParaRPr lang="en-US"/>
        </a:p>
      </dgm:t>
    </dgm:pt>
    <dgm:pt modelId="{7D947261-855C-4375-9FAB-2D6784915517}">
      <dgm:prSet/>
      <dgm:spPr/>
      <dgm:t>
        <a:bodyPr/>
        <a:lstStyle/>
        <a:p>
          <a:pPr>
            <a:defRPr cap="all"/>
          </a:pPr>
          <a:r>
            <a:rPr lang="en-US" dirty="0">
              <a:hlinkClick xmlns:r="http://schemas.openxmlformats.org/officeDocument/2006/relationships" r:id="rId2"/>
            </a:rPr>
            <a:t>HR FAQs</a:t>
          </a:r>
          <a:endParaRPr lang="en-US" dirty="0"/>
        </a:p>
      </dgm:t>
    </dgm:pt>
    <dgm:pt modelId="{7DCA7D32-03C6-4140-89AD-ED080E083E99}" type="parTrans" cxnId="{9D6E6855-EAD3-4D8C-8122-7DDF361B978F}">
      <dgm:prSet/>
      <dgm:spPr/>
      <dgm:t>
        <a:bodyPr/>
        <a:lstStyle/>
        <a:p>
          <a:endParaRPr lang="en-US"/>
        </a:p>
      </dgm:t>
    </dgm:pt>
    <dgm:pt modelId="{BACA6D3B-32F5-47B8-87F4-D8B516435FC2}" type="sibTrans" cxnId="{9D6E6855-EAD3-4D8C-8122-7DDF361B978F}">
      <dgm:prSet/>
      <dgm:spPr/>
      <dgm:t>
        <a:bodyPr/>
        <a:lstStyle/>
        <a:p>
          <a:endParaRPr lang="en-US"/>
        </a:p>
      </dgm:t>
    </dgm:pt>
    <dgm:pt modelId="{C44AA216-1441-42E8-987B-FA603BBFD07C}" type="pres">
      <dgm:prSet presAssocID="{DC304788-B40F-46FE-89D6-8A9348616792}" presName="root" presStyleCnt="0">
        <dgm:presLayoutVars>
          <dgm:dir/>
          <dgm:resizeHandles val="exact"/>
        </dgm:presLayoutVars>
      </dgm:prSet>
      <dgm:spPr/>
    </dgm:pt>
    <dgm:pt modelId="{74A91773-F3AE-4749-BB6F-79A29B080996}" type="pres">
      <dgm:prSet presAssocID="{C48E6E83-D986-42B0-B8A6-1546FA91A7F5}" presName="compNode" presStyleCnt="0"/>
      <dgm:spPr/>
    </dgm:pt>
    <dgm:pt modelId="{297ABD72-5FA3-43CD-A120-7CDA5D1829B9}" type="pres">
      <dgm:prSet presAssocID="{C48E6E83-D986-42B0-B8A6-1546FA91A7F5}" presName="iconBgRect" presStyleLbl="bgShp" presStyleIdx="0" presStyleCnt="2"/>
      <dgm:spPr/>
    </dgm:pt>
    <dgm:pt modelId="{B65F27B5-14F3-4C52-AE2B-45DCCA970119}" type="pres">
      <dgm:prSet presAssocID="{C48E6E83-D986-42B0-B8A6-1546FA91A7F5}" presName="iconRect" presStyleLbl="node1" presStyleIdx="0" presStyleCnt="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itor"/>
        </a:ext>
      </dgm:extLst>
    </dgm:pt>
    <dgm:pt modelId="{BFDD9A16-B896-4413-83CB-E4780DF68649}" type="pres">
      <dgm:prSet presAssocID="{C48E6E83-D986-42B0-B8A6-1546FA91A7F5}" presName="spaceRect" presStyleCnt="0"/>
      <dgm:spPr/>
    </dgm:pt>
    <dgm:pt modelId="{4C933FC4-0147-4CE4-8D10-70C680B928B2}" type="pres">
      <dgm:prSet presAssocID="{C48E6E83-D986-42B0-B8A6-1546FA91A7F5}" presName="textRect" presStyleLbl="revTx" presStyleIdx="0" presStyleCnt="2">
        <dgm:presLayoutVars>
          <dgm:chMax val="1"/>
          <dgm:chPref val="1"/>
        </dgm:presLayoutVars>
      </dgm:prSet>
      <dgm:spPr/>
    </dgm:pt>
    <dgm:pt modelId="{4B128AEF-6EDF-411E-8CE6-51DFB0E6E512}" type="pres">
      <dgm:prSet presAssocID="{826B821A-6C43-49CB-A0B1-AE0A62F99FA8}" presName="sibTrans" presStyleCnt="0"/>
      <dgm:spPr/>
    </dgm:pt>
    <dgm:pt modelId="{1B657D55-EC23-4C17-BAD9-9BEE22671B92}" type="pres">
      <dgm:prSet presAssocID="{7D947261-855C-4375-9FAB-2D6784915517}" presName="compNode" presStyleCnt="0"/>
      <dgm:spPr/>
    </dgm:pt>
    <dgm:pt modelId="{A9FCC035-393F-402E-8792-10A5B88362A2}" type="pres">
      <dgm:prSet presAssocID="{7D947261-855C-4375-9FAB-2D6784915517}" presName="iconBgRect" presStyleLbl="bgShp" presStyleIdx="1" presStyleCnt="2"/>
      <dgm:spPr/>
    </dgm:pt>
    <dgm:pt modelId="{CFCE4F75-104A-4DAF-8631-CC87DF8ACF17}" type="pres">
      <dgm:prSet presAssocID="{7D947261-855C-4375-9FAB-2D6784915517}" presName="iconRect" presStyleLbl="node1" presStyleIdx="1" presStyleCnt="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148CA949-3594-474F-AB2E-A309C20542AC}" type="pres">
      <dgm:prSet presAssocID="{7D947261-855C-4375-9FAB-2D6784915517}" presName="spaceRect" presStyleCnt="0"/>
      <dgm:spPr/>
    </dgm:pt>
    <dgm:pt modelId="{3D283410-4DA6-4ABF-90BE-439DBFAB6630}" type="pres">
      <dgm:prSet presAssocID="{7D947261-855C-4375-9FAB-2D6784915517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499BC31B-4657-4534-A344-229DE1B096FB}" srcId="{DC304788-B40F-46FE-89D6-8A9348616792}" destId="{C48E6E83-D986-42B0-B8A6-1546FA91A7F5}" srcOrd="0" destOrd="0" parTransId="{5AC1FB2B-3EA7-4969-98E6-AD1E87A0AF3D}" sibTransId="{826B821A-6C43-49CB-A0B1-AE0A62F99FA8}"/>
    <dgm:cxn modelId="{9D6E6855-EAD3-4D8C-8122-7DDF361B978F}" srcId="{DC304788-B40F-46FE-89D6-8A9348616792}" destId="{7D947261-855C-4375-9FAB-2D6784915517}" srcOrd="1" destOrd="0" parTransId="{7DCA7D32-03C6-4140-89AD-ED080E083E99}" sibTransId="{BACA6D3B-32F5-47B8-87F4-D8B516435FC2}"/>
    <dgm:cxn modelId="{74C9A3BD-C320-4C07-A9A6-FA0B3C505AAB}" type="presOf" srcId="{C48E6E83-D986-42B0-B8A6-1546FA91A7F5}" destId="{4C933FC4-0147-4CE4-8D10-70C680B928B2}" srcOrd="0" destOrd="0" presId="urn:microsoft.com/office/officeart/2018/5/layout/IconCircleLabelList"/>
    <dgm:cxn modelId="{44CDAFC9-60EF-4B58-B668-FA3D591BFD3E}" type="presOf" srcId="{DC304788-B40F-46FE-89D6-8A9348616792}" destId="{C44AA216-1441-42E8-987B-FA603BBFD07C}" srcOrd="0" destOrd="0" presId="urn:microsoft.com/office/officeart/2018/5/layout/IconCircleLabelList"/>
    <dgm:cxn modelId="{8E6452F2-96B2-4234-BD5B-CEDDCB5BFEE3}" type="presOf" srcId="{7D947261-855C-4375-9FAB-2D6784915517}" destId="{3D283410-4DA6-4ABF-90BE-439DBFAB6630}" srcOrd="0" destOrd="0" presId="urn:microsoft.com/office/officeart/2018/5/layout/IconCircleLabelList"/>
    <dgm:cxn modelId="{BB25DD84-FA70-4A1A-90FF-BDFB4FA7717D}" type="presParOf" srcId="{C44AA216-1441-42E8-987B-FA603BBFD07C}" destId="{74A91773-F3AE-4749-BB6F-79A29B080996}" srcOrd="0" destOrd="0" presId="urn:microsoft.com/office/officeart/2018/5/layout/IconCircleLabelList"/>
    <dgm:cxn modelId="{E0D3FA3B-B0DE-4491-BCC3-D083EDAEDAE7}" type="presParOf" srcId="{74A91773-F3AE-4749-BB6F-79A29B080996}" destId="{297ABD72-5FA3-43CD-A120-7CDA5D1829B9}" srcOrd="0" destOrd="0" presId="urn:microsoft.com/office/officeart/2018/5/layout/IconCircleLabelList"/>
    <dgm:cxn modelId="{4AAEE4DB-697F-458E-AB44-1F22282DCFFF}" type="presParOf" srcId="{74A91773-F3AE-4749-BB6F-79A29B080996}" destId="{B65F27B5-14F3-4C52-AE2B-45DCCA970119}" srcOrd="1" destOrd="0" presId="urn:microsoft.com/office/officeart/2018/5/layout/IconCircleLabelList"/>
    <dgm:cxn modelId="{E4A469F3-8BA2-429D-8658-A567937A6411}" type="presParOf" srcId="{74A91773-F3AE-4749-BB6F-79A29B080996}" destId="{BFDD9A16-B896-4413-83CB-E4780DF68649}" srcOrd="2" destOrd="0" presId="urn:microsoft.com/office/officeart/2018/5/layout/IconCircleLabelList"/>
    <dgm:cxn modelId="{653631DD-356D-4B2A-A492-5036C029BCFC}" type="presParOf" srcId="{74A91773-F3AE-4749-BB6F-79A29B080996}" destId="{4C933FC4-0147-4CE4-8D10-70C680B928B2}" srcOrd="3" destOrd="0" presId="urn:microsoft.com/office/officeart/2018/5/layout/IconCircleLabelList"/>
    <dgm:cxn modelId="{6B6524FE-9A9B-4E70-887B-BB81D7803441}" type="presParOf" srcId="{C44AA216-1441-42E8-987B-FA603BBFD07C}" destId="{4B128AEF-6EDF-411E-8CE6-51DFB0E6E512}" srcOrd="1" destOrd="0" presId="urn:microsoft.com/office/officeart/2018/5/layout/IconCircleLabelList"/>
    <dgm:cxn modelId="{6CECF0C5-7523-440A-B11C-2F8F4F35100B}" type="presParOf" srcId="{C44AA216-1441-42E8-987B-FA603BBFD07C}" destId="{1B657D55-EC23-4C17-BAD9-9BEE22671B92}" srcOrd="2" destOrd="0" presId="urn:microsoft.com/office/officeart/2018/5/layout/IconCircleLabelList"/>
    <dgm:cxn modelId="{C8D9DCC4-69AD-460F-A3EE-D82FA4819B04}" type="presParOf" srcId="{1B657D55-EC23-4C17-BAD9-9BEE22671B92}" destId="{A9FCC035-393F-402E-8792-10A5B88362A2}" srcOrd="0" destOrd="0" presId="urn:microsoft.com/office/officeart/2018/5/layout/IconCircleLabelList"/>
    <dgm:cxn modelId="{1BC39A91-705F-4F20-9693-224C3AD423CE}" type="presParOf" srcId="{1B657D55-EC23-4C17-BAD9-9BEE22671B92}" destId="{CFCE4F75-104A-4DAF-8631-CC87DF8ACF17}" srcOrd="1" destOrd="0" presId="urn:microsoft.com/office/officeart/2018/5/layout/IconCircleLabelList"/>
    <dgm:cxn modelId="{75A3A9C9-C82D-482A-A300-7BC874440F8A}" type="presParOf" srcId="{1B657D55-EC23-4C17-BAD9-9BEE22671B92}" destId="{148CA949-3594-474F-AB2E-A309C20542AC}" srcOrd="2" destOrd="0" presId="urn:microsoft.com/office/officeart/2018/5/layout/IconCircleLabelList"/>
    <dgm:cxn modelId="{5F41A164-90EE-47DB-8DDE-F6310402CD8A}" type="presParOf" srcId="{1B657D55-EC23-4C17-BAD9-9BEE22671B92}" destId="{3D283410-4DA6-4ABF-90BE-439DBFAB6630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7ABD72-5FA3-43CD-A120-7CDA5D1829B9}">
      <dsp:nvSpPr>
        <dsp:cNvPr id="0" name=""/>
        <dsp:cNvSpPr/>
      </dsp:nvSpPr>
      <dsp:spPr>
        <a:xfrm>
          <a:off x="1594131" y="12947"/>
          <a:ext cx="2196000" cy="21960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5F27B5-14F3-4C52-AE2B-45DCCA970119}">
      <dsp:nvSpPr>
        <dsp:cNvPr id="0" name=""/>
        <dsp:cNvSpPr/>
      </dsp:nvSpPr>
      <dsp:spPr>
        <a:xfrm>
          <a:off x="2062131" y="480947"/>
          <a:ext cx="1260000" cy="126000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933FC4-0147-4CE4-8D10-70C680B928B2}">
      <dsp:nvSpPr>
        <dsp:cNvPr id="0" name=""/>
        <dsp:cNvSpPr/>
      </dsp:nvSpPr>
      <dsp:spPr>
        <a:xfrm>
          <a:off x="892131" y="2892947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400" kern="1200" dirty="0">
              <a:hlinkClick xmlns:r="http://schemas.openxmlformats.org/officeDocument/2006/relationships" r:id="rId3"/>
            </a:rPr>
            <a:t>HR website</a:t>
          </a:r>
          <a:endParaRPr lang="en-US" sz="4400" kern="1200" dirty="0"/>
        </a:p>
      </dsp:txBody>
      <dsp:txXfrm>
        <a:off x="892131" y="2892947"/>
        <a:ext cx="3600000" cy="720000"/>
      </dsp:txXfrm>
    </dsp:sp>
    <dsp:sp modelId="{A9FCC035-393F-402E-8792-10A5B88362A2}">
      <dsp:nvSpPr>
        <dsp:cNvPr id="0" name=""/>
        <dsp:cNvSpPr/>
      </dsp:nvSpPr>
      <dsp:spPr>
        <a:xfrm>
          <a:off x="5824131" y="12947"/>
          <a:ext cx="2196000" cy="21960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CE4F75-104A-4DAF-8631-CC87DF8ACF17}">
      <dsp:nvSpPr>
        <dsp:cNvPr id="0" name=""/>
        <dsp:cNvSpPr/>
      </dsp:nvSpPr>
      <dsp:spPr>
        <a:xfrm>
          <a:off x="6292131" y="480947"/>
          <a:ext cx="1260000" cy="1260000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283410-4DA6-4ABF-90BE-439DBFAB6630}">
      <dsp:nvSpPr>
        <dsp:cNvPr id="0" name=""/>
        <dsp:cNvSpPr/>
      </dsp:nvSpPr>
      <dsp:spPr>
        <a:xfrm>
          <a:off x="5122131" y="2892947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400" kern="1200" dirty="0">
              <a:hlinkClick xmlns:r="http://schemas.openxmlformats.org/officeDocument/2006/relationships" r:id="rId6"/>
            </a:rPr>
            <a:t>HR FAQs</a:t>
          </a:r>
          <a:endParaRPr lang="en-US" sz="4400" kern="1200" dirty="0"/>
        </a:p>
      </dsp:txBody>
      <dsp:txXfrm>
        <a:off x="5122131" y="2892947"/>
        <a:ext cx="36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D3F3307-4BEF-47A8-9EC4-C0D338C875D2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20236D0-16EA-43D5-8734-F1DB21B2E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99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8039644-1ECC-4415-B240-DF736CD96336}" type="datetimeFigureOut">
              <a:rPr lang="es-ES" smtClean="0"/>
              <a:t>07/09/2023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5CD4678-71F2-4FB5-85A4-6803A8F438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868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9FCB0C-009F-4DB6-A76D-2E24A6A7B41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4663" y="725488"/>
            <a:ext cx="6465887" cy="3636962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Last pay check for fall appointment:</a:t>
            </a:r>
            <a:r>
              <a:rPr lang="en-US" baseline="0" dirty="0"/>
              <a:t>  Dec 16-31 (½ of month) will be paid out on 1/16 of the following year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August 2017</a:t>
            </a:r>
          </a:p>
        </p:txBody>
      </p:sp>
    </p:spTree>
    <p:extLst>
      <p:ext uri="{BB962C8B-B14F-4D97-AF65-F5344CB8AC3E}">
        <p14:creationId xmlns:p14="http://schemas.microsoft.com/office/powerpoint/2010/main" val="2354964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34809-F69F-0D48-97F8-9CF76A5308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1340" y="1122363"/>
            <a:ext cx="5785769" cy="23876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Title Here:</a:t>
            </a:r>
            <a:b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</a:br>
            <a: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Tell Your</a:t>
            </a:r>
            <a:b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</a:br>
            <a: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Illinois Story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FA99F5-1DAB-644E-87BD-7B2BE337DBB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1340" y="3602038"/>
            <a:ext cx="5785769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Name: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E86B4-4E28-5743-B958-4D04BD329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6C45-97B4-7545-8562-07255BCE2FE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6F68A1-EB41-F34E-97FD-7F64F604AF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7075" y="5718264"/>
            <a:ext cx="3117851" cy="80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805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B210D-E74D-9F46-BBEB-61CE8DBFB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7874" y="6095093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306C45-97B4-7545-8562-07255BCE2F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3284B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3284B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30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B210D-E74D-9F46-BBEB-61CE8DBFB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7874" y="6095093"/>
            <a:ext cx="2743200" cy="365125"/>
          </a:xfrm>
        </p:spPr>
        <p:txBody>
          <a:bodyPr/>
          <a:lstStyle/>
          <a:p>
            <a:fld id="{47306C45-97B4-7545-8562-07255BCE2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692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C4261-61FB-7142-9417-2F78D37976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823" y="365125"/>
            <a:ext cx="9614263" cy="1325563"/>
          </a:xfrm>
        </p:spPr>
        <p:txBody>
          <a:bodyPr/>
          <a:lstStyle>
            <a:lvl1pPr algn="ctr">
              <a:defRPr b="1" i="0">
                <a:solidFill>
                  <a:srgbClr val="E84A27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Hello.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12F32-5110-BE43-86BA-CB778EC42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3" y="1690688"/>
            <a:ext cx="9614263" cy="3625895"/>
          </a:xfrm>
        </p:spPr>
        <p:txBody>
          <a:bodyPr/>
          <a:lstStyle>
            <a:lvl1pPr>
              <a:defRPr>
                <a:solidFill>
                  <a:srgbClr val="13294B"/>
                </a:solidFill>
              </a:defRPr>
            </a:lvl1pPr>
            <a:lvl2pPr>
              <a:defRPr>
                <a:solidFill>
                  <a:srgbClr val="13294B"/>
                </a:solidFill>
              </a:defRPr>
            </a:lvl2pPr>
            <a:lvl3pPr>
              <a:defRPr>
                <a:solidFill>
                  <a:srgbClr val="13294B"/>
                </a:solidFill>
              </a:defRPr>
            </a:lvl3pPr>
            <a:lvl4pPr>
              <a:defRPr>
                <a:solidFill>
                  <a:srgbClr val="13294B"/>
                </a:solidFill>
              </a:defRPr>
            </a:lvl4pPr>
            <a:lvl5pPr>
              <a:defRPr>
                <a:solidFill>
                  <a:srgbClr val="13294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648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B210D-E74D-9F46-BBEB-61CE8DBFB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7874" y="6095093"/>
            <a:ext cx="2743200" cy="365125"/>
          </a:xfrm>
        </p:spPr>
        <p:txBody>
          <a:bodyPr/>
          <a:lstStyle/>
          <a:p>
            <a:fld id="{47306C45-97B4-7545-8562-07255BCE2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68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FE85E5-217E-489C-BD53-AB0254FA48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663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34809-F69F-0D48-97F8-9CF76A5308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1340" y="1122363"/>
            <a:ext cx="5785769" cy="23876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Title Here:</a:t>
            </a:r>
            <a:b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</a:br>
            <a: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Tell Your</a:t>
            </a:r>
            <a:b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</a:br>
            <a: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Illinois Story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FA99F5-1DAB-644E-87BD-7B2BE337DBB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1340" y="3602038"/>
            <a:ext cx="5785769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Name: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E86B4-4E28-5743-B958-4D04BD329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306C45-97B4-7545-8562-07255BCE2F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3284B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3284B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6F68A1-EB41-F34E-97FD-7F64F604AF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37075" y="5718264"/>
            <a:ext cx="3117851" cy="80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487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B210D-E74D-9F46-BBEB-61CE8DBFB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7874" y="6095093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306C45-97B4-7545-8562-07255BCE2F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3284B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3284B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596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C4261-61FB-7142-9417-2F78D37976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823" y="365125"/>
            <a:ext cx="9614263" cy="1325563"/>
          </a:xfrm>
        </p:spPr>
        <p:txBody>
          <a:bodyPr/>
          <a:lstStyle>
            <a:lvl1pPr algn="ctr">
              <a:defRPr b="1" i="0">
                <a:solidFill>
                  <a:srgbClr val="E84A27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Hello.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12F32-5110-BE43-86BA-CB778EC42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3" y="1690688"/>
            <a:ext cx="9614263" cy="3625895"/>
          </a:xfrm>
        </p:spPr>
        <p:txBody>
          <a:bodyPr/>
          <a:lstStyle>
            <a:lvl1pPr>
              <a:defRPr>
                <a:solidFill>
                  <a:srgbClr val="13294B"/>
                </a:solidFill>
              </a:defRPr>
            </a:lvl1pPr>
            <a:lvl2pPr>
              <a:defRPr>
                <a:solidFill>
                  <a:srgbClr val="13294B"/>
                </a:solidFill>
              </a:defRPr>
            </a:lvl2pPr>
            <a:lvl3pPr>
              <a:defRPr>
                <a:solidFill>
                  <a:srgbClr val="13294B"/>
                </a:solidFill>
              </a:defRPr>
            </a:lvl3pPr>
            <a:lvl4pPr>
              <a:defRPr>
                <a:solidFill>
                  <a:srgbClr val="13294B"/>
                </a:solidFill>
              </a:defRPr>
            </a:lvl4pPr>
            <a:lvl5pPr>
              <a:defRPr>
                <a:solidFill>
                  <a:srgbClr val="13294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905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AC6474-EFE5-954E-89A7-C1ACFAF877D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13284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BFD3BC-D46E-4443-B3E1-A9A049739F0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13284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9F0F69-07F8-3846-AE70-61897E1C71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8FC9A3-C3B8-ED4D-A098-DB6DED8C3CF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13284B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13284B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924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26ADA6-32C7-6D47-94AB-D149FA9C1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7FDBC8-5F1C-654A-9325-61F424413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1FB5C-A5C2-4C44-A9DF-4F6A196EC0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06C45-97B4-7545-8562-07255BCE2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50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7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E84A27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3294B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3294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3294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3294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3294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26ADA6-32C7-6D47-94AB-D149FA9C1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7FDBC8-5F1C-654A-9325-61F424413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1FB5C-A5C2-4C44-A9DF-4F6A196EC0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306C45-97B4-7545-8562-07255BCE2F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3284B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3284B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739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E84A27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3294B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3294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3294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3294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3294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lcl.illinois.edu/system/files/2023-04/New%20Employee%20Resources.pdf" TargetMode="External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r.uillinois.edu/leave/parental/" TargetMode="External"/><Relationship Id="rId2" Type="http://schemas.openxmlformats.org/officeDocument/2006/relationships/hyperlink" Target="https://www.hr.uillinois.edu/leave/fmla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tiff"/><Relationship Id="rId5" Type="http://schemas.openxmlformats.org/officeDocument/2006/relationships/hyperlink" Target="https://www.hr.uillinois.edu/leave" TargetMode="External"/><Relationship Id="rId4" Type="http://schemas.openxmlformats.org/officeDocument/2006/relationships/hyperlink" Target="https://www.hr.uillinois.edu/cms/One.aspx?portalId=4292&amp;pageId=5634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bfs.uillinois.edu/payroll/tax-information/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humanresources.illinois.edu/employees/current-employees/graduate-employees/graduate-assistant/index.html" TargetMode="External"/><Relationship Id="rId2" Type="http://schemas.openxmlformats.org/officeDocument/2006/relationships/hyperlink" Target="https://humanresources.illinois.edu/supervisors/labor-and-employee-relations/frequent-areas-of-interst/performance-management/Grad-Asst-Definitions.html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slcl.illinois.edu/system/files/2022-08/New%20Faculty%20Resources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s://forms.office.com/r/Ygu6vF9TDL" TargetMode="External"/><Relationship Id="rId7" Type="http://schemas.openxmlformats.org/officeDocument/2006/relationships/diagramColors" Target="../diagrams/colors1.xml"/><Relationship Id="rId2" Type="http://schemas.openxmlformats.org/officeDocument/2006/relationships/hyperlink" Target="https://forms.office.com/r/mBzJFnfe4R" TargetMode="Externa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slcl.illinois.edu/resources/faculty-and-staff-resources/human-resources-forms-and-information/faculty-and-staff" TargetMode="Externa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mailto:parkingcomments@illinois.edu" TargetMode="External"/><Relationship Id="rId3" Type="http://schemas.openxmlformats.org/officeDocument/2006/relationships/hyperlink" Target="https://humanresources.illinois.edu/employees/resources/info-about-your-employment/campus-holiday-schedule.html" TargetMode="External"/><Relationship Id="rId7" Type="http://schemas.openxmlformats.org/officeDocument/2006/relationships/hyperlink" Target="https://www.icardnet.uillinois.edu/public/urbana-idc.cfm" TargetMode="External"/><Relationship Id="rId2" Type="http://schemas.openxmlformats.org/officeDocument/2006/relationships/hyperlink" Target="https://police.illinois.edu/clery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tobaccofree.illinois.edu/" TargetMode="External"/><Relationship Id="rId5" Type="http://schemas.openxmlformats.org/officeDocument/2006/relationships/hyperlink" Target="https://www.hr.uillinois.edu/leave/sharedbenefits/" TargetMode="External"/><Relationship Id="rId4" Type="http://schemas.openxmlformats.org/officeDocument/2006/relationships/hyperlink" Target="https://campusrec.illinois.edu/" TargetMode="External"/><Relationship Id="rId9" Type="http://schemas.openxmlformats.org/officeDocument/2006/relationships/hyperlink" Target="https://www.obfs.uillinois.edu/training/registration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r.uillinois.edu/pay/directdeposit/paycard" TargetMode="External"/><Relationship Id="rId2" Type="http://schemas.openxmlformats.org/officeDocument/2006/relationships/hyperlink" Target="https://urldefense.com/v3/__http:/www.MyBenefits.illinois.gov__;!!DZ3fjg!_4jyYZ3DE3GWeUapoE9vvR9AQqyFMaH7S0EGtzxK9lDb918Z10_66aNJDeGOM59SSxZcXWL6IY37XBtZg6Nzdg$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urldefense.com/v3/__https:/www.surs.org/plan-choice-webinar-tier-ii__;!!DZ3fjg!_4jyYZ3DE3GWeUapoE9vvR9AQqyFMaH7S0EGtzxK9lDb918Z10_66aNJDeGOM59SSxZcXWL6IY37XBte500ZGg$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sa.gov/agency/contact/" TargetMode="External"/><Relationship Id="rId2" Type="http://schemas.openxmlformats.org/officeDocument/2006/relationships/hyperlink" Target="https://www.hr.uillinois.edu/myinfo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slcl.illinois.edu/document/64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83CDB9E-798C-A842-B031-6BFA04385C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8899" y="904875"/>
            <a:ext cx="8781990" cy="2387600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latin typeface="+mn-lt"/>
                <a:cs typeface="Calibri" panose="020F0502020204030204" pitchFamily="34" charset="0"/>
              </a:rPr>
              <a:t>SLCL</a:t>
            </a:r>
            <a:br>
              <a:rPr lang="en-US" sz="5400" dirty="0">
                <a:latin typeface="+mn-lt"/>
                <a:cs typeface="Calibri" panose="020F0502020204030204" pitchFamily="34" charset="0"/>
              </a:rPr>
            </a:br>
            <a:r>
              <a:rPr lang="en-US" sz="5400" dirty="0">
                <a:latin typeface="+mn-lt"/>
                <a:cs typeface="Calibri" panose="020F0502020204030204" pitchFamily="34" charset="0"/>
              </a:rPr>
              <a:t>New Faculty Orientation</a:t>
            </a:r>
            <a:br>
              <a:rPr lang="en-US" sz="5400" dirty="0">
                <a:latin typeface="+mn-lt"/>
                <a:cs typeface="Calibri" panose="020F0502020204030204" pitchFamily="34" charset="0"/>
              </a:rPr>
            </a:br>
            <a:r>
              <a:rPr lang="en-US" sz="5400" dirty="0">
                <a:latin typeface="+mn-lt"/>
                <a:cs typeface="Calibri" panose="020F0502020204030204" pitchFamily="34" charset="0"/>
              </a:rPr>
              <a:t>September 8, 2023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F47EB5-B7B1-46C5-B477-1D62030C72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340" y="3602038"/>
            <a:ext cx="6406538" cy="1655762"/>
          </a:xfrm>
        </p:spPr>
        <p:txBody>
          <a:bodyPr>
            <a:normAutofit lnSpcReduction="10000"/>
          </a:bodyPr>
          <a:lstStyle/>
          <a:p>
            <a:r>
              <a:rPr lang="en-US" sz="3600" b="1" dirty="0"/>
              <a:t>Human Resources</a:t>
            </a:r>
          </a:p>
          <a:p>
            <a:r>
              <a:rPr lang="en-US" dirty="0"/>
              <a:t>Mariah Redmon, Assistant Director of Human Resources</a:t>
            </a:r>
          </a:p>
          <a:p>
            <a:r>
              <a:rPr lang="en-US" dirty="0"/>
              <a:t>Dana McCool, Human Resources Associate</a:t>
            </a:r>
          </a:p>
          <a:p>
            <a:r>
              <a:rPr lang="en-US" dirty="0"/>
              <a:t>Jennifer Jenkins, Business &amp; HR Associate 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224ED305-2D5F-487C-897F-D8EB47EF7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05375" cy="9048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3378A1-05B0-4269-B437-C59246ECD8DC}"/>
              </a:ext>
            </a:extLst>
          </p:cNvPr>
          <p:cNvSpPr txBox="1"/>
          <p:nvPr/>
        </p:nvSpPr>
        <p:spPr>
          <a:xfrm>
            <a:off x="10805327" y="6488668"/>
            <a:ext cx="1386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07/18/2020</a:t>
            </a:r>
          </a:p>
        </p:txBody>
      </p:sp>
    </p:spTree>
    <p:extLst>
      <p:ext uri="{BB962C8B-B14F-4D97-AF65-F5344CB8AC3E}">
        <p14:creationId xmlns:p14="http://schemas.microsoft.com/office/powerpoint/2010/main" val="1672583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5B149-87C1-4F76-BA9E-30DA08D903C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824843" y="1171349"/>
            <a:ext cx="5784850" cy="2387600"/>
          </a:xfrm>
        </p:spPr>
        <p:txBody>
          <a:bodyPr/>
          <a:lstStyle/>
          <a:p>
            <a:pPr algn="ctr"/>
            <a:r>
              <a:rPr lang="en-US" dirty="0"/>
              <a:t>Benefits/Leaves</a:t>
            </a:r>
          </a:p>
        </p:txBody>
      </p:sp>
    </p:spTree>
    <p:extLst>
      <p:ext uri="{BB962C8B-B14F-4D97-AF65-F5344CB8AC3E}">
        <p14:creationId xmlns:p14="http://schemas.microsoft.com/office/powerpoint/2010/main" val="1055445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Benefits</a:t>
            </a:r>
          </a:p>
        </p:txBody>
      </p:sp>
      <p:pic>
        <p:nvPicPr>
          <p:cNvPr id="7" name="Picture 6" descr="logo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6096000"/>
            <a:ext cx="465328" cy="6036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3AFF72-65F2-C06F-75F4-E3DC0B6043C3}"/>
              </a:ext>
            </a:extLst>
          </p:cNvPr>
          <p:cNvSpPr txBox="1"/>
          <p:nvPr/>
        </p:nvSpPr>
        <p:spPr>
          <a:xfrm>
            <a:off x="1153551" y="1690688"/>
            <a:ext cx="10200249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13294B"/>
                </a:solidFill>
              </a:rPr>
              <a:t>Employee Benefits Information Shared Benefits – donate a vacation or sick day to a pool, then the pool can be used by anyone that has donated, if they run out of vacation or sick time when a disability claim is pending before the State Universities Retirement System (SURS) or when experiencing a catastrophic injury or illness. </a:t>
            </a:r>
          </a:p>
          <a:p>
            <a:r>
              <a:rPr lang="en-US" sz="2000" dirty="0">
                <a:solidFill>
                  <a:srgbClr val="13294B"/>
                </a:solidFill>
              </a:rPr>
              <a:t> </a:t>
            </a:r>
          </a:p>
          <a:p>
            <a:r>
              <a:rPr lang="en-US" sz="2000" dirty="0">
                <a:solidFill>
                  <a:srgbClr val="13294B"/>
                </a:solidFill>
              </a:rPr>
              <a:t>Employee &amp; Child of Employee Tuition Waivers - provides information on college tuition and service fee waivers available to eligible University employees and their children. Select the appropriate link below to review the policy information and eligibility requirements. </a:t>
            </a:r>
          </a:p>
          <a:p>
            <a:endParaRPr lang="en-US" sz="2000" dirty="0">
              <a:solidFill>
                <a:srgbClr val="13294B"/>
              </a:solidFill>
            </a:endParaRPr>
          </a:p>
          <a:p>
            <a:r>
              <a:rPr lang="en-US" sz="2000" dirty="0">
                <a:solidFill>
                  <a:srgbClr val="13294B"/>
                </a:solidFill>
              </a:rPr>
              <a:t>Additional information on benefits can be found here:</a:t>
            </a:r>
          </a:p>
          <a:p>
            <a:r>
              <a:rPr lang="en-US" sz="2000" dirty="0">
                <a:solidFill>
                  <a:srgbClr val="13294B"/>
                </a:solidFill>
                <a:hlinkClick r:id="rId3"/>
              </a:rPr>
              <a:t>https://slcl.illinois.edu/system/files/2023-04/New%20Employee%20Resources.pdf</a:t>
            </a:r>
            <a:endParaRPr lang="en-US" sz="2000" dirty="0">
              <a:solidFill>
                <a:srgbClr val="13294B"/>
              </a:solidFill>
            </a:endParaRP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55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Leaves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664482" y="1694795"/>
            <a:ext cx="87249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u="sng" dirty="0"/>
              <a:t>FMLA: </a:t>
            </a:r>
          </a:p>
          <a:p>
            <a:r>
              <a:rPr lang="en-US" sz="2800" b="1" u="sng" dirty="0">
                <a:hlinkClick r:id="rId2"/>
              </a:rPr>
              <a:t>https://www.hr.uillinois.edu/leave/fmla/</a:t>
            </a:r>
            <a:endParaRPr lang="en-US" sz="2800" b="1" u="sng" dirty="0"/>
          </a:p>
          <a:p>
            <a:r>
              <a:rPr lang="en-US" sz="2800" b="1" u="sng" dirty="0"/>
              <a:t>Parental:</a:t>
            </a:r>
          </a:p>
          <a:p>
            <a:r>
              <a:rPr lang="en-US" sz="2800" b="1" u="sng" dirty="0">
                <a:hlinkClick r:id="rId3"/>
              </a:rPr>
              <a:t>https://www.hr.uillinois.edu/leave/parental/</a:t>
            </a:r>
            <a:endParaRPr lang="en-US" sz="2800" b="1" u="sng" dirty="0"/>
          </a:p>
          <a:p>
            <a:r>
              <a:rPr lang="en-US" sz="2800" b="1" u="sng" dirty="0"/>
              <a:t>Sick Leave: </a:t>
            </a:r>
          </a:p>
          <a:p>
            <a:r>
              <a:rPr lang="en-US" sz="2800" b="1" u="sng" dirty="0">
                <a:hlinkClick r:id="rId4"/>
              </a:rPr>
              <a:t>https://www.hr.uillinois.edu/cms/One.aspx?portalId=4292&amp;pageId=5634</a:t>
            </a:r>
            <a:endParaRPr lang="en-US" sz="2800" b="1" u="sng" dirty="0"/>
          </a:p>
          <a:p>
            <a:r>
              <a:rPr lang="en-US" sz="2800" b="1" u="sng" dirty="0"/>
              <a:t>Paid/Unpaid/Other Leaves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n-US" sz="2800" dirty="0">
                <a:hlinkClick r:id="rId5"/>
              </a:rPr>
              <a:t>https://www.hr.uillinois.edu/leave</a:t>
            </a:r>
            <a:endParaRPr lang="en-US" sz="2800" dirty="0"/>
          </a:p>
          <a:p>
            <a:pPr marL="457200" indent="-457200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endParaRPr lang="en-US" sz="2800" dirty="0"/>
          </a:p>
        </p:txBody>
      </p:sp>
      <p:pic>
        <p:nvPicPr>
          <p:cNvPr id="7" name="Picture 6" descr="logo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28800" y="6096000"/>
            <a:ext cx="465328" cy="60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04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4B9E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4B9E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4B9E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4B9E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4B9E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4B9E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4B9E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4B9E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3653F-E601-6FA0-1E46-731C5CFBD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388" y="192055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Systems and Tools</a:t>
            </a:r>
          </a:p>
        </p:txBody>
      </p:sp>
    </p:spTree>
    <p:extLst>
      <p:ext uri="{BB962C8B-B14F-4D97-AF65-F5344CB8AC3E}">
        <p14:creationId xmlns:p14="http://schemas.microsoft.com/office/powerpoint/2010/main" val="275408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F44E5-92DB-4B19-8C47-0AD725B25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Systems and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CDDCC-A167-47A1-9C89-DAEE785AC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4C168F4-D4B5-4A70-897C-202ADD0519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969856"/>
              </p:ext>
            </p:extLst>
          </p:nvPr>
        </p:nvGraphicFramePr>
        <p:xfrm>
          <a:off x="378823" y="1539299"/>
          <a:ext cx="11009902" cy="385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4159">
                  <a:extLst>
                    <a:ext uri="{9D8B030D-6E8A-4147-A177-3AD203B41FA5}">
                      <a16:colId xmlns:a16="http://schemas.microsoft.com/office/drawing/2014/main" val="2806618240"/>
                    </a:ext>
                  </a:extLst>
                </a:gridCol>
                <a:gridCol w="1651486">
                  <a:extLst>
                    <a:ext uri="{9D8B030D-6E8A-4147-A177-3AD203B41FA5}">
                      <a16:colId xmlns:a16="http://schemas.microsoft.com/office/drawing/2014/main" val="3614844866"/>
                    </a:ext>
                  </a:extLst>
                </a:gridCol>
                <a:gridCol w="6124257">
                  <a:extLst>
                    <a:ext uri="{9D8B030D-6E8A-4147-A177-3AD203B41FA5}">
                      <a16:colId xmlns:a16="http://schemas.microsoft.com/office/drawing/2014/main" val="36241051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System/Tool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Also called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What is it used for?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7773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Human Resources Front 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HRFE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HR information systems (HRIS). HRFE stores all the HR related information about employees including personal information, work appointments and the CFOPS (accounts) to charge.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8946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Applied Technologies for Learning in the Arts and Sciences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ATLAS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Appointment work-flow system and vacation and sick leave reporting tool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178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Banner Administrative Forms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Banner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HR used for sick leave confirmation and reporting.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0004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Payroll Adjustment</a:t>
                      </a:r>
                      <a:r>
                        <a:rPr lang="en-US" baseline="0" dirty="0"/>
                        <a:t> Request Interface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PARIS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Used to process pay adjustments, when jobs/appointments apply late.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074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Adjustment Notification Application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Used to process overpayments, awards and some retirement payments.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7314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7864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F44E5-92DB-4B19-8C47-0AD725B25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Systems and Tools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CDDCC-A167-47A1-9C89-DAEE785AC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4C168F4-D4B5-4A70-897C-202ADD05192E}"/>
              </a:ext>
            </a:extLst>
          </p:cNvPr>
          <p:cNvGraphicFramePr>
            <a:graphicFrameLocks noGrp="1"/>
          </p:cNvGraphicFramePr>
          <p:nvPr/>
        </p:nvGraphicFramePr>
        <p:xfrm>
          <a:off x="479078" y="1356419"/>
          <a:ext cx="11009902" cy="412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4159">
                  <a:extLst>
                    <a:ext uri="{9D8B030D-6E8A-4147-A177-3AD203B41FA5}">
                      <a16:colId xmlns:a16="http://schemas.microsoft.com/office/drawing/2014/main" val="2806618240"/>
                    </a:ext>
                  </a:extLst>
                </a:gridCol>
                <a:gridCol w="1651486">
                  <a:extLst>
                    <a:ext uri="{9D8B030D-6E8A-4147-A177-3AD203B41FA5}">
                      <a16:colId xmlns:a16="http://schemas.microsoft.com/office/drawing/2014/main" val="3614844866"/>
                    </a:ext>
                  </a:extLst>
                </a:gridCol>
                <a:gridCol w="6124257">
                  <a:extLst>
                    <a:ext uri="{9D8B030D-6E8A-4147-A177-3AD203B41FA5}">
                      <a16:colId xmlns:a16="http://schemas.microsoft.com/office/drawing/2014/main" val="36241051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System/Tool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Also called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What is it used for?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7773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Tracker Electronic</a:t>
                      </a:r>
                      <a:r>
                        <a:rPr lang="en-US" baseline="0" dirty="0"/>
                        <a:t> I-9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Tracker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Used</a:t>
                      </a:r>
                      <a:r>
                        <a:rPr lang="en-US" baseline="0" dirty="0"/>
                        <a:t> to complete the federally-required employment authorization form (Form I-9)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498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Salary Planner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Used to submit</a:t>
                      </a:r>
                      <a:r>
                        <a:rPr lang="en-US" baseline="0" dirty="0"/>
                        <a:t> annual merit increases and CMER adjustments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5452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TimeTracker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Electronic Timesheet submission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Used to submit and approve timesheets for bi-weekly employees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168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International Scholars and Student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ISSS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Provides support for many different types of visa applications and extensions. Also provides information to foreign national student and scholars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4424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JDXpert</a:t>
                      </a:r>
                      <a:r>
                        <a:rPr lang="en-US" dirty="0"/>
                        <a:t>/Cornerstone Administrative Application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Applicant Tracking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Used to track all searches, promotions, administrative stipends, and 0% appointments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76817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0009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5B149-87C1-4F76-BA9E-30DA08D903C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73724" y="1171349"/>
            <a:ext cx="10283482" cy="2387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Appointment Information for Hiring Student Employees </a:t>
            </a:r>
          </a:p>
        </p:txBody>
      </p:sp>
    </p:spTree>
    <p:extLst>
      <p:ext uri="{BB962C8B-B14F-4D97-AF65-F5344CB8AC3E}">
        <p14:creationId xmlns:p14="http://schemas.microsoft.com/office/powerpoint/2010/main" val="2874163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F44E5-92DB-4B19-8C47-0AD725B2559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25000"/>
            </a:schemeClr>
          </a:solidFill>
        </p:spPr>
        <p:txBody>
          <a:bodyPr/>
          <a:lstStyle/>
          <a:p>
            <a:pPr algn="l"/>
            <a:r>
              <a:rPr lang="en-US" dirty="0"/>
              <a:t>Appointments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CDDCC-A167-47A1-9C89-DAEE785AC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itchFamily="2" charset="2"/>
              <a:buChar char="Ø"/>
            </a:pPr>
            <a:r>
              <a:rPr lang="en-US" b="1" dirty="0"/>
              <a:t>HR Schedule/Deadlines</a:t>
            </a:r>
          </a:p>
          <a:p>
            <a:pPr lvl="1"/>
            <a:r>
              <a:rPr lang="en-US" dirty="0"/>
              <a:t>Fall deadlines </a:t>
            </a:r>
          </a:p>
          <a:p>
            <a:pPr lvl="2"/>
            <a:r>
              <a:rPr lang="en-US" dirty="0"/>
              <a:t>Submit appointment requests by </a:t>
            </a:r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beginning of June</a:t>
            </a:r>
          </a:p>
          <a:p>
            <a:pPr lvl="2"/>
            <a:r>
              <a:rPr lang="en-US" dirty="0"/>
              <a:t>Offer letters sent by July 15</a:t>
            </a:r>
          </a:p>
          <a:p>
            <a:pPr lvl="1"/>
            <a:r>
              <a:rPr lang="en-US" dirty="0"/>
              <a:t>Spring deadlines</a:t>
            </a:r>
          </a:p>
          <a:p>
            <a:pPr lvl="2"/>
            <a:r>
              <a:rPr lang="en-US" dirty="0"/>
              <a:t>Submit appointment requests by </a:t>
            </a:r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beginning of November</a:t>
            </a:r>
          </a:p>
          <a:p>
            <a:pPr lvl="2"/>
            <a:r>
              <a:rPr lang="en-US" dirty="0"/>
              <a:t>Offer letters sent by </a:t>
            </a:r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December 1 </a:t>
            </a:r>
          </a:p>
          <a:p>
            <a:pPr lvl="2"/>
            <a:r>
              <a:rPr lang="en-US" dirty="0"/>
              <a:t>Summer deadlines</a:t>
            </a:r>
          </a:p>
          <a:p>
            <a:pPr lvl="3"/>
            <a:r>
              <a:rPr lang="en-US" dirty="0"/>
              <a:t>Submit appointment request </a:t>
            </a:r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by end of April for summer I, mid May for Summer II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019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F44E5-92DB-4B19-8C47-0AD725B2559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Appointments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CDDCC-A167-47A1-9C89-DAEE785AC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599" y="1862138"/>
            <a:ext cx="9614263" cy="4004090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lvl="1">
              <a:buFont typeface="Wingdings" pitchFamily="2" charset="2"/>
              <a:buChar char="Ø"/>
            </a:pPr>
            <a:r>
              <a:rPr lang="en-US" b="1" dirty="0"/>
              <a:t>Full Time Equivalencies (FTE)</a:t>
            </a:r>
          </a:p>
          <a:p>
            <a:pPr lvl="1"/>
            <a:r>
              <a:rPr lang="en-US" dirty="0"/>
              <a:t>SLCL uses an Academic Year average </a:t>
            </a:r>
          </a:p>
          <a:p>
            <a:pPr lvl="2"/>
            <a:r>
              <a:rPr lang="en-US" dirty="0"/>
              <a:t>Ex. A student has 2 courses in the fall and 1 in the Spring. What is the FTE?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/>
              <a:t>Limitations to Employment</a:t>
            </a:r>
          </a:p>
          <a:p>
            <a:pPr lvl="1"/>
            <a:r>
              <a:rPr lang="en-US" dirty="0"/>
              <a:t>Foreign National can hold </a:t>
            </a:r>
          </a:p>
          <a:p>
            <a:pPr lvl="2"/>
            <a:r>
              <a:rPr lang="en-US" dirty="0"/>
              <a:t>Up to 50% appointment during the AY</a:t>
            </a:r>
          </a:p>
          <a:p>
            <a:pPr lvl="2"/>
            <a:r>
              <a:rPr lang="en-US" dirty="0"/>
              <a:t>Up to 67% appointment during breaks if enrolled in classes, 100% if not</a:t>
            </a:r>
          </a:p>
          <a:p>
            <a:pPr lvl="1"/>
            <a:r>
              <a:rPr lang="en-US" dirty="0"/>
              <a:t>US citizens can hold</a:t>
            </a:r>
          </a:p>
          <a:p>
            <a:pPr lvl="3"/>
            <a:r>
              <a:rPr lang="en-US" dirty="0"/>
              <a:t>Up to 67% during the AY unless on fellowship, then 50%</a:t>
            </a:r>
          </a:p>
          <a:p>
            <a:pPr lvl="3"/>
            <a:r>
              <a:rPr lang="en-US" dirty="0"/>
              <a:t>Up to 67% during breaks if enrolled in classes, 100% if not</a:t>
            </a:r>
          </a:p>
          <a:p>
            <a:pPr lvl="1">
              <a:spcBef>
                <a:spcPts val="1000"/>
              </a:spcBef>
              <a:buFont typeface="Wingdings" pitchFamily="2" charset="2"/>
              <a:buChar char="Ø"/>
              <a:defRPr/>
            </a:pPr>
            <a:r>
              <a:rPr lang="en-US" b="1" dirty="0"/>
              <a:t>Tuition Waivers, Fees and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13294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Taxation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13294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034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CF0F2-31BE-385A-A00C-F470621AA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Assistantship and Graduate Hourly Duties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4C58A-D091-A51E-2A66-105E94BD7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3" y="1690688"/>
            <a:ext cx="9614263" cy="4048930"/>
          </a:xfrm>
        </p:spPr>
        <p:txBody>
          <a:bodyPr>
            <a:normAutofit fontScale="62500" lnSpcReduction="20000"/>
          </a:bodyPr>
          <a:lstStyle/>
          <a:p>
            <a:endParaRPr lang="en-US" dirty="0"/>
          </a:p>
          <a:p>
            <a:r>
              <a:rPr lang="en-US" dirty="0"/>
              <a:t>There are four types of graduate assistantships: Research Assistant (RA), Pre-Professional Graduate Assistant (PPGA), Teaching Assistant (TA) and Graduate Assistant (Administrative).</a:t>
            </a:r>
          </a:p>
          <a:p>
            <a:r>
              <a:rPr lang="en-US" dirty="0"/>
              <a:t>TAs and GAs are covered by a collective bargaining agreement with the Graduate Employee Organization (GEO). GEO determines appointment terms, wages, fee waivers, health care, childcare, and tuition waivers.</a:t>
            </a:r>
          </a:p>
          <a:p>
            <a:r>
              <a:rPr lang="en-US" dirty="0"/>
              <a:t>Hourly positions- undergraduate &amp; graduate (non-tuition waiver appointments)/</a:t>
            </a:r>
            <a:r>
              <a:rPr lang="en-US" dirty="0" err="1"/>
              <a:t>TimeTracker</a:t>
            </a:r>
            <a:endParaRPr lang="en-US" dirty="0"/>
          </a:p>
          <a:p>
            <a:r>
              <a:rPr lang="en-US" dirty="0"/>
              <a:t>Please be descriptive when filling out appointment forms (e.g., major duties and responsibilities)</a:t>
            </a:r>
          </a:p>
          <a:p>
            <a:r>
              <a:rPr lang="en-US" dirty="0"/>
              <a:t>Assistantship definitions can be found here: </a:t>
            </a:r>
            <a:r>
              <a:rPr lang="en-US" dirty="0">
                <a:hlinkClick r:id="rId2"/>
              </a:rPr>
              <a:t>https://humanresources.illinois.edu/supervisors/labor-and-employee-relations/frequent-areas-of-interst/performance-management/Grad-Asst-Definitions.html</a:t>
            </a:r>
            <a:endParaRPr lang="en-US" dirty="0"/>
          </a:p>
          <a:p>
            <a:r>
              <a:rPr lang="en-US" dirty="0"/>
              <a:t>Graduate Employee Information: </a:t>
            </a:r>
            <a:r>
              <a:rPr lang="en-US" dirty="0">
                <a:hlinkClick r:id="rId3"/>
              </a:rPr>
              <a:t>http://humanresources.illinois.edu/employees/current-employees/graduate-employees/graduate-assistant/index.html</a:t>
            </a:r>
            <a:endParaRPr lang="en-US" dirty="0"/>
          </a:p>
          <a:p>
            <a:r>
              <a:rPr lang="en-US" dirty="0"/>
              <a:t>Additional resources for hiring student employees can be found here: </a:t>
            </a:r>
            <a:r>
              <a:rPr lang="en-US" dirty="0">
                <a:hlinkClick r:id="rId4"/>
              </a:rPr>
              <a:t>https://slcl.illinois.edu/system/files/2022-08/New%20Faculty%20Resources.pdf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433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6FE4D-D1F7-0888-BC14-E6C9400CF00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dirty="0"/>
              <a:t>Presentation 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1556338-65F9-9E28-D82B-6207F78F9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Onboarding</a:t>
            </a:r>
          </a:p>
          <a:p>
            <a:r>
              <a:rPr lang="en-US" dirty="0"/>
              <a:t>Offboarding</a:t>
            </a:r>
          </a:p>
          <a:p>
            <a:r>
              <a:rPr lang="en-US" dirty="0"/>
              <a:t>Benefits/Leaves</a:t>
            </a:r>
          </a:p>
          <a:p>
            <a:r>
              <a:rPr lang="en-US" dirty="0"/>
              <a:t>Systems and Tools</a:t>
            </a:r>
          </a:p>
          <a:p>
            <a:r>
              <a:rPr lang="en-US" dirty="0"/>
              <a:t>Appointments- Hiring Student Employees</a:t>
            </a:r>
          </a:p>
          <a:p>
            <a:r>
              <a:rPr lang="en-US" dirty="0"/>
              <a:t>Visa Process</a:t>
            </a:r>
          </a:p>
          <a:p>
            <a:r>
              <a:rPr lang="en-US" dirty="0"/>
              <a:t>Service in Excess/Summer Salary</a:t>
            </a:r>
          </a:p>
          <a:p>
            <a:r>
              <a:rPr lang="en-US" dirty="0"/>
              <a:t>FAQs/Resources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058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F44E5-92DB-4B19-8C47-0AD725B2559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25000"/>
            </a:schemeClr>
          </a:solidFill>
        </p:spPr>
        <p:txBody>
          <a:bodyPr/>
          <a:lstStyle/>
          <a:p>
            <a:r>
              <a:rPr lang="en-US" dirty="0"/>
              <a:t>Appointments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CDDCC-A167-47A1-9C89-DAEE785AC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599" y="1862139"/>
            <a:ext cx="9614263" cy="414677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Rates for 2023-2024 for all assistantship appointments*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sz="1500" dirty="0"/>
              <a:t>Monthly rate is what the student is paid</a:t>
            </a:r>
          </a:p>
          <a:p>
            <a:pPr lvl="1"/>
            <a:r>
              <a:rPr lang="en-US" sz="1500" dirty="0"/>
              <a:t>Rate plus Fringe is what your account gets charged</a:t>
            </a:r>
          </a:p>
          <a:p>
            <a:pPr lvl="1"/>
            <a:r>
              <a:rPr lang="en-US" sz="1500" dirty="0"/>
              <a:t>The 2023-2024 Academic Calendar is split Fall: 4.47619048/ Spring: 4.523809523 months each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EBA2DD3-99E9-4152-9EA9-8061DADFD2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128076"/>
              </p:ext>
            </p:extLst>
          </p:nvPr>
        </p:nvGraphicFramePr>
        <p:xfrm>
          <a:off x="334599" y="2404855"/>
          <a:ext cx="10816434" cy="2646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614">
                  <a:extLst>
                    <a:ext uri="{9D8B030D-6E8A-4147-A177-3AD203B41FA5}">
                      <a16:colId xmlns:a16="http://schemas.microsoft.com/office/drawing/2014/main" val="2570919699"/>
                    </a:ext>
                  </a:extLst>
                </a:gridCol>
                <a:gridCol w="1950364">
                  <a:extLst>
                    <a:ext uri="{9D8B030D-6E8A-4147-A177-3AD203B41FA5}">
                      <a16:colId xmlns:a16="http://schemas.microsoft.com/office/drawing/2014/main" val="299358112"/>
                    </a:ext>
                  </a:extLst>
                </a:gridCol>
                <a:gridCol w="1950364">
                  <a:extLst>
                    <a:ext uri="{9D8B030D-6E8A-4147-A177-3AD203B41FA5}">
                      <a16:colId xmlns:a16="http://schemas.microsoft.com/office/drawing/2014/main" val="2017111313"/>
                    </a:ext>
                  </a:extLst>
                </a:gridCol>
                <a:gridCol w="1950364">
                  <a:extLst>
                    <a:ext uri="{9D8B030D-6E8A-4147-A177-3AD203B41FA5}">
                      <a16:colId xmlns:a16="http://schemas.microsoft.com/office/drawing/2014/main" val="2421350787"/>
                    </a:ext>
                  </a:extLst>
                </a:gridCol>
                <a:gridCol w="1950364">
                  <a:extLst>
                    <a:ext uri="{9D8B030D-6E8A-4147-A177-3AD203B41FA5}">
                      <a16:colId xmlns:a16="http://schemas.microsoft.com/office/drawing/2014/main" val="1759599186"/>
                    </a:ext>
                  </a:extLst>
                </a:gridCol>
                <a:gridCol w="1950364">
                  <a:extLst>
                    <a:ext uri="{9D8B030D-6E8A-4147-A177-3AD203B41FA5}">
                      <a16:colId xmlns:a16="http://schemas.microsoft.com/office/drawing/2014/main" val="1325695252"/>
                    </a:ext>
                  </a:extLst>
                </a:gridCol>
              </a:tblGrid>
              <a:tr h="817841">
                <a:tc>
                  <a:txBody>
                    <a:bodyPr/>
                    <a:lstStyle/>
                    <a:p>
                      <a:r>
                        <a:rPr lang="en-US" sz="1400" dirty="0"/>
                        <a:t>FTE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Monthly Rate (campus minimum)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Monthly Rate plus Fringe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Fall Only plus Fringe (8/16-12/31)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Spring Only plus Fringe (1/1-5/15)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AY plus Fringe (8/16-5/15)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616574"/>
                  </a:ext>
                </a:extLst>
              </a:tr>
              <a:tr h="325655">
                <a:tc>
                  <a:txBody>
                    <a:bodyPr/>
                    <a:lstStyle/>
                    <a:p>
                      <a:r>
                        <a:rPr lang="en-US" dirty="0"/>
                        <a:t>67%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$3,287.47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$3,609.97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$16,158.90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$16,330.80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$32,489.70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761554"/>
                  </a:ext>
                </a:extLst>
              </a:tr>
              <a:tr h="325655">
                <a:tc>
                  <a:txBody>
                    <a:bodyPr/>
                    <a:lstStyle/>
                    <a:p>
                      <a:r>
                        <a:rPr lang="en-US" dirty="0"/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$2,453.33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$2,694.00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$12,058.88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12,187.17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$24,246.04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116321"/>
                  </a:ext>
                </a:extLst>
              </a:tr>
              <a:tr h="325655">
                <a:tc>
                  <a:txBody>
                    <a:bodyPr/>
                    <a:lstStyle/>
                    <a:p>
                      <a:r>
                        <a:rPr lang="en-US" dirty="0"/>
                        <a:t>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$1,619.20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$1,778.04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$7,958.86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$8,043.53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$16,002.39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6567611"/>
                  </a:ext>
                </a:extLst>
              </a:tr>
              <a:tr h="325655">
                <a:tc>
                  <a:txBody>
                    <a:bodyPr/>
                    <a:lstStyle/>
                    <a:p>
                      <a:r>
                        <a:rPr lang="en-US" dirty="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$1,226.67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$1,347.00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$6,029.44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$6,093.58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$12,123.02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6977500"/>
                  </a:ext>
                </a:extLst>
              </a:tr>
              <a:tr h="325655">
                <a:tc>
                  <a:txBody>
                    <a:bodyPr/>
                    <a:lstStyle/>
                    <a:p>
                      <a:r>
                        <a:rPr lang="en-US" dirty="0"/>
                        <a:t>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$834.13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$915.96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$4,100.02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$4,143.64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$8,243.66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945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0830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F44E5-92DB-4B19-8C47-0AD725B25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Appointments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CDDCC-A167-47A1-9C89-DAEE785AC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548" y="1690688"/>
            <a:ext cx="9614263" cy="4105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Workflow</a:t>
            </a:r>
          </a:p>
          <a:p>
            <a:pPr lvl="0"/>
            <a:r>
              <a:rPr lang="en-US" b="1" dirty="0"/>
              <a:t>Faculty</a:t>
            </a:r>
            <a:r>
              <a:rPr lang="en-US" dirty="0"/>
              <a:t> submits the monthly pay </a:t>
            </a:r>
            <a:r>
              <a:rPr lang="en-US" dirty="0">
                <a:hlinkClick r:id="rId2"/>
              </a:rPr>
              <a:t>online form</a:t>
            </a:r>
            <a:r>
              <a:rPr lang="en-US" dirty="0"/>
              <a:t> or the </a:t>
            </a:r>
            <a:r>
              <a:rPr lang="en-US" dirty="0">
                <a:hlinkClick r:id="rId3"/>
              </a:rPr>
              <a:t>hourly online form</a:t>
            </a:r>
            <a:r>
              <a:rPr lang="en-US" dirty="0"/>
              <a:t>. </a:t>
            </a:r>
          </a:p>
          <a:p>
            <a:pPr lvl="1"/>
            <a:r>
              <a:rPr lang="en-US" b="1" dirty="0"/>
              <a:t>Linguistics</a:t>
            </a:r>
            <a:r>
              <a:rPr lang="en-US" dirty="0"/>
              <a:t> and </a:t>
            </a:r>
            <a:r>
              <a:rPr lang="en-US" b="1" dirty="0"/>
              <a:t>Spanish</a:t>
            </a:r>
            <a:r>
              <a:rPr lang="en-US" dirty="0"/>
              <a:t> appointments: provide the information directly to your Office Manager (copy SLCL HR office)</a:t>
            </a:r>
          </a:p>
          <a:p>
            <a:pPr lvl="0"/>
            <a:r>
              <a:rPr lang="en-US" b="1" dirty="0"/>
              <a:t>Office Manager</a:t>
            </a:r>
            <a:r>
              <a:rPr lang="en-US" dirty="0"/>
              <a:t> creates the appointment in ATLAS</a:t>
            </a:r>
          </a:p>
          <a:p>
            <a:pPr lvl="0"/>
            <a:r>
              <a:rPr lang="en-US" b="1" dirty="0"/>
              <a:t>Business Office</a:t>
            </a:r>
            <a:r>
              <a:rPr lang="en-US" dirty="0"/>
              <a:t> approves the CFOP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4043FDD-041F-42D4-B2C5-6587D83509E7}"/>
              </a:ext>
            </a:extLst>
          </p:cNvPr>
          <p:cNvGraphicFramePr/>
          <p:nvPr/>
        </p:nvGraphicFramePr>
        <p:xfrm>
          <a:off x="2032000" y="57899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52070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F44E5-92DB-4B19-8C47-0AD725B2559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25000"/>
            </a:schemeClr>
          </a:solidFill>
        </p:spPr>
        <p:txBody>
          <a:bodyPr/>
          <a:lstStyle/>
          <a:p>
            <a:r>
              <a:rPr lang="en-US" dirty="0"/>
              <a:t>Appointments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CDDCC-A167-47A1-9C89-DAEE785AC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548" y="1807779"/>
            <a:ext cx="9614263" cy="4189878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/>
              <a:t>Workflow</a:t>
            </a:r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US" b="1" dirty="0"/>
              <a:t>HR office:</a:t>
            </a:r>
          </a:p>
          <a:p>
            <a:pPr lvl="1"/>
            <a:r>
              <a:rPr lang="en-US" dirty="0"/>
              <a:t>Confirms the FTE is within the limitations to employment</a:t>
            </a:r>
          </a:p>
          <a:p>
            <a:pPr lvl="1"/>
            <a:r>
              <a:rPr lang="en-US" dirty="0"/>
              <a:t>Confirms the position descriptions match the title</a:t>
            </a:r>
          </a:p>
          <a:p>
            <a:pPr lvl="1"/>
            <a:r>
              <a:rPr lang="en-US" dirty="0"/>
              <a:t>Sends offer letter to the student</a:t>
            </a:r>
          </a:p>
          <a:p>
            <a:pPr lvl="1"/>
            <a:r>
              <a:rPr lang="en-US" dirty="0"/>
              <a:t>Updates the supervisor field </a:t>
            </a:r>
          </a:p>
          <a:p>
            <a:r>
              <a:rPr lang="en-US" b="1" dirty="0"/>
              <a:t>Student </a:t>
            </a:r>
            <a:r>
              <a:rPr lang="en-US" dirty="0"/>
              <a:t>accepts or declines the offer</a:t>
            </a:r>
          </a:p>
          <a:p>
            <a:r>
              <a:rPr lang="en-US" b="1" dirty="0"/>
              <a:t>HR</a:t>
            </a:r>
            <a:r>
              <a:rPr lang="en-US" dirty="0"/>
              <a:t> enters the appointment for accepted offers in HRFE and routes to the college</a:t>
            </a:r>
          </a:p>
          <a:p>
            <a:pPr lvl="2"/>
            <a:r>
              <a:rPr lang="en-US" dirty="0"/>
              <a:t>If the student has a fellowship it first routes to that department</a:t>
            </a:r>
          </a:p>
          <a:p>
            <a:pPr lvl="2"/>
            <a:r>
              <a:rPr lang="en-US" dirty="0"/>
              <a:t>College routes to campus</a:t>
            </a:r>
          </a:p>
          <a:p>
            <a:pPr lvl="2"/>
            <a:r>
              <a:rPr lang="en-US" dirty="0"/>
              <a:t>Campus approves the appointment and “applies” it which enters it in Banner.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4043FDD-041F-42D4-B2C5-6587D83509E7}"/>
              </a:ext>
            </a:extLst>
          </p:cNvPr>
          <p:cNvGraphicFramePr/>
          <p:nvPr/>
        </p:nvGraphicFramePr>
        <p:xfrm>
          <a:off x="2032000" y="57899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34851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83C033-DA32-0899-A815-AF7D2611938B}"/>
              </a:ext>
            </a:extLst>
          </p:cNvPr>
          <p:cNvSpPr txBox="1"/>
          <p:nvPr/>
        </p:nvSpPr>
        <p:spPr>
          <a:xfrm>
            <a:off x="2939143" y="2659559"/>
            <a:ext cx="6313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1"/>
                </a:solidFill>
                <a:latin typeface="Georgia" panose="02040502050405020303" pitchFamily="18" charset="0"/>
              </a:rPr>
              <a:t>Visa</a:t>
            </a:r>
          </a:p>
        </p:txBody>
      </p:sp>
    </p:spTree>
    <p:extLst>
      <p:ext uri="{BB962C8B-B14F-4D97-AF65-F5344CB8AC3E}">
        <p14:creationId xmlns:p14="http://schemas.microsoft.com/office/powerpoint/2010/main" val="32062248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52DD0-2CE9-C48E-6E9D-C021F0CC7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3213F-A146-8B45-F5A6-7F1290D81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3" y="1572154"/>
            <a:ext cx="9614263" cy="4422246"/>
          </a:xfrm>
        </p:spPr>
        <p:txBody>
          <a:bodyPr>
            <a:normAutofit fontScale="85000" lnSpcReduction="20000"/>
          </a:bodyPr>
          <a:lstStyle/>
          <a:p>
            <a:r>
              <a:rPr lang="en-US" sz="2800" b="1" dirty="0">
                <a:latin typeface="Georgia" panose="02040502050405020303" pitchFamily="18" charset="0"/>
              </a:rPr>
              <a:t>Student Visas</a:t>
            </a:r>
          </a:p>
          <a:p>
            <a:pPr lvl="1"/>
            <a:r>
              <a:rPr lang="en-US" b="1" dirty="0">
                <a:latin typeface="Georgia" panose="02040502050405020303" pitchFamily="18" charset="0"/>
              </a:rPr>
              <a:t>F-1</a:t>
            </a:r>
          </a:p>
          <a:p>
            <a:pPr lvl="1"/>
            <a:r>
              <a:rPr lang="en-US" b="1" dirty="0">
                <a:latin typeface="Georgia" panose="02040502050405020303" pitchFamily="18" charset="0"/>
              </a:rPr>
              <a:t>J-1</a:t>
            </a:r>
          </a:p>
          <a:p>
            <a:r>
              <a:rPr lang="en-US" sz="2800" b="1" dirty="0">
                <a:latin typeface="Georgia" panose="02040502050405020303" pitchFamily="18" charset="0"/>
              </a:rPr>
              <a:t>Visiting Scholar Visas</a:t>
            </a:r>
          </a:p>
          <a:p>
            <a:pPr lvl="1"/>
            <a:r>
              <a:rPr lang="en-US" b="1" dirty="0">
                <a:latin typeface="Georgia" panose="02040502050405020303" pitchFamily="18" charset="0"/>
              </a:rPr>
              <a:t>J1</a:t>
            </a:r>
          </a:p>
          <a:p>
            <a:r>
              <a:rPr lang="en-US" sz="2800" b="1" dirty="0">
                <a:latin typeface="Georgia" panose="02040502050405020303" pitchFamily="18" charset="0"/>
              </a:rPr>
              <a:t>Employment Visas</a:t>
            </a:r>
          </a:p>
          <a:p>
            <a:pPr lvl="1"/>
            <a:r>
              <a:rPr lang="en-US" sz="2400" b="1" dirty="0">
                <a:latin typeface="Georgia" panose="02040502050405020303" pitchFamily="18" charset="0"/>
              </a:rPr>
              <a:t>J-1 </a:t>
            </a:r>
            <a:r>
              <a:rPr lang="en-US" sz="2400" dirty="0">
                <a:latin typeface="Georgia" panose="02040502050405020303" pitchFamily="18" charset="0"/>
              </a:rPr>
              <a:t>	Requires 2 yr. home residency requirement</a:t>
            </a:r>
          </a:p>
          <a:p>
            <a:pPr lvl="1"/>
            <a:endParaRPr lang="en-US" sz="2400" dirty="0">
              <a:latin typeface="Georgia" panose="02040502050405020303" pitchFamily="18" charset="0"/>
            </a:endParaRPr>
          </a:p>
          <a:p>
            <a:pPr lvl="1"/>
            <a:r>
              <a:rPr lang="en-US" sz="2400" b="1" dirty="0">
                <a:latin typeface="Georgia" panose="02040502050405020303" pitchFamily="18" charset="0"/>
              </a:rPr>
              <a:t>OPT</a:t>
            </a:r>
            <a:r>
              <a:rPr lang="en-US" sz="2400" dirty="0">
                <a:latin typeface="Georgia" panose="02040502050405020303" pitchFamily="18" charset="0"/>
              </a:rPr>
              <a:t>	Student that has graduated recently – completed by the 				student</a:t>
            </a:r>
          </a:p>
          <a:p>
            <a:pPr lvl="1"/>
            <a:endParaRPr lang="en-US" sz="2400" dirty="0">
              <a:latin typeface="Georgia" panose="02040502050405020303" pitchFamily="18" charset="0"/>
            </a:endParaRPr>
          </a:p>
          <a:p>
            <a:pPr lvl="1"/>
            <a:r>
              <a:rPr lang="en-US" b="1" dirty="0">
                <a:latin typeface="Georgia" panose="02040502050405020303" pitchFamily="18" charset="0"/>
              </a:rPr>
              <a:t>H1B</a:t>
            </a:r>
            <a:r>
              <a:rPr lang="en-US" sz="2000" dirty="0">
                <a:latin typeface="Georgia" panose="02040502050405020303" pitchFamily="18" charset="0"/>
              </a:rPr>
              <a:t>	</a:t>
            </a:r>
            <a:r>
              <a:rPr lang="en-US" dirty="0">
                <a:latin typeface="Georgia" panose="02040502050405020303" pitchFamily="18" charset="0"/>
              </a:rPr>
              <a:t>File up to 3 yr. commitment that can be reapplied for 				reaching a maximum of 6 yrs. A minimum of 3 months to 			complete the application if no issues arise. Each issues will 			extend the application process.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6631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5B149-87C1-4F76-BA9E-30DA08D903C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824843" y="1171349"/>
            <a:ext cx="5784850" cy="2387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Service In Excess (SIE)</a:t>
            </a:r>
          </a:p>
        </p:txBody>
      </p:sp>
    </p:spTree>
    <p:extLst>
      <p:ext uri="{BB962C8B-B14F-4D97-AF65-F5344CB8AC3E}">
        <p14:creationId xmlns:p14="http://schemas.microsoft.com/office/powerpoint/2010/main" val="28809146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F44E5-92DB-4B19-8C47-0AD725B2559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r>
              <a:rPr lang="en-US" sz="4000" dirty="0"/>
              <a:t>Service in Excess (SIE) and Lump Sum Payments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CDDCC-A167-47A1-9C89-DAEE785AC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3" y="1933903"/>
            <a:ext cx="9614263" cy="3382680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Paid for overload teaching or for other special projects or assignments normally outside an employee’s routine responsibilities after the service is performed.</a:t>
            </a:r>
          </a:p>
          <a:p>
            <a:pPr lvl="1"/>
            <a:r>
              <a:rPr lang="en-US" dirty="0"/>
              <a:t>Overload is defined as teaching duties performed over and above the employee’s normal required teaching load  </a:t>
            </a:r>
          </a:p>
          <a:p>
            <a:pPr lvl="1"/>
            <a:r>
              <a:rPr lang="en-US" dirty="0"/>
              <a:t>All necessary approvals must be obtained prior to services being performed. </a:t>
            </a:r>
          </a:p>
          <a:p>
            <a:pPr lvl="1"/>
            <a:r>
              <a:rPr lang="en-US" dirty="0"/>
              <a:t>All fields must be completed or the form will be returned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9800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F44E5-92DB-4B19-8C47-0AD725B2559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25000"/>
            </a:schemeClr>
          </a:solidFill>
        </p:spPr>
        <p:txBody>
          <a:bodyPr/>
          <a:lstStyle/>
          <a:p>
            <a:r>
              <a:rPr lang="en-US" dirty="0"/>
              <a:t>Service in Excess (</a:t>
            </a:r>
            <a:r>
              <a:rPr lang="en-US" sz="4000" dirty="0"/>
              <a:t>SIE</a:t>
            </a:r>
            <a:r>
              <a:rPr lang="en-US" dirty="0"/>
              <a:t>) and Lump Sum Payments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CDDCC-A167-47A1-9C89-DAEE785AC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814E21-E218-4DCE-909A-DBE2AC6D5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765" y="1868133"/>
            <a:ext cx="6137620" cy="406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6125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F44E5-92DB-4B19-8C47-0AD725B2559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r>
              <a:rPr lang="en-US" sz="4000" dirty="0"/>
              <a:t>Service in Excess (SIE) and Lump Sum Payments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CDDCC-A167-47A1-9C89-DAEE785AC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/>
              <a:t>Workflow</a:t>
            </a:r>
          </a:p>
          <a:p>
            <a:pPr lvl="1"/>
            <a:r>
              <a:rPr lang="en-US" dirty="0"/>
              <a:t>Faculty member completes the top portion of the form, filling in all fields. </a:t>
            </a:r>
          </a:p>
          <a:p>
            <a:pPr lvl="1"/>
            <a:r>
              <a:rPr lang="en-US" dirty="0"/>
              <a:t>The completed form is sent to SLCL HR for routing</a:t>
            </a:r>
          </a:p>
          <a:p>
            <a:pPr lvl="1"/>
            <a:r>
              <a:rPr lang="en-US" dirty="0"/>
              <a:t>Approvals are obtained from the following units:</a:t>
            </a:r>
          </a:p>
          <a:p>
            <a:pPr lvl="2"/>
            <a:r>
              <a:rPr lang="en-US" dirty="0"/>
              <a:t>Requesting Unit, College; home unit and college, Director of SLCL, IHR (if over $5,000)</a:t>
            </a:r>
          </a:p>
          <a:p>
            <a:pPr lvl="1"/>
            <a:r>
              <a:rPr lang="en-US" i="1" dirty="0"/>
              <a:t>All fields must be completed or the form will be returned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9559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35A35-8C9E-33E2-9413-5E1493B45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Summer Salary</a:t>
            </a:r>
          </a:p>
        </p:txBody>
      </p:sp>
    </p:spTree>
    <p:extLst>
      <p:ext uri="{BB962C8B-B14F-4D97-AF65-F5344CB8AC3E}">
        <p14:creationId xmlns:p14="http://schemas.microsoft.com/office/powerpoint/2010/main" val="364963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5B149-87C1-4F76-BA9E-30DA08D903C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824843" y="1171349"/>
            <a:ext cx="5784850" cy="2387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Onboarding</a:t>
            </a:r>
          </a:p>
        </p:txBody>
      </p:sp>
    </p:spTree>
    <p:extLst>
      <p:ext uri="{BB962C8B-B14F-4D97-AF65-F5344CB8AC3E}">
        <p14:creationId xmlns:p14="http://schemas.microsoft.com/office/powerpoint/2010/main" val="7090588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AA521-2DFC-6A3F-10A0-4173A7BB4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Summer Salary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DA9FE-8209-8654-29A8-98007DF3E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>
                <a:latin typeface="Georgia" panose="02040502050405020303" pitchFamily="18" charset="0"/>
              </a:rPr>
              <a:t>Summer Salaries </a:t>
            </a:r>
          </a:p>
          <a:p>
            <a:pPr lvl="1"/>
            <a:r>
              <a:rPr lang="en-US" sz="2400" dirty="0">
                <a:latin typeface="Georgia" panose="02040502050405020303" pitchFamily="18" charset="0"/>
              </a:rPr>
              <a:t>Summer salaries will be approved by EO prior to adding into HRFE</a:t>
            </a:r>
          </a:p>
          <a:p>
            <a:pPr lvl="1"/>
            <a:r>
              <a:rPr lang="en-US" sz="2400" dirty="0">
                <a:latin typeface="Georgia" panose="02040502050405020303" pitchFamily="18" charset="0"/>
              </a:rPr>
              <a:t>Summer salaries are to be requested on the SLCL site in the Summer Salary form</a:t>
            </a:r>
            <a:endParaRPr lang="en-US" dirty="0">
              <a:latin typeface="Georgia" panose="02040502050405020303" pitchFamily="18" charset="0"/>
            </a:endParaRPr>
          </a:p>
          <a:p>
            <a:pPr lvl="1"/>
            <a:r>
              <a:rPr lang="en-US" dirty="0">
                <a:hlinkClick r:id="rId2"/>
              </a:rPr>
              <a:t>https://slcl.illinois.edu/resources/faculty-and-staff-resources/human-resources-forms-and-information/faculty-and-staff</a:t>
            </a:r>
            <a:r>
              <a:rPr lang="en-US" dirty="0"/>
              <a:t> </a:t>
            </a:r>
          </a:p>
          <a:p>
            <a:pPr lvl="1"/>
            <a:r>
              <a:rPr lang="en-US" sz="2400" dirty="0">
                <a:latin typeface="Georgia" panose="02040502050405020303" pitchFamily="18" charset="0"/>
              </a:rPr>
              <a:t>Needs to be completed by April 15</a:t>
            </a:r>
            <a:r>
              <a:rPr lang="en-US" sz="2400" baseline="30000" dirty="0">
                <a:latin typeface="Georgia" panose="02040502050405020303" pitchFamily="18" charset="0"/>
              </a:rPr>
              <a:t>th</a:t>
            </a:r>
            <a:endParaRPr lang="en-US" sz="2400" dirty="0">
              <a:latin typeface="Georgia" panose="02040502050405020303" pitchFamily="18" charset="0"/>
            </a:endParaRPr>
          </a:p>
          <a:p>
            <a:pPr lvl="1"/>
            <a:r>
              <a:rPr lang="en-US" sz="2400" dirty="0">
                <a:latin typeface="Georgia" panose="02040502050405020303" pitchFamily="18" charset="0"/>
              </a:rPr>
              <a:t>If other than 1/9</a:t>
            </a:r>
            <a:r>
              <a:rPr lang="en-US" sz="2400" baseline="30000" dirty="0">
                <a:latin typeface="Georgia" panose="02040502050405020303" pitchFamily="18" charset="0"/>
              </a:rPr>
              <a:t>th</a:t>
            </a:r>
            <a:r>
              <a:rPr lang="en-US" sz="2400" dirty="0">
                <a:latin typeface="Georgia" panose="02040502050405020303" pitchFamily="18" charset="0"/>
              </a:rPr>
              <a:t> of salary you will need to add the amount and then it will be reviewed by your EO before processing.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2899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592923" y="447926"/>
            <a:ext cx="8305800" cy="934977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16000" b="1" dirty="0">
                <a:solidFill>
                  <a:schemeClr val="accent1"/>
                </a:solidFill>
              </a:rPr>
              <a:t>Questions?  </a:t>
            </a:r>
          </a:p>
          <a:p>
            <a:pPr eaLnBrk="1" hangingPunct="1">
              <a:lnSpc>
                <a:spcPct val="90000"/>
              </a:lnSpc>
            </a:pPr>
            <a:endParaRPr lang="en-US" sz="4800" dirty="0"/>
          </a:p>
          <a:p>
            <a:pPr algn="ctr" eaLnBrk="1" hangingPunct="1">
              <a:lnSpc>
                <a:spcPct val="90000"/>
              </a:lnSpc>
              <a:buNone/>
            </a:pPr>
            <a:r>
              <a:rPr lang="en-US" sz="3600" dirty="0"/>
              <a:t> </a:t>
            </a:r>
          </a:p>
        </p:txBody>
      </p:sp>
      <p:sp>
        <p:nvSpPr>
          <p:cNvPr id="2457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  </a:t>
            </a:r>
          </a:p>
        </p:txBody>
      </p:sp>
      <p:sp>
        <p:nvSpPr>
          <p:cNvPr id="2050" name="AutoShape 2" descr="C:\Documents and Settings\clthomas\Local Settings\Temp\7zO14F.tmp\1867_50.gif"/>
          <p:cNvSpPr>
            <a:spLocks noChangeAspect="1" noChangeArrowheads="1"/>
          </p:cNvSpPr>
          <p:nvPr/>
        </p:nvSpPr>
        <p:spPr bwMode="auto">
          <a:xfrm>
            <a:off x="1587500" y="-136525"/>
            <a:ext cx="476250" cy="8096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logo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6096000"/>
            <a:ext cx="465328" cy="6036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24456" y="1465704"/>
            <a:ext cx="8153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90000"/>
              </a:lnSpc>
              <a:buNone/>
            </a:pPr>
            <a:r>
              <a:rPr lang="en-US" sz="4000" dirty="0"/>
              <a:t>Welcome to the </a:t>
            </a:r>
          </a:p>
          <a:p>
            <a:pPr algn="ctr" eaLnBrk="1" hangingPunct="1">
              <a:lnSpc>
                <a:spcPct val="90000"/>
              </a:lnSpc>
              <a:buNone/>
            </a:pPr>
            <a:r>
              <a:rPr lang="en-US" sz="4000" dirty="0"/>
              <a:t>University of Illinois!!!</a:t>
            </a:r>
          </a:p>
          <a:p>
            <a:pPr algn="ctr" eaLnBrk="1" hangingPunct="1">
              <a:lnSpc>
                <a:spcPct val="90000"/>
              </a:lnSpc>
              <a:buNone/>
            </a:pPr>
            <a:endParaRPr lang="en-US" sz="4000" dirty="0"/>
          </a:p>
          <a:p>
            <a:pPr algn="ctr" eaLnBrk="1" hangingPunct="1">
              <a:lnSpc>
                <a:spcPct val="90000"/>
              </a:lnSpc>
              <a:buNone/>
            </a:pPr>
            <a:r>
              <a:rPr lang="en-US" sz="4000" dirty="0"/>
              <a:t>Best wishes toward a </a:t>
            </a:r>
          </a:p>
          <a:p>
            <a:pPr algn="ctr" eaLnBrk="1" hangingPunct="1">
              <a:lnSpc>
                <a:spcPct val="90000"/>
              </a:lnSpc>
              <a:buNone/>
            </a:pPr>
            <a:r>
              <a:rPr lang="en-US" sz="4000" dirty="0"/>
              <a:t>rewarding academic adventure!!!</a:t>
            </a:r>
          </a:p>
        </p:txBody>
      </p:sp>
    </p:spTree>
    <p:extLst>
      <p:ext uri="{BB962C8B-B14F-4D97-AF65-F5344CB8AC3E}">
        <p14:creationId xmlns:p14="http://schemas.microsoft.com/office/powerpoint/2010/main" val="406078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F44E5-92DB-4B19-8C47-0AD725B25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823" y="365125"/>
            <a:ext cx="9614263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Human Resources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08F622C-0901-4247-BF1D-5E4510010B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0211797"/>
              </p:ext>
            </p:extLst>
          </p:nvPr>
        </p:nvGraphicFramePr>
        <p:xfrm>
          <a:off x="378823" y="1690688"/>
          <a:ext cx="9614263" cy="3625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0543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5431" y="1831365"/>
            <a:ext cx="9614263" cy="362589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Annual Security Report at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https://police.illinois.edu/clery/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(Campus crime statistics and campus security information</a:t>
            </a:r>
          </a:p>
          <a:p>
            <a:pPr>
              <a:spcBef>
                <a:spcPts val="0"/>
              </a:spcBef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Campus Holiday Schedule at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https://humanresources.illinois.edu/employees/resources/info-about-your-employment/campus-holiday-schedule.html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Campus Recreation at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https://campusrec.illinois.edu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Shared Benefits Program at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https://www.hr.uillinois.edu/leave/sharedbenefits/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Smoke-Free Campus Policy at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6"/>
              </a:rPr>
              <a:t>https://tobaccofree.illinois.edu/</a:t>
            </a:r>
            <a:endParaRPr lang="en-US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Obtain a University ID Card (Urbana ID Center, Illini Union Bookstore, First Floor, 809 S Wright Street, Champaign)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7"/>
              </a:rPr>
              <a:t>https://www.icardnet.uillinois.edu/public/urbana-idc.cfm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Establish parking arrangements if needed (Parking Department, 1201 W University Ave, Urbana, 217-333-3530) Web page: http://www.parking.illinois.edu Email: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8"/>
              </a:rPr>
              <a:t>parkingcomments@illinois.edu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Register for a Benefits Orientation and optional Benefits Enrollment Session (only for benefits-eligible employees)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9"/>
              </a:rPr>
              <a:t>https://www.obfs.uillinois.edu/training/registration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Campus Resources </a:t>
            </a:r>
          </a:p>
        </p:txBody>
      </p:sp>
    </p:spTree>
    <p:extLst>
      <p:ext uri="{BB962C8B-B14F-4D97-AF65-F5344CB8AC3E}">
        <p14:creationId xmlns:p14="http://schemas.microsoft.com/office/powerpoint/2010/main" val="151836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F44E5-92DB-4B19-8C47-0AD725B2559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dirty="0"/>
              <a:t>Human Resources Onboarding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CDDCC-A167-47A1-9C89-DAEE785AC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3" y="1923393"/>
            <a:ext cx="9614263" cy="3393190"/>
          </a:xfrm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dirty="0"/>
              <a:t>Hiring New Employees Including Students – Important Information</a:t>
            </a:r>
          </a:p>
          <a:p>
            <a:pPr lvl="1"/>
            <a:r>
              <a:rPr lang="en-US" dirty="0"/>
              <a:t>All new hires are required to complete a federally required I9 form to prove employment authorization. This process must be completed before or on the first day of employment.</a:t>
            </a:r>
          </a:p>
          <a:p>
            <a:pPr lvl="1"/>
            <a:r>
              <a:rPr lang="en-US" dirty="0"/>
              <a:t>All new hires will need to provide identification documents from this list.</a:t>
            </a:r>
          </a:p>
          <a:p>
            <a:r>
              <a:rPr lang="en-US" dirty="0"/>
              <a:t>Provost Communications</a:t>
            </a:r>
          </a:p>
          <a:p>
            <a:r>
              <a:rPr lang="en-US" dirty="0"/>
              <a:t>Cornerstone/</a:t>
            </a:r>
            <a:r>
              <a:rPr lang="en-US" dirty="0" err="1"/>
              <a:t>JDXpert</a:t>
            </a:r>
            <a:endParaRPr lang="en-US" dirty="0"/>
          </a:p>
          <a:p>
            <a:r>
              <a:rPr lang="en-US" dirty="0"/>
              <a:t>Faculty Hires</a:t>
            </a:r>
          </a:p>
          <a:p>
            <a:pPr lvl="1"/>
            <a:r>
              <a:rPr lang="en-US" dirty="0"/>
              <a:t>Board of Trustee packets</a:t>
            </a:r>
          </a:p>
          <a:p>
            <a:pPr lvl="1"/>
            <a:r>
              <a:rPr lang="en-US" dirty="0"/>
              <a:t>Specialized Faculty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538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306D0-8F70-4B9F-AB36-6AB1328AF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UI New Hire 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BCA53-E0D6-E908-158E-31DD4AC6C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Within 30 days: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Make your benefits selections online at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www.MyBenefits.illinois.gov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(Benefits Eligible Employees). NOTE: You will need your CMS Employee ID# for this.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Complete the remainder of your forms in UI New Hire including Ethics Training (if not already done). NOTE: If Direct Deposit is not completed within 30 days, you will be issued your pay on a pay card.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https://www.hr.uillinois.edu/pay/directdeposit/paycard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OPTIONAL: Begin reviewing retirement plan options and attend a State Universities Retirement System (SURS) Webinar. Register at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https://www.surs.org/plan-choice-webinar-tier-ii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Within 90 days: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Complete Title IX Training in UI New Hire (if not already done).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Within 6 months: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Select a SURS retirement plan (if not already done) or you will automatically be enrolled in the Traditional Benefit Package; this default enrollment is irrevocable.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039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79133" y="152400"/>
            <a:ext cx="9931667" cy="1143000"/>
          </a:xfrm>
        </p:spPr>
        <p:txBody>
          <a:bodyPr/>
          <a:lstStyle/>
          <a:p>
            <a:pPr eaLnBrk="1" hangingPunct="1"/>
            <a:r>
              <a:rPr lang="en-US" dirty="0"/>
              <a:t>Payments/Tax Forms</a:t>
            </a:r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279133" y="1190324"/>
            <a:ext cx="11633734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My UI Info:</a:t>
            </a:r>
          </a:p>
          <a:p>
            <a:pPr marL="342900" indent="-342900">
              <a:buClr>
                <a:schemeClr val="bg2">
                  <a:lumMod val="50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000" dirty="0">
                <a:hlinkClick r:id="rId2"/>
              </a:rPr>
              <a:t>https://www.hr.uillinois.edu/myinfo</a:t>
            </a:r>
            <a:r>
              <a:rPr lang="en-US" sz="2000" dirty="0"/>
              <a:t>  </a:t>
            </a:r>
          </a:p>
          <a:p>
            <a:pPr marL="342900" indent="-342900">
              <a:buClr>
                <a:schemeClr val="bg2">
                  <a:lumMod val="50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000" dirty="0"/>
              <a:t>Compensation Tab</a:t>
            </a:r>
          </a:p>
          <a:p>
            <a:pPr marL="342900" indent="-342900">
              <a:buClr>
                <a:schemeClr val="bg2">
                  <a:lumMod val="50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000" dirty="0"/>
              <a:t>Provide bank information</a:t>
            </a:r>
          </a:p>
          <a:p>
            <a:pPr marL="342900" indent="-342900">
              <a:buClr>
                <a:schemeClr val="bg2">
                  <a:lumMod val="50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000" dirty="0"/>
              <a:t>Access earnings statements</a:t>
            </a:r>
          </a:p>
          <a:p>
            <a:pPr marL="342900" indent="-342900">
              <a:buClr>
                <a:schemeClr val="bg2">
                  <a:lumMod val="50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000" dirty="0"/>
              <a:t>Provide tax withholding information (W-4) US citizens ONLY</a:t>
            </a:r>
          </a:p>
          <a:p>
            <a:pPr marL="342900" indent="-342900">
              <a:buClr>
                <a:schemeClr val="bg2">
                  <a:lumMod val="50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000" dirty="0"/>
              <a:t>Non-Resident Aliens cannot fill out the W-4.*</a:t>
            </a:r>
          </a:p>
          <a:p>
            <a:pPr marL="342900" indent="-342900">
              <a:buClr>
                <a:schemeClr val="bg2">
                  <a:lumMod val="50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000" dirty="0"/>
              <a:t>To contact the Social Security Administrative Office: </a:t>
            </a:r>
            <a:r>
              <a:rPr lang="en-US" sz="2000" dirty="0">
                <a:hlinkClick r:id="rId3"/>
              </a:rPr>
              <a:t>https://www.ssa.gov/agency/contact/</a:t>
            </a:r>
            <a:r>
              <a:rPr lang="en-US" sz="2000" dirty="0"/>
              <a:t>. Upon receipt of your SSN, please make a Tax Status Review appointment with Payroll. Be sure to bring a completed Foreign Nation Tax Information Form (on registration page), as well as originals and copies of all listed documentation.</a:t>
            </a:r>
          </a:p>
        </p:txBody>
      </p:sp>
      <p:pic>
        <p:nvPicPr>
          <p:cNvPr id="6" name="Picture 5" descr="logo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8800" y="6096000"/>
            <a:ext cx="465328" cy="60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30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4B9E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78823" y="1342724"/>
            <a:ext cx="8229600" cy="4572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endParaRPr lang="en-US" dirty="0"/>
          </a:p>
          <a:p>
            <a:pPr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Pay dates are on the 15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of every month</a:t>
            </a:r>
          </a:p>
          <a:p>
            <a:pPr marL="0" indent="0"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buSzPct val="10000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Appointment dates are </a:t>
            </a:r>
            <a:r>
              <a:rPr lang="en-US" b="1" dirty="0">
                <a:solidFill>
                  <a:schemeClr val="tx1"/>
                </a:solidFill>
              </a:rPr>
              <a:t>8/16/23 - 5/15/24</a:t>
            </a:r>
            <a:r>
              <a:rPr lang="en-US" dirty="0">
                <a:solidFill>
                  <a:schemeClr val="tx1"/>
                </a:solidFill>
              </a:rPr>
              <a:t> for the academic year</a:t>
            </a:r>
          </a:p>
          <a:p>
            <a:pPr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Fall: </a:t>
            </a:r>
            <a:r>
              <a:rPr lang="en-US" b="1" dirty="0">
                <a:solidFill>
                  <a:schemeClr val="tx1"/>
                </a:solidFill>
              </a:rPr>
              <a:t>Aug. 16, 2023–Dec. 31, 2023</a:t>
            </a:r>
          </a:p>
          <a:p>
            <a:pPr eaLnBrk="1" hangingPunct="1">
              <a:lnSpc>
                <a:spcPct val="170000"/>
              </a:lnSpc>
              <a:buClr>
                <a:schemeClr val="bg2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Spring: </a:t>
            </a:r>
            <a:r>
              <a:rPr lang="en-US" b="1" dirty="0">
                <a:solidFill>
                  <a:schemeClr val="tx1"/>
                </a:solidFill>
              </a:rPr>
              <a:t>Jan. 1, 2024–May 15, 2024</a:t>
            </a:r>
          </a:p>
          <a:p>
            <a:pPr marL="281178" indent="-171450">
              <a:buFont typeface="Wingdings" panose="05000000000000000000" pitchFamily="2" charset="2"/>
              <a:buChar char="§"/>
            </a:pPr>
            <a:endParaRPr lang="en-US" sz="400" dirty="0">
              <a:solidFill>
                <a:schemeClr val="tx1"/>
              </a:solidFill>
            </a:endParaRPr>
          </a:p>
          <a:p>
            <a:pPr marL="281178" indent="-171450">
              <a:buFont typeface="Wingdings" panose="05000000000000000000" pitchFamily="2" charset="2"/>
              <a:buChar char="§"/>
            </a:pPr>
            <a:endParaRPr lang="en-US" sz="400" dirty="0">
              <a:solidFill>
                <a:schemeClr val="tx1"/>
              </a:solidFill>
            </a:endParaRPr>
          </a:p>
          <a:p>
            <a:pPr marL="109728" indent="0">
              <a:buNone/>
            </a:pP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buSzPct val="10000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dirty="0"/>
              <a:t>Pay Dates</a:t>
            </a:r>
          </a:p>
        </p:txBody>
      </p:sp>
      <p:pic>
        <p:nvPicPr>
          <p:cNvPr id="6" name="Picture 5" descr="logo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6096000"/>
            <a:ext cx="465328" cy="60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27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4B9E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4B9E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4B9E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4B9E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4B9E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5B149-87C1-4F76-BA9E-30DA08D903C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824843" y="1171349"/>
            <a:ext cx="5784850" cy="2387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Offboarding</a:t>
            </a:r>
          </a:p>
        </p:txBody>
      </p:sp>
    </p:spTree>
    <p:extLst>
      <p:ext uri="{BB962C8B-B14F-4D97-AF65-F5344CB8AC3E}">
        <p14:creationId xmlns:p14="http://schemas.microsoft.com/office/powerpoint/2010/main" val="67328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F44E5-92DB-4B19-8C47-0AD725B2559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25000"/>
            </a:schemeClr>
          </a:solidFill>
        </p:spPr>
        <p:txBody>
          <a:bodyPr/>
          <a:lstStyle/>
          <a:p>
            <a:pPr algn="l"/>
            <a:r>
              <a:rPr lang="en-US" dirty="0"/>
              <a:t>Separations/Retirements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CC4B317-BF5D-4112-9763-1C2E4F47F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875" y="1942480"/>
            <a:ext cx="9614263" cy="3625895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Employees need to submit an email announcing the plan to resign and the effective date to the manager and HR</a:t>
            </a:r>
          </a:p>
          <a:p>
            <a:pPr lvl="1"/>
            <a:r>
              <a:rPr lang="en-US" dirty="0"/>
              <a:t>The last day needs to be at the end of the month for benefits continuation purposes</a:t>
            </a:r>
          </a:p>
          <a:p>
            <a:pPr lvl="1"/>
            <a:r>
              <a:rPr lang="en-US" dirty="0"/>
              <a:t>Employees must complete an </a:t>
            </a:r>
            <a:r>
              <a:rPr lang="en-US" dirty="0">
                <a:hlinkClick r:id="rId2"/>
              </a:rPr>
              <a:t>exit checklist</a:t>
            </a:r>
            <a:r>
              <a:rPr lang="en-US" dirty="0"/>
              <a:t> and send to HR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31918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niversity of Illinois">
      <a:dk1>
        <a:srgbClr val="13284B"/>
      </a:dk1>
      <a:lt1>
        <a:srgbClr val="FFFFFF"/>
      </a:lt1>
      <a:dk2>
        <a:srgbClr val="1E3877"/>
      </a:dk2>
      <a:lt2>
        <a:srgbClr val="F8FAFC"/>
      </a:lt2>
      <a:accent1>
        <a:srgbClr val="FF542E"/>
      </a:accent1>
      <a:accent2>
        <a:srgbClr val="1D58A7"/>
      </a:accent2>
      <a:accent3>
        <a:srgbClr val="F5821E"/>
      </a:accent3>
      <a:accent4>
        <a:srgbClr val="009FD3"/>
      </a:accent4>
      <a:accent5>
        <a:srgbClr val="DD3403"/>
      </a:accent5>
      <a:accent6>
        <a:srgbClr val="D2D2D2"/>
      </a:accent6>
      <a:hlink>
        <a:srgbClr val="1D58A7"/>
      </a:hlink>
      <a:folHlink>
        <a:srgbClr val="DD340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2A467FE-6F50-074F-B654-36E3EAF61250}" vid="{04F66095-14F1-444A-B203-39EB832485D3}"/>
    </a:ext>
  </a:extLst>
</a:theme>
</file>

<file path=ppt/theme/theme2.xml><?xml version="1.0" encoding="utf-8"?>
<a:theme xmlns:a="http://schemas.openxmlformats.org/drawingml/2006/main" name="1_Custom Design">
  <a:themeElements>
    <a:clrScheme name="University of Illinois">
      <a:dk1>
        <a:srgbClr val="13284B"/>
      </a:dk1>
      <a:lt1>
        <a:srgbClr val="FFFFFF"/>
      </a:lt1>
      <a:dk2>
        <a:srgbClr val="1E3877"/>
      </a:dk2>
      <a:lt2>
        <a:srgbClr val="F8FAFC"/>
      </a:lt2>
      <a:accent1>
        <a:srgbClr val="FF542E"/>
      </a:accent1>
      <a:accent2>
        <a:srgbClr val="1D58A7"/>
      </a:accent2>
      <a:accent3>
        <a:srgbClr val="F5821E"/>
      </a:accent3>
      <a:accent4>
        <a:srgbClr val="009FD3"/>
      </a:accent4>
      <a:accent5>
        <a:srgbClr val="DD3403"/>
      </a:accent5>
      <a:accent6>
        <a:srgbClr val="D2D2D2"/>
      </a:accent6>
      <a:hlink>
        <a:srgbClr val="1D58A7"/>
      </a:hlink>
      <a:folHlink>
        <a:srgbClr val="DD340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2A467FE-6F50-074F-B654-36E3EAF61250}" vid="{04F66095-14F1-444A-B203-39EB832485D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E2446EFE8F8B4285855A07BDBF5405" ma:contentTypeVersion="15" ma:contentTypeDescription="Create a new document." ma:contentTypeScope="" ma:versionID="e09ff6992a132084b977edc67630182d">
  <xsd:schema xmlns:xsd="http://www.w3.org/2001/XMLSchema" xmlns:xs="http://www.w3.org/2001/XMLSchema" xmlns:p="http://schemas.microsoft.com/office/2006/metadata/properties" xmlns:ns3="c3e5192b-f7ad-4335-b0af-854904fb384e" xmlns:ns4="c60850e7-d190-4dc2-b155-37f3dc8dcd47" targetNamespace="http://schemas.microsoft.com/office/2006/metadata/properties" ma:root="true" ma:fieldsID="ed1aa4a5a02e0248489506b45d4fda83" ns3:_="" ns4:_="">
    <xsd:import namespace="c3e5192b-f7ad-4335-b0af-854904fb384e"/>
    <xsd:import namespace="c60850e7-d190-4dc2-b155-37f3dc8dcd4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e5192b-f7ad-4335-b0af-854904fb38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0850e7-d190-4dc2-b155-37f3dc8d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3e5192b-f7ad-4335-b0af-854904fb384e" xsi:nil="true"/>
  </documentManagement>
</p:properties>
</file>

<file path=customXml/itemProps1.xml><?xml version="1.0" encoding="utf-8"?>
<ds:datastoreItem xmlns:ds="http://schemas.openxmlformats.org/officeDocument/2006/customXml" ds:itemID="{46C92FA9-A64B-4003-98BD-59130FCF3A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73D4C5-B4FF-465B-AB0C-DC46AECF29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e5192b-f7ad-4335-b0af-854904fb384e"/>
    <ds:schemaRef ds:uri="c60850e7-d190-4dc2-b155-37f3dc8d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E68F4D5-DDFD-46A2-9404-F5533930874F}">
  <ds:schemaRefs>
    <ds:schemaRef ds:uri="http://schemas.openxmlformats.org/package/2006/metadata/core-properties"/>
    <ds:schemaRef ds:uri="http://purl.org/dc/dcmitype/"/>
    <ds:schemaRef ds:uri="http://purl.org/dc/terms/"/>
    <ds:schemaRef ds:uri="http://schemas.microsoft.com/office/2006/metadata/properties"/>
    <ds:schemaRef ds:uri="c3e5192b-f7ad-4335-b0af-854904fb384e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c60850e7-d190-4dc2-b155-37f3dc8dcd4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56047</TotalTime>
  <Words>2131</Words>
  <Application>Microsoft Office PowerPoint</Application>
  <PresentationFormat>Widescreen</PresentationFormat>
  <Paragraphs>300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Georgia</vt:lpstr>
      <vt:lpstr>Symbol</vt:lpstr>
      <vt:lpstr>Wingdings</vt:lpstr>
      <vt:lpstr>Custom Design</vt:lpstr>
      <vt:lpstr>1_Custom Design</vt:lpstr>
      <vt:lpstr>SLCL New Faculty Orientation September 8, 2023</vt:lpstr>
      <vt:lpstr>Presentation Outline</vt:lpstr>
      <vt:lpstr>Onboarding</vt:lpstr>
      <vt:lpstr>Human Resources Onboarding</vt:lpstr>
      <vt:lpstr>UI New Hire Forms</vt:lpstr>
      <vt:lpstr>Payments/Tax Forms</vt:lpstr>
      <vt:lpstr>Pay Dates</vt:lpstr>
      <vt:lpstr>Offboarding</vt:lpstr>
      <vt:lpstr>Separations/Retirements</vt:lpstr>
      <vt:lpstr>Benefits/Leaves</vt:lpstr>
      <vt:lpstr>Benefits</vt:lpstr>
      <vt:lpstr>Leaves</vt:lpstr>
      <vt:lpstr>Systems and Tools</vt:lpstr>
      <vt:lpstr>Systems and Tools</vt:lpstr>
      <vt:lpstr>Systems and Tools </vt:lpstr>
      <vt:lpstr>Appointment Information for Hiring Student Employees </vt:lpstr>
      <vt:lpstr>Appointments</vt:lpstr>
      <vt:lpstr>Appointments</vt:lpstr>
      <vt:lpstr>Assistantship and Graduate Hourly Duties</vt:lpstr>
      <vt:lpstr>Appointments</vt:lpstr>
      <vt:lpstr>Appointments</vt:lpstr>
      <vt:lpstr>Appointments</vt:lpstr>
      <vt:lpstr>PowerPoint Presentation</vt:lpstr>
      <vt:lpstr>Visas</vt:lpstr>
      <vt:lpstr>Service In Excess (SIE)</vt:lpstr>
      <vt:lpstr>Service in Excess (SIE) and Lump Sum Payments</vt:lpstr>
      <vt:lpstr>Service in Excess (SIE) and Lump Sum Payments</vt:lpstr>
      <vt:lpstr>Service in Excess (SIE) and Lump Sum Payments</vt:lpstr>
      <vt:lpstr>Summer Salary</vt:lpstr>
      <vt:lpstr>Summer Salary</vt:lpstr>
      <vt:lpstr>  </vt:lpstr>
      <vt:lpstr>Human Resources</vt:lpstr>
      <vt:lpstr>Campus Resources </vt:lpstr>
    </vt:vector>
  </TitlesOfParts>
  <Company>University of Illinois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Tips</dc:title>
  <dc:creator>Fuller, Joy</dc:creator>
  <cp:lastModifiedBy>Redmon, Mariah A</cp:lastModifiedBy>
  <cp:revision>227</cp:revision>
  <cp:lastPrinted>2020-07-28T13:49:30Z</cp:lastPrinted>
  <dcterms:created xsi:type="dcterms:W3CDTF">2019-04-12T15:05:36Z</dcterms:created>
  <dcterms:modified xsi:type="dcterms:W3CDTF">2023-09-07T22:00:26Z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0x01010006E2446EFE8F8B4285855A07BDBF5405</vt:lpwstr>
  </property>
</Properties>
</file>