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30"/>
  </p:notesMasterIdLst>
  <p:handoutMasterIdLst>
    <p:handoutMasterId r:id="rId31"/>
  </p:handoutMasterIdLst>
  <p:sldIdLst>
    <p:sldId id="286" r:id="rId3"/>
    <p:sldId id="402" r:id="rId4"/>
    <p:sldId id="403" r:id="rId5"/>
    <p:sldId id="370" r:id="rId6"/>
    <p:sldId id="386" r:id="rId7"/>
    <p:sldId id="387" r:id="rId8"/>
    <p:sldId id="374" r:id="rId9"/>
    <p:sldId id="375" r:id="rId10"/>
    <p:sldId id="379" r:id="rId11"/>
    <p:sldId id="380" r:id="rId12"/>
    <p:sldId id="341" r:id="rId13"/>
    <p:sldId id="321" r:id="rId14"/>
    <p:sldId id="323" r:id="rId15"/>
    <p:sldId id="356" r:id="rId16"/>
    <p:sldId id="397" r:id="rId17"/>
    <p:sldId id="353" r:id="rId18"/>
    <p:sldId id="357" r:id="rId19"/>
    <p:sldId id="349" r:id="rId20"/>
    <p:sldId id="331" r:id="rId21"/>
    <p:sldId id="358" r:id="rId22"/>
    <p:sldId id="359" r:id="rId23"/>
    <p:sldId id="360" r:id="rId24"/>
    <p:sldId id="346" r:id="rId25"/>
    <p:sldId id="330" r:id="rId26"/>
    <p:sldId id="398" r:id="rId27"/>
    <p:sldId id="401" r:id="rId28"/>
    <p:sldId id="320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 Elena Delgado" initials="LED" lastIdx="14" clrIdx="0">
    <p:extLst>
      <p:ext uri="{19B8F6BF-5375-455C-9EA6-DF929625EA0E}">
        <p15:presenceInfo xmlns:p15="http://schemas.microsoft.com/office/powerpoint/2012/main" userId="f52c8b55dabc6536" providerId="Windows Live"/>
      </p:ext>
    </p:extLst>
  </p:cmAuthor>
  <p:cmAuthor id="2" name="Fuller, Joy" initials="FJ" lastIdx="19" clrIdx="1">
    <p:extLst>
      <p:ext uri="{19B8F6BF-5375-455C-9EA6-DF929625EA0E}">
        <p15:presenceInfo xmlns:p15="http://schemas.microsoft.com/office/powerpoint/2012/main" userId="S-1-5-21-2509641344-1052565914-3260824488-482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4" autoAdjust="0"/>
    <p:restoredTop sz="86078" autoAdjust="0"/>
  </p:normalViewPr>
  <p:slideViewPr>
    <p:cSldViewPr snapToGrid="0">
      <p:cViewPr varScale="1">
        <p:scale>
          <a:sx n="73" d="100"/>
          <a:sy n="73" d="100"/>
        </p:scale>
        <p:origin x="9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lcl.illinois.edu/document/62" TargetMode="External"/><Relationship Id="rId1" Type="http://schemas.openxmlformats.org/officeDocument/2006/relationships/hyperlink" Target="https://slcl.illinois.edu/resources/slcl-faculty-and-staff-resources/human-resources" TargetMode="Externa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slcl.illinois.edu/resources/slcl-faculty-and-staff-resources/human-resources" TargetMode="External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hyperlink" Target="https://slcl.illinois.edu/document/62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7C9A3-AE1B-4F90-A5FE-1492CDAF0DF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01AA1D-876F-4570-A46E-830322087894}" type="pres">
      <dgm:prSet presAssocID="{9C07C9A3-AE1B-4F90-A5FE-1492CDAF0DF4}" presName="outerComposite" presStyleCnt="0">
        <dgm:presLayoutVars>
          <dgm:chMax val="5"/>
          <dgm:dir/>
          <dgm:resizeHandles val="exact"/>
        </dgm:presLayoutVars>
      </dgm:prSet>
      <dgm:spPr/>
    </dgm:pt>
    <dgm:pt modelId="{05C9063F-FEA7-4C74-A363-1D4533DC1014}" type="pres">
      <dgm:prSet presAssocID="{9C07C9A3-AE1B-4F90-A5FE-1492CDAF0DF4}" presName="dummyMaxCanvas" presStyleCnt="0">
        <dgm:presLayoutVars/>
      </dgm:prSet>
      <dgm:spPr/>
    </dgm:pt>
  </dgm:ptLst>
  <dgm:cxnLst>
    <dgm:cxn modelId="{13510813-F41E-4755-8895-E87877783668}" type="presOf" srcId="{9C07C9A3-AE1B-4F90-A5FE-1492CDAF0DF4}" destId="{1F01AA1D-876F-4570-A46E-830322087894}" srcOrd="0" destOrd="0" presId="urn:microsoft.com/office/officeart/2005/8/layout/vProcess5"/>
    <dgm:cxn modelId="{CE2F58BF-3D0C-4EB8-958B-CA585E595F8A}" type="presParOf" srcId="{1F01AA1D-876F-4570-A46E-830322087894}" destId="{05C9063F-FEA7-4C74-A363-1D4533DC1014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07C9A3-AE1B-4F90-A5FE-1492CDAF0DF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01AA1D-876F-4570-A46E-830322087894}" type="pres">
      <dgm:prSet presAssocID="{9C07C9A3-AE1B-4F90-A5FE-1492CDAF0DF4}" presName="outerComposite" presStyleCnt="0">
        <dgm:presLayoutVars>
          <dgm:chMax val="5"/>
          <dgm:dir/>
          <dgm:resizeHandles val="exact"/>
        </dgm:presLayoutVars>
      </dgm:prSet>
      <dgm:spPr/>
    </dgm:pt>
    <dgm:pt modelId="{05C9063F-FEA7-4C74-A363-1D4533DC1014}" type="pres">
      <dgm:prSet presAssocID="{9C07C9A3-AE1B-4F90-A5FE-1492CDAF0DF4}" presName="dummyMaxCanvas" presStyleCnt="0">
        <dgm:presLayoutVars/>
      </dgm:prSet>
      <dgm:spPr/>
    </dgm:pt>
  </dgm:ptLst>
  <dgm:cxnLst>
    <dgm:cxn modelId="{13510813-F41E-4755-8895-E87877783668}" type="presOf" srcId="{9C07C9A3-AE1B-4F90-A5FE-1492CDAF0DF4}" destId="{1F01AA1D-876F-4570-A46E-830322087894}" srcOrd="0" destOrd="0" presId="urn:microsoft.com/office/officeart/2005/8/layout/vProcess5"/>
    <dgm:cxn modelId="{CE2F58BF-3D0C-4EB8-958B-CA585E595F8A}" type="presParOf" srcId="{1F01AA1D-876F-4570-A46E-830322087894}" destId="{05C9063F-FEA7-4C74-A363-1D4533DC1014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07C9A3-AE1B-4F90-A5FE-1492CDAF0DF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01AA1D-876F-4570-A46E-830322087894}" type="pres">
      <dgm:prSet presAssocID="{9C07C9A3-AE1B-4F90-A5FE-1492CDAF0DF4}" presName="outerComposite" presStyleCnt="0">
        <dgm:presLayoutVars>
          <dgm:chMax val="5"/>
          <dgm:dir/>
          <dgm:resizeHandles val="exact"/>
        </dgm:presLayoutVars>
      </dgm:prSet>
      <dgm:spPr/>
    </dgm:pt>
    <dgm:pt modelId="{05C9063F-FEA7-4C74-A363-1D4533DC1014}" type="pres">
      <dgm:prSet presAssocID="{9C07C9A3-AE1B-4F90-A5FE-1492CDAF0DF4}" presName="dummyMaxCanvas" presStyleCnt="0">
        <dgm:presLayoutVars/>
      </dgm:prSet>
      <dgm:spPr/>
    </dgm:pt>
  </dgm:ptLst>
  <dgm:cxnLst>
    <dgm:cxn modelId="{13510813-F41E-4755-8895-E87877783668}" type="presOf" srcId="{9C07C9A3-AE1B-4F90-A5FE-1492CDAF0DF4}" destId="{1F01AA1D-876F-4570-A46E-830322087894}" srcOrd="0" destOrd="0" presId="urn:microsoft.com/office/officeart/2005/8/layout/vProcess5"/>
    <dgm:cxn modelId="{CE2F58BF-3D0C-4EB8-958B-CA585E595F8A}" type="presParOf" srcId="{1F01AA1D-876F-4570-A46E-830322087894}" destId="{05C9063F-FEA7-4C74-A363-1D4533DC1014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304788-B40F-46FE-89D6-8A934861679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8E6E83-D986-42B0-B8A6-1546FA91A7F5}">
      <dgm:prSet/>
      <dgm:spPr/>
      <dgm:t>
        <a:bodyPr/>
        <a:lstStyle/>
        <a:p>
          <a:pPr>
            <a:defRPr cap="all"/>
          </a:pPr>
          <a:r>
            <a:rPr lang="en-US" dirty="0">
              <a:hlinkClick xmlns:r="http://schemas.openxmlformats.org/officeDocument/2006/relationships" r:id="rId1"/>
            </a:rPr>
            <a:t>HR website</a:t>
          </a:r>
          <a:endParaRPr lang="en-US" dirty="0"/>
        </a:p>
      </dgm:t>
    </dgm:pt>
    <dgm:pt modelId="{5AC1FB2B-3EA7-4969-98E6-AD1E87A0AF3D}" type="parTrans" cxnId="{499BC31B-4657-4534-A344-229DE1B096FB}">
      <dgm:prSet/>
      <dgm:spPr/>
      <dgm:t>
        <a:bodyPr/>
        <a:lstStyle/>
        <a:p>
          <a:endParaRPr lang="en-US"/>
        </a:p>
      </dgm:t>
    </dgm:pt>
    <dgm:pt modelId="{826B821A-6C43-49CB-A0B1-AE0A62F99FA8}" type="sibTrans" cxnId="{499BC31B-4657-4534-A344-229DE1B096FB}">
      <dgm:prSet/>
      <dgm:spPr/>
      <dgm:t>
        <a:bodyPr/>
        <a:lstStyle/>
        <a:p>
          <a:endParaRPr lang="en-US"/>
        </a:p>
      </dgm:t>
    </dgm:pt>
    <dgm:pt modelId="{7D947261-855C-4375-9FAB-2D6784915517}">
      <dgm:prSet/>
      <dgm:spPr/>
      <dgm:t>
        <a:bodyPr/>
        <a:lstStyle/>
        <a:p>
          <a:pPr>
            <a:defRPr cap="all"/>
          </a:pPr>
          <a:r>
            <a:rPr lang="en-US" dirty="0">
              <a:hlinkClick xmlns:r="http://schemas.openxmlformats.org/officeDocument/2006/relationships" r:id="rId2"/>
            </a:rPr>
            <a:t>HR FAQs</a:t>
          </a:r>
          <a:endParaRPr lang="en-US" dirty="0"/>
        </a:p>
      </dgm:t>
    </dgm:pt>
    <dgm:pt modelId="{7DCA7D32-03C6-4140-89AD-ED080E083E99}" type="parTrans" cxnId="{9D6E6855-EAD3-4D8C-8122-7DDF361B978F}">
      <dgm:prSet/>
      <dgm:spPr/>
      <dgm:t>
        <a:bodyPr/>
        <a:lstStyle/>
        <a:p>
          <a:endParaRPr lang="en-US"/>
        </a:p>
      </dgm:t>
    </dgm:pt>
    <dgm:pt modelId="{BACA6D3B-32F5-47B8-87F4-D8B516435FC2}" type="sibTrans" cxnId="{9D6E6855-EAD3-4D8C-8122-7DDF361B978F}">
      <dgm:prSet/>
      <dgm:spPr/>
      <dgm:t>
        <a:bodyPr/>
        <a:lstStyle/>
        <a:p>
          <a:endParaRPr lang="en-US"/>
        </a:p>
      </dgm:t>
    </dgm:pt>
    <dgm:pt modelId="{C44AA216-1441-42E8-987B-FA603BBFD07C}" type="pres">
      <dgm:prSet presAssocID="{DC304788-B40F-46FE-89D6-8A9348616792}" presName="root" presStyleCnt="0">
        <dgm:presLayoutVars>
          <dgm:dir/>
          <dgm:resizeHandles val="exact"/>
        </dgm:presLayoutVars>
      </dgm:prSet>
      <dgm:spPr/>
    </dgm:pt>
    <dgm:pt modelId="{74A91773-F3AE-4749-BB6F-79A29B080996}" type="pres">
      <dgm:prSet presAssocID="{C48E6E83-D986-42B0-B8A6-1546FA91A7F5}" presName="compNode" presStyleCnt="0"/>
      <dgm:spPr/>
    </dgm:pt>
    <dgm:pt modelId="{297ABD72-5FA3-43CD-A120-7CDA5D1829B9}" type="pres">
      <dgm:prSet presAssocID="{C48E6E83-D986-42B0-B8A6-1546FA91A7F5}" presName="iconBgRect" presStyleLbl="bgShp" presStyleIdx="0" presStyleCnt="2"/>
      <dgm:spPr/>
    </dgm:pt>
    <dgm:pt modelId="{B65F27B5-14F3-4C52-AE2B-45DCCA970119}" type="pres">
      <dgm:prSet presAssocID="{C48E6E83-D986-42B0-B8A6-1546FA91A7F5}" presName="iconRect" presStyleLbl="node1" presStyleIdx="0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BFDD9A16-B896-4413-83CB-E4780DF68649}" type="pres">
      <dgm:prSet presAssocID="{C48E6E83-D986-42B0-B8A6-1546FA91A7F5}" presName="spaceRect" presStyleCnt="0"/>
      <dgm:spPr/>
    </dgm:pt>
    <dgm:pt modelId="{4C933FC4-0147-4CE4-8D10-70C680B928B2}" type="pres">
      <dgm:prSet presAssocID="{C48E6E83-D986-42B0-B8A6-1546FA91A7F5}" presName="textRect" presStyleLbl="revTx" presStyleIdx="0" presStyleCnt="2">
        <dgm:presLayoutVars>
          <dgm:chMax val="1"/>
          <dgm:chPref val="1"/>
        </dgm:presLayoutVars>
      </dgm:prSet>
      <dgm:spPr/>
    </dgm:pt>
    <dgm:pt modelId="{4B128AEF-6EDF-411E-8CE6-51DFB0E6E512}" type="pres">
      <dgm:prSet presAssocID="{826B821A-6C43-49CB-A0B1-AE0A62F99FA8}" presName="sibTrans" presStyleCnt="0"/>
      <dgm:spPr/>
    </dgm:pt>
    <dgm:pt modelId="{1B657D55-EC23-4C17-BAD9-9BEE22671B92}" type="pres">
      <dgm:prSet presAssocID="{7D947261-855C-4375-9FAB-2D6784915517}" presName="compNode" presStyleCnt="0"/>
      <dgm:spPr/>
    </dgm:pt>
    <dgm:pt modelId="{A9FCC035-393F-402E-8792-10A5B88362A2}" type="pres">
      <dgm:prSet presAssocID="{7D947261-855C-4375-9FAB-2D6784915517}" presName="iconBgRect" presStyleLbl="bgShp" presStyleIdx="1" presStyleCnt="2"/>
      <dgm:spPr/>
    </dgm:pt>
    <dgm:pt modelId="{CFCE4F75-104A-4DAF-8631-CC87DF8ACF17}" type="pres">
      <dgm:prSet presAssocID="{7D947261-855C-4375-9FAB-2D6784915517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148CA949-3594-474F-AB2E-A309C20542AC}" type="pres">
      <dgm:prSet presAssocID="{7D947261-855C-4375-9FAB-2D6784915517}" presName="spaceRect" presStyleCnt="0"/>
      <dgm:spPr/>
    </dgm:pt>
    <dgm:pt modelId="{3D283410-4DA6-4ABF-90BE-439DBFAB6630}" type="pres">
      <dgm:prSet presAssocID="{7D947261-855C-4375-9FAB-2D678491551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99BC31B-4657-4534-A344-229DE1B096FB}" srcId="{DC304788-B40F-46FE-89D6-8A9348616792}" destId="{C48E6E83-D986-42B0-B8A6-1546FA91A7F5}" srcOrd="0" destOrd="0" parTransId="{5AC1FB2B-3EA7-4969-98E6-AD1E87A0AF3D}" sibTransId="{826B821A-6C43-49CB-A0B1-AE0A62F99FA8}"/>
    <dgm:cxn modelId="{9D6E6855-EAD3-4D8C-8122-7DDF361B978F}" srcId="{DC304788-B40F-46FE-89D6-8A9348616792}" destId="{7D947261-855C-4375-9FAB-2D6784915517}" srcOrd="1" destOrd="0" parTransId="{7DCA7D32-03C6-4140-89AD-ED080E083E99}" sibTransId="{BACA6D3B-32F5-47B8-87F4-D8B516435FC2}"/>
    <dgm:cxn modelId="{74C9A3BD-C320-4C07-A9A6-FA0B3C505AAB}" type="presOf" srcId="{C48E6E83-D986-42B0-B8A6-1546FA91A7F5}" destId="{4C933FC4-0147-4CE4-8D10-70C680B928B2}" srcOrd="0" destOrd="0" presId="urn:microsoft.com/office/officeart/2018/5/layout/IconCircleLabelList"/>
    <dgm:cxn modelId="{44CDAFC9-60EF-4B58-B668-FA3D591BFD3E}" type="presOf" srcId="{DC304788-B40F-46FE-89D6-8A9348616792}" destId="{C44AA216-1441-42E8-987B-FA603BBFD07C}" srcOrd="0" destOrd="0" presId="urn:microsoft.com/office/officeart/2018/5/layout/IconCircleLabelList"/>
    <dgm:cxn modelId="{8E6452F2-96B2-4234-BD5B-CEDDCB5BFEE3}" type="presOf" srcId="{7D947261-855C-4375-9FAB-2D6784915517}" destId="{3D283410-4DA6-4ABF-90BE-439DBFAB6630}" srcOrd="0" destOrd="0" presId="urn:microsoft.com/office/officeart/2018/5/layout/IconCircleLabelList"/>
    <dgm:cxn modelId="{BB25DD84-FA70-4A1A-90FF-BDFB4FA7717D}" type="presParOf" srcId="{C44AA216-1441-42E8-987B-FA603BBFD07C}" destId="{74A91773-F3AE-4749-BB6F-79A29B080996}" srcOrd="0" destOrd="0" presId="urn:microsoft.com/office/officeart/2018/5/layout/IconCircleLabelList"/>
    <dgm:cxn modelId="{E0D3FA3B-B0DE-4491-BCC3-D083EDAEDAE7}" type="presParOf" srcId="{74A91773-F3AE-4749-BB6F-79A29B080996}" destId="{297ABD72-5FA3-43CD-A120-7CDA5D1829B9}" srcOrd="0" destOrd="0" presId="urn:microsoft.com/office/officeart/2018/5/layout/IconCircleLabelList"/>
    <dgm:cxn modelId="{4AAEE4DB-697F-458E-AB44-1F22282DCFFF}" type="presParOf" srcId="{74A91773-F3AE-4749-BB6F-79A29B080996}" destId="{B65F27B5-14F3-4C52-AE2B-45DCCA970119}" srcOrd="1" destOrd="0" presId="urn:microsoft.com/office/officeart/2018/5/layout/IconCircleLabelList"/>
    <dgm:cxn modelId="{E4A469F3-8BA2-429D-8658-A567937A6411}" type="presParOf" srcId="{74A91773-F3AE-4749-BB6F-79A29B080996}" destId="{BFDD9A16-B896-4413-83CB-E4780DF68649}" srcOrd="2" destOrd="0" presId="urn:microsoft.com/office/officeart/2018/5/layout/IconCircleLabelList"/>
    <dgm:cxn modelId="{653631DD-356D-4B2A-A492-5036C029BCFC}" type="presParOf" srcId="{74A91773-F3AE-4749-BB6F-79A29B080996}" destId="{4C933FC4-0147-4CE4-8D10-70C680B928B2}" srcOrd="3" destOrd="0" presId="urn:microsoft.com/office/officeart/2018/5/layout/IconCircleLabelList"/>
    <dgm:cxn modelId="{6B6524FE-9A9B-4E70-887B-BB81D7803441}" type="presParOf" srcId="{C44AA216-1441-42E8-987B-FA603BBFD07C}" destId="{4B128AEF-6EDF-411E-8CE6-51DFB0E6E512}" srcOrd="1" destOrd="0" presId="urn:microsoft.com/office/officeart/2018/5/layout/IconCircleLabelList"/>
    <dgm:cxn modelId="{6CECF0C5-7523-440A-B11C-2F8F4F35100B}" type="presParOf" srcId="{C44AA216-1441-42E8-987B-FA603BBFD07C}" destId="{1B657D55-EC23-4C17-BAD9-9BEE22671B92}" srcOrd="2" destOrd="0" presId="urn:microsoft.com/office/officeart/2018/5/layout/IconCircleLabelList"/>
    <dgm:cxn modelId="{C8D9DCC4-69AD-460F-A3EE-D82FA4819B04}" type="presParOf" srcId="{1B657D55-EC23-4C17-BAD9-9BEE22671B92}" destId="{A9FCC035-393F-402E-8792-10A5B88362A2}" srcOrd="0" destOrd="0" presId="urn:microsoft.com/office/officeart/2018/5/layout/IconCircleLabelList"/>
    <dgm:cxn modelId="{1BC39A91-705F-4F20-9693-224C3AD423CE}" type="presParOf" srcId="{1B657D55-EC23-4C17-BAD9-9BEE22671B92}" destId="{CFCE4F75-104A-4DAF-8631-CC87DF8ACF17}" srcOrd="1" destOrd="0" presId="urn:microsoft.com/office/officeart/2018/5/layout/IconCircleLabelList"/>
    <dgm:cxn modelId="{75A3A9C9-C82D-482A-A300-7BC874440F8A}" type="presParOf" srcId="{1B657D55-EC23-4C17-BAD9-9BEE22671B92}" destId="{148CA949-3594-474F-AB2E-A309C20542AC}" srcOrd="2" destOrd="0" presId="urn:microsoft.com/office/officeart/2018/5/layout/IconCircleLabelList"/>
    <dgm:cxn modelId="{5F41A164-90EE-47DB-8DDE-F6310402CD8A}" type="presParOf" srcId="{1B657D55-EC23-4C17-BAD9-9BEE22671B92}" destId="{3D283410-4DA6-4ABF-90BE-439DBFAB663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ABD72-5FA3-43CD-A120-7CDA5D1829B9}">
      <dsp:nvSpPr>
        <dsp:cNvPr id="0" name=""/>
        <dsp:cNvSpPr/>
      </dsp:nvSpPr>
      <dsp:spPr>
        <a:xfrm>
          <a:off x="1594131" y="12947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F27B5-14F3-4C52-AE2B-45DCCA970119}">
      <dsp:nvSpPr>
        <dsp:cNvPr id="0" name=""/>
        <dsp:cNvSpPr/>
      </dsp:nvSpPr>
      <dsp:spPr>
        <a:xfrm>
          <a:off x="2062131" y="480947"/>
          <a:ext cx="1260000" cy="1260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33FC4-0147-4CE4-8D10-70C680B928B2}">
      <dsp:nvSpPr>
        <dsp:cNvPr id="0" name=""/>
        <dsp:cNvSpPr/>
      </dsp:nvSpPr>
      <dsp:spPr>
        <a:xfrm>
          <a:off x="892131" y="2892947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 dirty="0">
              <a:hlinkClick xmlns:r="http://schemas.openxmlformats.org/officeDocument/2006/relationships" r:id="rId3"/>
            </a:rPr>
            <a:t>HR website</a:t>
          </a:r>
          <a:endParaRPr lang="en-US" sz="4400" kern="1200" dirty="0"/>
        </a:p>
      </dsp:txBody>
      <dsp:txXfrm>
        <a:off x="892131" y="2892947"/>
        <a:ext cx="3600000" cy="720000"/>
      </dsp:txXfrm>
    </dsp:sp>
    <dsp:sp modelId="{A9FCC035-393F-402E-8792-10A5B88362A2}">
      <dsp:nvSpPr>
        <dsp:cNvPr id="0" name=""/>
        <dsp:cNvSpPr/>
      </dsp:nvSpPr>
      <dsp:spPr>
        <a:xfrm>
          <a:off x="5824131" y="12947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E4F75-104A-4DAF-8631-CC87DF8ACF17}">
      <dsp:nvSpPr>
        <dsp:cNvPr id="0" name=""/>
        <dsp:cNvSpPr/>
      </dsp:nvSpPr>
      <dsp:spPr>
        <a:xfrm>
          <a:off x="6292131" y="480947"/>
          <a:ext cx="1260000" cy="1260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83410-4DA6-4ABF-90BE-439DBFAB6630}">
      <dsp:nvSpPr>
        <dsp:cNvPr id="0" name=""/>
        <dsp:cNvSpPr/>
      </dsp:nvSpPr>
      <dsp:spPr>
        <a:xfrm>
          <a:off x="5122131" y="2892947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 dirty="0">
              <a:hlinkClick xmlns:r="http://schemas.openxmlformats.org/officeDocument/2006/relationships" r:id="rId6"/>
            </a:rPr>
            <a:t>HR FAQs</a:t>
          </a:r>
          <a:endParaRPr lang="en-US" sz="4400" kern="1200" dirty="0"/>
        </a:p>
      </dsp:txBody>
      <dsp:txXfrm>
        <a:off x="5122131" y="2892947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3F3307-4BEF-47A8-9EC4-C0D338C875D2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0236D0-16EA-43D5-8734-F1DB21B2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9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039644-1ECC-4415-B240-DF736CD96336}" type="datetimeFigureOut">
              <a:rPr lang="es-ES" smtClean="0"/>
              <a:t>12/09/2023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CD4678-71F2-4FB5-85A4-6803A8F438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0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3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9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4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C6474-EFE5-954E-89A7-C1ACFAF877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D3BC-D46E-4443-B3E1-A9A049739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F0F69-07F8-3846-AE70-61897E1C7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8FC9A3-C3B8-ED4D-A098-DB6DED8C3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26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6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8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59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0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C6474-EFE5-954E-89A7-C1ACFAF877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328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FD3BC-D46E-4443-B3E1-A9A049739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1328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F0F69-07F8-3846-AE70-61897E1C71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FC9A3-C3B8-ED4D-A098-DB6DED8C3C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92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06C45-97B4-7545-8562-07255BCE2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06C45-97B4-7545-8562-07255BCE2F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3284B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3284B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73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lcl.illinois.edu/document/64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obfs.uillinois.edu/payroll/tax-information/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forms.office.com/r/Ygu6vF9TDL" TargetMode="External"/><Relationship Id="rId7" Type="http://schemas.openxmlformats.org/officeDocument/2006/relationships/diagramColors" Target="../diagrams/colors2.xml"/><Relationship Id="rId2" Type="http://schemas.openxmlformats.org/officeDocument/2006/relationships/hyperlink" Target="https://forms.office.com/r/mBzJFnfe4R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ofi.app.box.com/s/qqg2vszn6zq0r38ok2zpwxh3pmbyfgz1" TargetMode="External"/><Relationship Id="rId2" Type="http://schemas.openxmlformats.org/officeDocument/2006/relationships/hyperlink" Target="https://provost.illinois.edu/policies/provosts-communications/communication-12-policy-for-awarding-emeritusemerita-status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dylw@illinois.edu" TargetMode="External"/><Relationship Id="rId2" Type="http://schemas.openxmlformats.org/officeDocument/2006/relationships/hyperlink" Target="mailto:mredmo2@illinois.edu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rovost.illinois.edu/policies/provosts-communications/communication-3-appointments-of-faculty-specialized-faculty-and-academic-professionals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resources.illinois.edu/jdxpert-cornerstone/job-aid/index.html" TargetMode="External"/><Relationship Id="rId2" Type="http://schemas.openxmlformats.org/officeDocument/2006/relationships/hyperlink" Target="https://canvas.illinois.edu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lcl.illinois.edu/system/files/2022-10/Search%20Form%20Information.pdf" TargetMode="External"/><Relationship Id="rId4" Type="http://schemas.openxmlformats.org/officeDocument/2006/relationships/hyperlink" Target="https://slcl.illinois.edu/system/files/2022-10/Hiring%20Request%20Form.do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lcl.illinois.edu/system/files/2021-04/Overview%20of%20Search%20Precedures%20SpecializedFaculty_1.pdf" TargetMode="External"/><Relationship Id="rId2" Type="http://schemas.openxmlformats.org/officeDocument/2006/relationships/hyperlink" Target="https://slcl.illinois.edu/system/files/2021-04/PreSearch%20Process%20Specialized%20Faculty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umanresources.illinois.edu/hr-professionals/labor-and-employee-relations/performance-management/specialized-faculty-resources.html" TargetMode="External"/><Relationship Id="rId5" Type="http://schemas.openxmlformats.org/officeDocument/2006/relationships/hyperlink" Target="https://las.illinois.edu/faculty/hiring/offerletters" TargetMode="External"/><Relationship Id="rId4" Type="http://schemas.openxmlformats.org/officeDocument/2006/relationships/hyperlink" Target="https://slcl.illinois.edu/system/files/2021-04/Instructor%20Lecturer%20Evaluation%20criteria%20and%20Int%20Ques.doc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CDB9E-798C-A842-B031-6BFA04385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899" y="904875"/>
            <a:ext cx="8781990" cy="238760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+mn-lt"/>
                <a:cs typeface="Calibri" panose="020F0502020204030204" pitchFamily="34" charset="0"/>
              </a:rPr>
              <a:t>SLCL</a:t>
            </a:r>
            <a:br>
              <a:rPr lang="en-US" sz="5400" dirty="0">
                <a:latin typeface="+mn-lt"/>
                <a:cs typeface="Calibri" panose="020F0502020204030204" pitchFamily="34" charset="0"/>
              </a:rPr>
            </a:br>
            <a:r>
              <a:rPr lang="en-US" sz="5400" dirty="0">
                <a:latin typeface="+mn-lt"/>
                <a:cs typeface="Calibri" panose="020F0502020204030204" pitchFamily="34" charset="0"/>
              </a:rPr>
              <a:t>New EO Orientation</a:t>
            </a:r>
            <a:br>
              <a:rPr lang="en-US" sz="5400" dirty="0">
                <a:latin typeface="+mn-lt"/>
                <a:cs typeface="Calibri" panose="020F0502020204030204" pitchFamily="34" charset="0"/>
              </a:rPr>
            </a:br>
            <a:r>
              <a:rPr lang="en-US" sz="5400" dirty="0">
                <a:latin typeface="+mn-lt"/>
                <a:cs typeface="Calibri" panose="020F0502020204030204" pitchFamily="34" charset="0"/>
              </a:rPr>
              <a:t>August 25,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47EB5-B7B1-46C5-B477-1D62030C7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40" y="3602038"/>
            <a:ext cx="6406538" cy="1655762"/>
          </a:xfrm>
        </p:spPr>
        <p:txBody>
          <a:bodyPr>
            <a:normAutofit/>
          </a:bodyPr>
          <a:lstStyle/>
          <a:p>
            <a:r>
              <a:rPr lang="en-US" sz="3600" b="1" dirty="0"/>
              <a:t>Human Resources</a:t>
            </a:r>
          </a:p>
          <a:p>
            <a:r>
              <a:rPr lang="en-US" dirty="0"/>
              <a:t>Mariah Redmon, Assistant Director of Human Resources</a:t>
            </a:r>
          </a:p>
          <a:p>
            <a:r>
              <a:rPr lang="en-US" dirty="0"/>
              <a:t>Dana McCool, Human Resources Associate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4ED305-2D5F-487C-897F-D8EB47EF7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5375" cy="9048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378A1-05B0-4269-B437-C59246ECD8DC}"/>
              </a:ext>
            </a:extLst>
          </p:cNvPr>
          <p:cNvSpPr txBox="1"/>
          <p:nvPr/>
        </p:nvSpPr>
        <p:spPr>
          <a:xfrm>
            <a:off x="10805327" y="6488668"/>
            <a:ext cx="138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07/18/2020</a:t>
            </a:r>
          </a:p>
        </p:txBody>
      </p:sp>
    </p:spTree>
    <p:extLst>
      <p:ext uri="{BB962C8B-B14F-4D97-AF65-F5344CB8AC3E}">
        <p14:creationId xmlns:p14="http://schemas.microsoft.com/office/powerpoint/2010/main" val="1672583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Separations/Retirements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C4B317-BF5D-4112-9763-1C2E4F47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75" y="1942480"/>
            <a:ext cx="9614263" cy="362589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Employees need to submit an email announcing the plan to resign and the effective date to the manager and HR</a:t>
            </a:r>
          </a:p>
          <a:p>
            <a:pPr lvl="1"/>
            <a:r>
              <a:rPr lang="en-US" dirty="0"/>
              <a:t>The last day needs to be at the end of the month for benefits continuation purposes</a:t>
            </a:r>
          </a:p>
          <a:p>
            <a:pPr lvl="1"/>
            <a:r>
              <a:rPr lang="en-US" dirty="0"/>
              <a:t>Employees must complete an </a:t>
            </a:r>
            <a:r>
              <a:rPr lang="en-US" dirty="0">
                <a:hlinkClick r:id="rId2"/>
              </a:rPr>
              <a:t>exit checklist</a:t>
            </a:r>
            <a:r>
              <a:rPr lang="en-US" dirty="0"/>
              <a:t> and send to HR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1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/>
          <a:lstStyle/>
          <a:p>
            <a:pPr algn="ctr"/>
            <a:r>
              <a:rPr lang="en-US" dirty="0"/>
              <a:t>Appointments</a:t>
            </a:r>
          </a:p>
        </p:txBody>
      </p:sp>
    </p:spTree>
    <p:extLst>
      <p:ext uri="{BB962C8B-B14F-4D97-AF65-F5344CB8AC3E}">
        <p14:creationId xmlns:p14="http://schemas.microsoft.com/office/powerpoint/2010/main" val="287416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Font typeface="Wingdings" pitchFamily="2" charset="2"/>
              <a:buChar char="Ø"/>
            </a:pPr>
            <a:r>
              <a:rPr lang="en-US" b="1" dirty="0"/>
              <a:t>HR Schedule/Deadlines</a:t>
            </a:r>
          </a:p>
          <a:p>
            <a:pPr lvl="1"/>
            <a:r>
              <a:rPr lang="en-US" dirty="0"/>
              <a:t>Fall deadlines </a:t>
            </a:r>
          </a:p>
          <a:p>
            <a:pPr lvl="2"/>
            <a:r>
              <a:rPr lang="en-US" dirty="0"/>
              <a:t>Submit appointment requests by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beginning of June</a:t>
            </a:r>
          </a:p>
          <a:p>
            <a:pPr lvl="2"/>
            <a:r>
              <a:rPr lang="en-US" dirty="0"/>
              <a:t>Offer letters sent by July 15</a:t>
            </a:r>
          </a:p>
          <a:p>
            <a:pPr lvl="1"/>
            <a:r>
              <a:rPr lang="en-US" dirty="0"/>
              <a:t>Spring deadlines</a:t>
            </a:r>
          </a:p>
          <a:p>
            <a:pPr lvl="2"/>
            <a:r>
              <a:rPr lang="en-US" dirty="0"/>
              <a:t>Submit appointment requests by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beginning of November</a:t>
            </a:r>
          </a:p>
          <a:p>
            <a:pPr lvl="2"/>
            <a:r>
              <a:rPr lang="en-US" dirty="0"/>
              <a:t>Offer letters sent by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December 1 </a:t>
            </a:r>
          </a:p>
          <a:p>
            <a:pPr lvl="2"/>
            <a:r>
              <a:rPr lang="en-US" dirty="0"/>
              <a:t>Summer deadlines</a:t>
            </a:r>
          </a:p>
          <a:p>
            <a:pPr lvl="3"/>
            <a:r>
              <a:rPr lang="en-US" dirty="0"/>
              <a:t>Submit appointment request 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by end of April for summer I, mid May for Summer II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GEO Contract</a:t>
            </a:r>
          </a:p>
          <a:p>
            <a:pPr lvl="1"/>
            <a:r>
              <a:rPr lang="en-US" dirty="0"/>
              <a:t>Determines appointment terms, wages, fee waivers, health care, childcare, and tuition waivers.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19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99" y="1862138"/>
            <a:ext cx="9614263" cy="362589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b="1" dirty="0"/>
              <a:t>Full Time Equivalencies (FTE)</a:t>
            </a:r>
          </a:p>
          <a:p>
            <a:pPr lvl="1"/>
            <a:r>
              <a:rPr lang="en-US" dirty="0"/>
              <a:t>SLCL uses an Academic Year average </a:t>
            </a:r>
          </a:p>
          <a:p>
            <a:pPr lvl="2"/>
            <a:r>
              <a:rPr lang="en-US" dirty="0"/>
              <a:t>Ex. A student has 2 courses in the fall and 1 in the Spring. What is the FTE?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Limitations to Employment</a:t>
            </a:r>
          </a:p>
          <a:p>
            <a:pPr lvl="1"/>
            <a:r>
              <a:rPr lang="en-US" dirty="0"/>
              <a:t>Foreign National can hold </a:t>
            </a:r>
          </a:p>
          <a:p>
            <a:pPr lvl="2"/>
            <a:r>
              <a:rPr lang="en-US" dirty="0"/>
              <a:t>Up to 50% appointment during the AY</a:t>
            </a:r>
          </a:p>
          <a:p>
            <a:pPr lvl="2"/>
            <a:r>
              <a:rPr lang="en-US" dirty="0"/>
              <a:t>Up to 67% appointment during breaks if enrolled in classes, 100% if not</a:t>
            </a:r>
          </a:p>
          <a:p>
            <a:pPr lvl="1"/>
            <a:r>
              <a:rPr lang="en-US" dirty="0"/>
              <a:t>US citizens can hold</a:t>
            </a:r>
          </a:p>
          <a:p>
            <a:pPr lvl="3"/>
            <a:r>
              <a:rPr lang="en-US" dirty="0"/>
              <a:t>Up to 67% during the AY unless on fellowship, then 50%</a:t>
            </a:r>
          </a:p>
          <a:p>
            <a:pPr lvl="3"/>
            <a:r>
              <a:rPr lang="en-US" dirty="0"/>
              <a:t>Up to 67% during breaks if enrolled in classes, 100% if not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3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48" y="1690688"/>
            <a:ext cx="9614263" cy="410520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Tuition Waivers, Fees and </a:t>
            </a:r>
            <a:r>
              <a:rPr lang="en-US" b="1" dirty="0">
                <a:hlinkClick r:id="rId2"/>
              </a:rPr>
              <a:t>Taxation</a:t>
            </a:r>
            <a:endParaRPr lang="en-US" b="1" dirty="0"/>
          </a:p>
          <a:p>
            <a:pPr lvl="0"/>
            <a:r>
              <a:rPr lang="en-US" b="1" dirty="0"/>
              <a:t>Teaching Assistant</a:t>
            </a:r>
          </a:p>
          <a:p>
            <a:pPr lvl="0"/>
            <a:r>
              <a:rPr lang="en-US" b="1" dirty="0"/>
              <a:t>Graduate Assistant</a:t>
            </a:r>
          </a:p>
          <a:p>
            <a:pPr lvl="0"/>
            <a:r>
              <a:rPr lang="en-US" b="1" dirty="0"/>
              <a:t>Research Assistant</a:t>
            </a:r>
          </a:p>
          <a:p>
            <a:pPr lvl="0"/>
            <a:r>
              <a:rPr lang="en-US" b="1" dirty="0"/>
              <a:t>Grad Hourly</a:t>
            </a:r>
          </a:p>
          <a:p>
            <a:pPr lvl="0"/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043FDD-041F-42D4-B2C5-6587D83509E7}"/>
              </a:ext>
            </a:extLst>
          </p:cNvPr>
          <p:cNvGraphicFramePr/>
          <p:nvPr/>
        </p:nvGraphicFramePr>
        <p:xfrm>
          <a:off x="2032000" y="57899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125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99" y="1862139"/>
            <a:ext cx="9614263" cy="41467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Rates for 2023-2024 for all assistantship appointments*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1500" dirty="0"/>
              <a:t>Monthly rate is what the student is paid</a:t>
            </a:r>
          </a:p>
          <a:p>
            <a:pPr lvl="1"/>
            <a:r>
              <a:rPr lang="en-US" sz="1500" dirty="0"/>
              <a:t>Rate plus Fringe is what your account gets charged</a:t>
            </a:r>
          </a:p>
          <a:p>
            <a:pPr lvl="1"/>
            <a:r>
              <a:rPr lang="en-US" sz="1500" dirty="0"/>
              <a:t>The 2023-2024 Academic Calendar is split Fall: 4.47619048/ Spring: 4.523809523 months each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EBA2DD3-99E9-4152-9EA9-8061DADFD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128076"/>
              </p:ext>
            </p:extLst>
          </p:nvPr>
        </p:nvGraphicFramePr>
        <p:xfrm>
          <a:off x="334599" y="2404855"/>
          <a:ext cx="10816434" cy="2646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614">
                  <a:extLst>
                    <a:ext uri="{9D8B030D-6E8A-4147-A177-3AD203B41FA5}">
                      <a16:colId xmlns:a16="http://schemas.microsoft.com/office/drawing/2014/main" val="2570919699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299358112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2017111313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2421350787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1759599186"/>
                    </a:ext>
                  </a:extLst>
                </a:gridCol>
                <a:gridCol w="1950364">
                  <a:extLst>
                    <a:ext uri="{9D8B030D-6E8A-4147-A177-3AD203B41FA5}">
                      <a16:colId xmlns:a16="http://schemas.microsoft.com/office/drawing/2014/main" val="1325695252"/>
                    </a:ext>
                  </a:extLst>
                </a:gridCol>
              </a:tblGrid>
              <a:tr h="817841">
                <a:tc>
                  <a:txBody>
                    <a:bodyPr/>
                    <a:lstStyle/>
                    <a:p>
                      <a:r>
                        <a:rPr lang="en-US" sz="1400" dirty="0"/>
                        <a:t>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Monthly Rate (campus minimum)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Monthly Rate plus Fringe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Fall Only plus Fringe (8/16-12/31)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Spring Only plus Fringe (1/1-5/15)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AY plus Fringe (8/16-5/15)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616574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$3,287.47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$3,609.97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$16,158.90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$16,330.80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$32,489.70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61554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$2,453.33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$2,694.00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$12,058.88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12,187.17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$24,246.04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116321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$1,619.20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$1,778.04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$7,958.86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$8,043.53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$16,002.39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567611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$1,226.67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$1,347.00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$6,029.44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$6,093.58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$12,123.02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977500"/>
                  </a:ext>
                </a:extLst>
              </a:tr>
              <a:tr h="325655"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$834.13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$915.96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$4,100.02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$4,143.64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$8,243.66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945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83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48" y="1690688"/>
            <a:ext cx="9614263" cy="4105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Workflow</a:t>
            </a:r>
          </a:p>
          <a:p>
            <a:pPr lvl="0"/>
            <a:r>
              <a:rPr lang="en-US" b="1" dirty="0"/>
              <a:t>Faculty</a:t>
            </a:r>
            <a:r>
              <a:rPr lang="en-US" dirty="0"/>
              <a:t> submits the monthly pay </a:t>
            </a:r>
            <a:r>
              <a:rPr lang="en-US" dirty="0">
                <a:hlinkClick r:id="rId2"/>
              </a:rPr>
              <a:t>online form</a:t>
            </a:r>
            <a:r>
              <a:rPr lang="en-US" dirty="0"/>
              <a:t> or the </a:t>
            </a:r>
            <a:r>
              <a:rPr lang="en-US" dirty="0">
                <a:hlinkClick r:id="rId3"/>
              </a:rPr>
              <a:t>hourly online form</a:t>
            </a:r>
            <a:r>
              <a:rPr lang="en-US" dirty="0"/>
              <a:t>. </a:t>
            </a:r>
          </a:p>
          <a:p>
            <a:pPr lvl="1"/>
            <a:r>
              <a:rPr lang="en-US" b="1" dirty="0"/>
              <a:t>Linguistics</a:t>
            </a:r>
            <a:r>
              <a:rPr lang="en-US" dirty="0"/>
              <a:t> and </a:t>
            </a:r>
            <a:r>
              <a:rPr lang="en-US" b="1" dirty="0"/>
              <a:t>Spanish</a:t>
            </a:r>
            <a:r>
              <a:rPr lang="en-US" dirty="0"/>
              <a:t> appointments: provide the information directly to your Office Manager (copy SLCL HR office)</a:t>
            </a:r>
          </a:p>
          <a:p>
            <a:pPr lvl="0"/>
            <a:r>
              <a:rPr lang="en-US" b="1" dirty="0"/>
              <a:t>Office Manager</a:t>
            </a:r>
            <a:r>
              <a:rPr lang="en-US" dirty="0"/>
              <a:t> creates the appointment in ATLAS</a:t>
            </a:r>
          </a:p>
          <a:p>
            <a:pPr lvl="0"/>
            <a:r>
              <a:rPr lang="en-US" b="1" dirty="0"/>
              <a:t>Business Office</a:t>
            </a:r>
            <a:r>
              <a:rPr lang="en-US" dirty="0"/>
              <a:t> approves the CFOP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043FDD-041F-42D4-B2C5-6587D83509E7}"/>
              </a:ext>
            </a:extLst>
          </p:cNvPr>
          <p:cNvGraphicFramePr/>
          <p:nvPr/>
        </p:nvGraphicFramePr>
        <p:xfrm>
          <a:off x="2032000" y="57899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2070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48" y="1807779"/>
            <a:ext cx="9614263" cy="418987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Workflow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b="1" dirty="0"/>
              <a:t>HR office:</a:t>
            </a:r>
          </a:p>
          <a:p>
            <a:pPr lvl="1"/>
            <a:r>
              <a:rPr lang="en-US" dirty="0"/>
              <a:t>Confirms the FTE is within the limitations to employment</a:t>
            </a:r>
          </a:p>
          <a:p>
            <a:pPr lvl="1"/>
            <a:r>
              <a:rPr lang="en-US" dirty="0"/>
              <a:t>Confirms the position descriptions match the title</a:t>
            </a:r>
          </a:p>
          <a:p>
            <a:pPr lvl="1"/>
            <a:r>
              <a:rPr lang="en-US" dirty="0"/>
              <a:t>Sends offer letter to the student</a:t>
            </a:r>
          </a:p>
          <a:p>
            <a:pPr lvl="1"/>
            <a:r>
              <a:rPr lang="en-US" dirty="0"/>
              <a:t>Updates the supervisor field </a:t>
            </a:r>
          </a:p>
          <a:p>
            <a:r>
              <a:rPr lang="en-US" b="1" dirty="0"/>
              <a:t>Student </a:t>
            </a:r>
            <a:r>
              <a:rPr lang="en-US" dirty="0"/>
              <a:t>accepts or declines the offer</a:t>
            </a:r>
          </a:p>
          <a:p>
            <a:r>
              <a:rPr lang="en-US" b="1" dirty="0"/>
              <a:t>HR</a:t>
            </a:r>
            <a:r>
              <a:rPr lang="en-US" dirty="0"/>
              <a:t> enters the appointment for accepted offers in HRFE and routes to the college</a:t>
            </a:r>
          </a:p>
          <a:p>
            <a:pPr lvl="2"/>
            <a:r>
              <a:rPr lang="en-US" dirty="0"/>
              <a:t>If the student has a fellowship it first routes to that department</a:t>
            </a:r>
          </a:p>
          <a:p>
            <a:pPr lvl="2"/>
            <a:r>
              <a:rPr lang="en-US" dirty="0"/>
              <a:t>College routes to campus</a:t>
            </a:r>
          </a:p>
          <a:p>
            <a:pPr lvl="2"/>
            <a:r>
              <a:rPr lang="en-US" dirty="0"/>
              <a:t>Campus approves the appointment and “applies” it which enters it in Banner.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043FDD-041F-42D4-B2C5-6587D83509E7}"/>
              </a:ext>
            </a:extLst>
          </p:cNvPr>
          <p:cNvGraphicFramePr/>
          <p:nvPr/>
        </p:nvGraphicFramePr>
        <p:xfrm>
          <a:off x="2032000" y="57899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3485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Courtesy Appointments</a:t>
            </a:r>
          </a:p>
        </p:txBody>
      </p:sp>
    </p:spTree>
    <p:extLst>
      <p:ext uri="{BB962C8B-B14F-4D97-AF65-F5344CB8AC3E}">
        <p14:creationId xmlns:p14="http://schemas.microsoft.com/office/powerpoint/2010/main" val="78891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Emeritus/Emerita Requests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C4B317-BF5D-4112-9763-1C2E4F47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75" y="1942480"/>
            <a:ext cx="9614263" cy="3625895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hlinkClick r:id="rId2"/>
              </a:rPr>
              <a:t>Communication 12: Policy for Awarding Emeritus/Emerita Status</a:t>
            </a:r>
            <a:endParaRPr lang="en-US" dirty="0"/>
          </a:p>
          <a:p>
            <a:pPr lvl="1"/>
            <a:r>
              <a:rPr lang="en-US" dirty="0"/>
              <a:t>The department initiates the request for emeritus status</a:t>
            </a:r>
          </a:p>
          <a:p>
            <a:pPr lvl="1"/>
            <a:r>
              <a:rPr lang="en-US" dirty="0"/>
              <a:t>To initiate the process:</a:t>
            </a:r>
          </a:p>
          <a:p>
            <a:pPr lvl="2"/>
            <a:r>
              <a:rPr lang="en-US" dirty="0"/>
              <a:t>Complete the </a:t>
            </a:r>
            <a:r>
              <a:rPr lang="en-US" dirty="0">
                <a:hlinkClick r:id="rId3"/>
              </a:rPr>
              <a:t>transmittal form</a:t>
            </a:r>
            <a:endParaRPr lang="en-US" dirty="0"/>
          </a:p>
          <a:p>
            <a:pPr lvl="2"/>
            <a:r>
              <a:rPr lang="en-US" dirty="0"/>
              <a:t>Submit a letter to provide the rationale for the status</a:t>
            </a:r>
          </a:p>
          <a:p>
            <a:pPr lvl="1"/>
            <a:r>
              <a:rPr lang="en-US" dirty="0"/>
              <a:t>This is submitted to the College for review and approval.</a:t>
            </a:r>
          </a:p>
          <a:p>
            <a:pPr lvl="1"/>
            <a:r>
              <a:rPr lang="en-US" dirty="0"/>
              <a:t>The Provost will provide a letter to the faculty member to provide an update on the request.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4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24FFAB7-8DE7-3C5F-2628-FD1E18536B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HR TEAM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323ACD0-D207-E04D-2A03-F05A8FF0ED79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Mariah Redmon, Assistant Director of Human Resources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mredmo2@illinois.edu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217-300-8591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Dana McCool, HR Associate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dmccool@illinois.edu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217-300-5811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01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Zero Percent Appointments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C4B317-BF5D-4112-9763-1C2E4F47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75" y="1942480"/>
            <a:ext cx="9614263" cy="36258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Criteria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Communication 3: Appointments of Faculty, Specialized Faculty, and Academic Professionals</a:t>
            </a:r>
            <a:endParaRPr lang="en-US" dirty="0"/>
          </a:p>
          <a:p>
            <a:pPr lvl="0"/>
            <a:r>
              <a:rPr lang="en-US" dirty="0"/>
              <a:t>Faculty, Instructor, or Academic Professional with an appointment on UIUC campus or equivalent rank</a:t>
            </a:r>
            <a:endParaRPr lang="en-US" sz="2400" dirty="0"/>
          </a:p>
          <a:p>
            <a:pPr lvl="0"/>
            <a:r>
              <a:rPr lang="en-US" dirty="0"/>
              <a:t>That the individual possess legitimate qualifications for appointment to the faculty and the collaboration will enrich the academic mission of the department/program.</a:t>
            </a:r>
            <a:endParaRPr lang="en-US" sz="2400" dirty="0"/>
          </a:p>
          <a:p>
            <a:pPr lvl="0"/>
            <a:r>
              <a:rPr lang="en-US" dirty="0"/>
              <a:t>That he or she will make identifiable contributions to the nominating unit; that he/she expresses a desire and willingness to substantially collaborate with faculty in the appointing department/program.</a:t>
            </a:r>
            <a:endParaRPr lang="en-US" sz="2400" dirty="0"/>
          </a:p>
          <a:p>
            <a:pPr lvl="0"/>
            <a:r>
              <a:rPr lang="en-US" dirty="0"/>
              <a:t>Any specific expectations associated with the appointment should be addressed in writing.</a:t>
            </a:r>
            <a:endParaRPr lang="en-US" sz="2400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06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Zero Percent Appointments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C4B317-BF5D-4112-9763-1C2E4F47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75" y="1942480"/>
            <a:ext cx="9614263" cy="362589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Procedure</a:t>
            </a:r>
          </a:p>
          <a:p>
            <a:pPr marL="457200" lvl="1" indent="0">
              <a:buNone/>
            </a:pPr>
            <a:endParaRPr lang="en-US" dirty="0"/>
          </a:p>
          <a:p>
            <a:pPr lvl="0"/>
            <a:r>
              <a:rPr lang="en-US" dirty="0"/>
              <a:t>A faculty member writes a nomination, addressing the criteria above and recommending either a permanent zero percent appointment or a two-year renewable appointment.</a:t>
            </a:r>
          </a:p>
          <a:p>
            <a:pPr lvl="0"/>
            <a:r>
              <a:rPr lang="en-US" dirty="0"/>
              <a:t>The unit’s Executive (or Advisory) committee advises the EO on the appropriateness of the appointment and whether it should be a permanent appointment or two year renewable appointment.</a:t>
            </a:r>
          </a:p>
          <a:p>
            <a:pPr lvl="0"/>
            <a:r>
              <a:rPr lang="en-US" dirty="0"/>
              <a:t>The EO recommends the extension of a zero-time appointment to the full faculty.  The faculty as a whole vote on the extension of privileges.</a:t>
            </a:r>
          </a:p>
          <a:p>
            <a:pPr lvl="0"/>
            <a:r>
              <a:rPr lang="en-US" dirty="0"/>
              <a:t>The written request and recommendation (including faculty vote) is forwarded to the Director of the School and the Dean of the College, for official approval.</a:t>
            </a:r>
          </a:p>
          <a:p>
            <a:pPr lvl="0"/>
            <a:r>
              <a:rPr lang="en-US" dirty="0"/>
              <a:t>If the appointment is renewable, by May 15 of the second full academic year after the appointment starts, the affiliated faculty member writes a letter to EO requesting continued appointment and describing his or her continued engagement with the unit. The unit’s Executive Committee advises the EO, and a decision is made on whether or not to continue affiliated faculty’s appointment.</a:t>
            </a:r>
          </a:p>
          <a:p>
            <a:pPr lvl="0"/>
            <a:r>
              <a:rPr lang="en-US" dirty="0"/>
              <a:t>If no letter is received from the affiliated faculty member, the appointment automatically terminates.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0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l"/>
            <a:r>
              <a:rPr lang="en-US" dirty="0"/>
              <a:t>Zero Percent Appointments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C4B317-BF5D-4112-9763-1C2E4F47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75" y="1942480"/>
            <a:ext cx="9614263" cy="362589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Procedure</a:t>
            </a:r>
          </a:p>
          <a:p>
            <a:pPr marL="457200" lvl="1" indent="0">
              <a:buNone/>
            </a:pPr>
            <a:endParaRPr lang="en-US" dirty="0"/>
          </a:p>
          <a:p>
            <a:pPr lvl="0"/>
            <a:r>
              <a:rPr lang="en-US" dirty="0"/>
              <a:t>A faculty member writes a nomination, addressing the criteria above and recommending either a permanent zero percent appointment or a two-year renewable appointment.</a:t>
            </a:r>
          </a:p>
          <a:p>
            <a:pPr lvl="0"/>
            <a:r>
              <a:rPr lang="en-US" dirty="0"/>
              <a:t>The unit’s Executive (or Advisory) committee advises the EO on the appropriateness of the appointment and whether it should be a permanent appointment or two year renewable appointment.</a:t>
            </a:r>
          </a:p>
          <a:p>
            <a:pPr lvl="0"/>
            <a:r>
              <a:rPr lang="en-US" dirty="0"/>
              <a:t>The EO recommends the extension of a zero-time appointment to the full faculty.  The faculty as a whole vote on the extension of privileges.</a:t>
            </a:r>
          </a:p>
          <a:p>
            <a:pPr lvl="0"/>
            <a:r>
              <a:rPr lang="en-US" dirty="0"/>
              <a:t>The written request and recommendation (including faculty vote) is forwarded to the Director of the School and the Dean of the College, for official approval.</a:t>
            </a:r>
          </a:p>
          <a:p>
            <a:pPr lvl="0"/>
            <a:r>
              <a:rPr lang="en-US" dirty="0"/>
              <a:t>If the appointment is renewable, by May 15 of the second full academic year after the appointment starts, the affiliated faculty member writes a letter to EO requesting continued appointment and describing his or her continued engagement with the unit. The unit’s Executive Committee advises the EO, and a decision is made on whether or not to continue affiliated faculty’s appointment.</a:t>
            </a:r>
          </a:p>
          <a:p>
            <a:pPr lvl="0"/>
            <a:r>
              <a:rPr lang="en-US" dirty="0"/>
              <a:t>If no letter is received from the affiliated faculty member, the appointment automatically terminates.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68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Service In Excess (SIE)</a:t>
            </a:r>
          </a:p>
        </p:txBody>
      </p:sp>
    </p:spTree>
    <p:extLst>
      <p:ext uri="{BB962C8B-B14F-4D97-AF65-F5344CB8AC3E}">
        <p14:creationId xmlns:p14="http://schemas.microsoft.com/office/powerpoint/2010/main" val="2880914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Service in Excess (SIE) and Lump Sum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933903"/>
            <a:ext cx="9614263" cy="338268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Paid for overload teaching or for other special projects or assignments normally outside an employee’s routine responsibilities after the service is performed.</a:t>
            </a:r>
          </a:p>
          <a:p>
            <a:pPr lvl="1"/>
            <a:r>
              <a:rPr lang="en-US" dirty="0"/>
              <a:t>Overload is defined as teaching duties performed over and above the employee’s normal required teaching load  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All necessary approvals must be obtained </a:t>
            </a:r>
            <a:r>
              <a:rPr lang="en-US" b="1" u="sng" dirty="0">
                <a:solidFill>
                  <a:srgbClr val="0070C0"/>
                </a:solidFill>
              </a:rPr>
              <a:t>prior</a:t>
            </a:r>
            <a:r>
              <a:rPr lang="en-US" b="1" dirty="0">
                <a:solidFill>
                  <a:srgbClr val="0070C0"/>
                </a:solidFill>
              </a:rPr>
              <a:t> to services being performed</a:t>
            </a:r>
            <a:r>
              <a:rPr lang="en-US" dirty="0"/>
              <a:t>. </a:t>
            </a:r>
          </a:p>
          <a:p>
            <a:pPr lvl="1"/>
            <a:r>
              <a:rPr lang="en-US" dirty="0"/>
              <a:t>All fields must be completed or the form will be returned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80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Service in Excess (</a:t>
            </a:r>
            <a:r>
              <a:rPr lang="en-US" sz="4000" dirty="0"/>
              <a:t>SIE</a:t>
            </a:r>
            <a:r>
              <a:rPr lang="en-US" dirty="0"/>
              <a:t>) and Lump Sum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14E21-E218-4DCE-909A-DBE2AC6D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765" y="1868133"/>
            <a:ext cx="6137620" cy="40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12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Service in Excess (SIE) and Lump Sum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Workflow</a:t>
            </a:r>
          </a:p>
          <a:p>
            <a:pPr lvl="1"/>
            <a:r>
              <a:rPr lang="en-US" dirty="0"/>
              <a:t>Faculty member completes the top portion of the form, filling in all fields. </a:t>
            </a:r>
          </a:p>
          <a:p>
            <a:pPr lvl="1"/>
            <a:r>
              <a:rPr lang="en-US" dirty="0"/>
              <a:t>The completed form is sent to SLCL HR for routing</a:t>
            </a:r>
          </a:p>
          <a:p>
            <a:pPr lvl="1"/>
            <a:r>
              <a:rPr lang="en-US" dirty="0"/>
              <a:t>Approvals are obtained from the following units:</a:t>
            </a:r>
          </a:p>
          <a:p>
            <a:pPr lvl="2"/>
            <a:r>
              <a:rPr lang="en-US" dirty="0"/>
              <a:t>Requesting Unit, College; home unit and college, Director of SLCL, IHR (if over $5,000)</a:t>
            </a:r>
          </a:p>
          <a:p>
            <a:pPr lvl="1"/>
            <a:r>
              <a:rPr lang="en-US" i="1" dirty="0"/>
              <a:t>All fields must be completed or the form will be returned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55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3" y="365125"/>
            <a:ext cx="9614263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Human Resources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8F622C-0901-4247-BF1D-5E4510010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211797"/>
              </p:ext>
            </p:extLst>
          </p:nvPr>
        </p:nvGraphicFramePr>
        <p:xfrm>
          <a:off x="378823" y="1690688"/>
          <a:ext cx="9614263" cy="3625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5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6FE4D-D1F7-0888-BC14-E6C9400CF00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/>
              <a:t>Presentation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556338-65F9-9E28-D82B-6207F78F9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Guidelines</a:t>
            </a:r>
          </a:p>
          <a:p>
            <a:r>
              <a:rPr lang="en-US" dirty="0"/>
              <a:t>Onboarding/Offboarding</a:t>
            </a:r>
          </a:p>
          <a:p>
            <a:r>
              <a:rPr lang="en-US" dirty="0"/>
              <a:t>Appointments</a:t>
            </a:r>
          </a:p>
          <a:p>
            <a:r>
              <a:rPr lang="en-US" dirty="0"/>
              <a:t>Service in Excess</a:t>
            </a:r>
          </a:p>
          <a:p>
            <a:r>
              <a:rPr lang="en-US" dirty="0"/>
              <a:t>FAQs/Resources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EO responsibilities:</a:t>
            </a:r>
          </a:p>
          <a:p>
            <a:r>
              <a:rPr lang="en-US" dirty="0"/>
              <a:t>Provide the charge for the search</a:t>
            </a:r>
          </a:p>
          <a:p>
            <a:r>
              <a:rPr lang="en-US" dirty="0"/>
              <a:t>Understand the Pre-search and Search process</a:t>
            </a:r>
          </a:p>
          <a:p>
            <a:r>
              <a:rPr lang="en-US" dirty="0"/>
              <a:t>Serve as a resource to the department and search committees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2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Resources: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SLCL Search Timeline Planner</a:t>
            </a:r>
          </a:p>
          <a:p>
            <a:pPr lvl="1"/>
            <a:r>
              <a:rPr lang="en-US" dirty="0">
                <a:hlinkClick r:id="rId2"/>
              </a:rPr>
              <a:t>Diversity Training </a:t>
            </a:r>
            <a:r>
              <a:rPr lang="en-US" dirty="0">
                <a:solidFill>
                  <a:schemeClr val="tx1"/>
                </a:solidFill>
              </a:rPr>
              <a:t>: must be current to participate on a search</a:t>
            </a:r>
          </a:p>
          <a:p>
            <a:pPr lvl="1"/>
            <a:r>
              <a:rPr lang="en-US" dirty="0" err="1">
                <a:hlinkClick r:id="rId3"/>
              </a:rPr>
              <a:t>JDXpert</a:t>
            </a:r>
            <a:r>
              <a:rPr lang="en-US" dirty="0">
                <a:hlinkClick r:id="rId3"/>
              </a:rPr>
              <a:t>-Cornerstone (illinois.edu)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hlinkClick r:id="rId4"/>
              </a:rPr>
              <a:t>Hiring Request Form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>
                <a:hlinkClick r:id="rId5"/>
              </a:rPr>
              <a:t>Search Information Form</a:t>
            </a:r>
            <a:r>
              <a:rPr lang="en-US" dirty="0"/>
              <a:t> must be completely filled out in order to submit for approval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3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dirty="0"/>
              <a:t>Searches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2091559"/>
            <a:ext cx="9614263" cy="32250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Specialized Faculty Search Resources</a:t>
            </a:r>
          </a:p>
          <a:p>
            <a:pPr lvl="1"/>
            <a:r>
              <a:rPr lang="en-US" dirty="0">
                <a:hlinkClick r:id="rId2"/>
              </a:rPr>
              <a:t>Pre-search process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Overview of Search Procedures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Evaluation Criteria and Interview Questions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Campus Salary Minimums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Additional Resources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7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Onboarding</a:t>
            </a:r>
          </a:p>
        </p:txBody>
      </p:sp>
    </p:spTree>
    <p:extLst>
      <p:ext uri="{BB962C8B-B14F-4D97-AF65-F5344CB8AC3E}">
        <p14:creationId xmlns:p14="http://schemas.microsoft.com/office/powerpoint/2010/main" val="70905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44E5-92DB-4B19-8C47-0AD725B255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algn="l"/>
            <a:r>
              <a:rPr lang="en-US" dirty="0"/>
              <a:t>Human Resources Onboarding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CDDCC-A167-47A1-9C89-DAEE785A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923393"/>
            <a:ext cx="9614263" cy="3393190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Hiring New Employees Including Students – Important Information</a:t>
            </a:r>
          </a:p>
          <a:p>
            <a:pPr lvl="1"/>
            <a:r>
              <a:rPr lang="en-US" dirty="0"/>
              <a:t>All new hires are required to complete a federally required I9 form to prove employment authorization. This process must be completed before or on the first day of employment.</a:t>
            </a:r>
          </a:p>
          <a:p>
            <a:pPr lvl="1"/>
            <a:r>
              <a:rPr lang="en-US" dirty="0"/>
              <a:t>All new hires will need to provide identification documents from this list.</a:t>
            </a:r>
          </a:p>
          <a:p>
            <a:r>
              <a:rPr lang="en-US" dirty="0"/>
              <a:t>Provost Communications</a:t>
            </a:r>
          </a:p>
          <a:p>
            <a:r>
              <a:rPr lang="en-US" dirty="0"/>
              <a:t>Cornerstone/</a:t>
            </a:r>
            <a:r>
              <a:rPr lang="en-US" dirty="0" err="1"/>
              <a:t>JDXpert</a:t>
            </a:r>
            <a:endParaRPr lang="en-US" dirty="0"/>
          </a:p>
          <a:p>
            <a:r>
              <a:rPr lang="en-US" dirty="0"/>
              <a:t>Faculty Hires</a:t>
            </a:r>
          </a:p>
          <a:p>
            <a:pPr lvl="1"/>
            <a:r>
              <a:rPr lang="en-US" dirty="0"/>
              <a:t>Board of Trustee packets</a:t>
            </a:r>
          </a:p>
          <a:p>
            <a:pPr lvl="1"/>
            <a:r>
              <a:rPr lang="en-US" dirty="0"/>
              <a:t>Specialized Faculty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38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5B149-87C1-4F76-BA9E-30DA08D903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24843" y="1171349"/>
            <a:ext cx="5784850" cy="2387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Offboarding</a:t>
            </a:r>
          </a:p>
        </p:txBody>
      </p:sp>
    </p:spTree>
    <p:extLst>
      <p:ext uri="{BB962C8B-B14F-4D97-AF65-F5344CB8AC3E}">
        <p14:creationId xmlns:p14="http://schemas.microsoft.com/office/powerpoint/2010/main" val="673288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2.xml><?xml version="1.0" encoding="utf-8"?>
<a:theme xmlns:a="http://schemas.openxmlformats.org/drawingml/2006/main" name="1_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55409</TotalTime>
  <Words>1463</Words>
  <Application>Microsoft Office PowerPoint</Application>
  <PresentationFormat>Widescreen</PresentationFormat>
  <Paragraphs>231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Georgia</vt:lpstr>
      <vt:lpstr>Wingdings</vt:lpstr>
      <vt:lpstr>Custom Design</vt:lpstr>
      <vt:lpstr>1_Custom Design</vt:lpstr>
      <vt:lpstr>SLCL New EO Orientation August 25, 2023</vt:lpstr>
      <vt:lpstr>HR TEAM</vt:lpstr>
      <vt:lpstr>Presentation Outline</vt:lpstr>
      <vt:lpstr>Searches</vt:lpstr>
      <vt:lpstr>Searches</vt:lpstr>
      <vt:lpstr>Searches</vt:lpstr>
      <vt:lpstr>Onboarding</vt:lpstr>
      <vt:lpstr>Human Resources Onboarding</vt:lpstr>
      <vt:lpstr>Offboarding</vt:lpstr>
      <vt:lpstr>Separations/Retirements</vt:lpstr>
      <vt:lpstr>Appointments</vt:lpstr>
      <vt:lpstr>Appointments</vt:lpstr>
      <vt:lpstr>Appointments</vt:lpstr>
      <vt:lpstr>Appointments</vt:lpstr>
      <vt:lpstr>Appointments</vt:lpstr>
      <vt:lpstr>Appointments</vt:lpstr>
      <vt:lpstr>Appointments</vt:lpstr>
      <vt:lpstr>Courtesy Appointments</vt:lpstr>
      <vt:lpstr>Emeritus/Emerita Requests</vt:lpstr>
      <vt:lpstr>Zero Percent Appointments</vt:lpstr>
      <vt:lpstr>Zero Percent Appointments</vt:lpstr>
      <vt:lpstr>Zero Percent Appointments</vt:lpstr>
      <vt:lpstr>Service In Excess (SIE)</vt:lpstr>
      <vt:lpstr>Service in Excess (SIE) and Lump Sum Payments</vt:lpstr>
      <vt:lpstr>Service in Excess (SIE) and Lump Sum Payments</vt:lpstr>
      <vt:lpstr>Service in Excess (SIE) and Lump Sum Payments</vt:lpstr>
      <vt:lpstr>Human Resources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Tips</dc:title>
  <dc:creator>Fuller, Joy</dc:creator>
  <cp:lastModifiedBy>Bellafiore, Marcia</cp:lastModifiedBy>
  <cp:revision>221</cp:revision>
  <cp:lastPrinted>2020-07-28T13:49:30Z</cp:lastPrinted>
  <dcterms:created xsi:type="dcterms:W3CDTF">2019-04-12T15:05:36Z</dcterms:created>
  <dcterms:modified xsi:type="dcterms:W3CDTF">2023-09-12T18:49:34Z</dcterms:modified>
</cp:coreProperties>
</file>