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61"/>
  </p:notesMasterIdLst>
  <p:handoutMasterIdLst>
    <p:handoutMasterId r:id="rId62"/>
  </p:handoutMasterIdLst>
  <p:sldIdLst>
    <p:sldId id="286" r:id="rId3"/>
    <p:sldId id="366" r:id="rId4"/>
    <p:sldId id="395" r:id="rId5"/>
    <p:sldId id="393" r:id="rId6"/>
    <p:sldId id="394" r:id="rId7"/>
    <p:sldId id="382" r:id="rId8"/>
    <p:sldId id="383" r:id="rId9"/>
    <p:sldId id="388" r:id="rId10"/>
    <p:sldId id="339" r:id="rId11"/>
    <p:sldId id="389" r:id="rId12"/>
    <p:sldId id="390" r:id="rId13"/>
    <p:sldId id="367" r:id="rId14"/>
    <p:sldId id="368" r:id="rId15"/>
    <p:sldId id="369" r:id="rId16"/>
    <p:sldId id="370" r:id="rId17"/>
    <p:sldId id="386" r:id="rId18"/>
    <p:sldId id="371" r:id="rId19"/>
    <p:sldId id="387" r:id="rId20"/>
    <p:sldId id="372" r:id="rId21"/>
    <p:sldId id="374" r:id="rId22"/>
    <p:sldId id="375" r:id="rId23"/>
    <p:sldId id="376" r:id="rId24"/>
    <p:sldId id="391" r:id="rId25"/>
    <p:sldId id="378" r:id="rId26"/>
    <p:sldId id="341" r:id="rId27"/>
    <p:sldId id="321" r:id="rId28"/>
    <p:sldId id="323" r:id="rId29"/>
    <p:sldId id="326" r:id="rId30"/>
    <p:sldId id="356" r:id="rId31"/>
    <p:sldId id="355" r:id="rId32"/>
    <p:sldId id="333" r:id="rId33"/>
    <p:sldId id="354" r:id="rId34"/>
    <p:sldId id="353" r:id="rId35"/>
    <p:sldId id="357" r:id="rId36"/>
    <p:sldId id="342" r:id="rId37"/>
    <p:sldId id="334" r:id="rId38"/>
    <p:sldId id="335" r:id="rId39"/>
    <p:sldId id="324" r:id="rId40"/>
    <p:sldId id="329" r:id="rId41"/>
    <p:sldId id="328" r:id="rId42"/>
    <p:sldId id="336" r:id="rId43"/>
    <p:sldId id="337" r:id="rId44"/>
    <p:sldId id="327" r:id="rId45"/>
    <p:sldId id="346" r:id="rId46"/>
    <p:sldId id="313" r:id="rId47"/>
    <p:sldId id="330" r:id="rId48"/>
    <p:sldId id="349" r:id="rId49"/>
    <p:sldId id="331" r:id="rId50"/>
    <p:sldId id="332" r:id="rId51"/>
    <p:sldId id="358" r:id="rId52"/>
    <p:sldId id="359" r:id="rId53"/>
    <p:sldId id="360" r:id="rId54"/>
    <p:sldId id="379" r:id="rId55"/>
    <p:sldId id="380" r:id="rId56"/>
    <p:sldId id="381" r:id="rId57"/>
    <p:sldId id="320" r:id="rId58"/>
    <p:sldId id="312" r:id="rId59"/>
    <p:sldId id="309"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Elena Delgado" initials="LED" lastIdx="14" clrIdx="0">
    <p:extLst>
      <p:ext uri="{19B8F6BF-5375-455C-9EA6-DF929625EA0E}">
        <p15:presenceInfo xmlns:p15="http://schemas.microsoft.com/office/powerpoint/2012/main" userId="f52c8b55dabc6536" providerId="Windows Live"/>
      </p:ext>
    </p:extLst>
  </p:cmAuthor>
  <p:cmAuthor id="2" name="Fuller, Joy" initials="FJ" lastIdx="19" clrIdx="1">
    <p:extLst>
      <p:ext uri="{19B8F6BF-5375-455C-9EA6-DF929625EA0E}">
        <p15:presenceInfo xmlns:p15="http://schemas.microsoft.com/office/powerpoint/2012/main" userId="S-1-5-21-2509641344-1052565914-3260824488-482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8" autoAdjust="0"/>
    <p:restoredTop sz="86078" autoAdjust="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bfs.uillinois.edu/payroll/schedules/" TargetMode="External"/><Relationship Id="rId1" Type="http://schemas.openxmlformats.org/officeDocument/2006/relationships/hyperlink" Target="https://slcl.illinois.edu/system/files/2022-05/TimeTracker%20Supervisor%20Guide-Final.pdf"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lcl.illinois.edu/document/62" TargetMode="External"/><Relationship Id="rId1" Type="http://schemas.openxmlformats.org/officeDocument/2006/relationships/hyperlink" Target="https://slcl.illinois.edu/resources/slcl-faculty-and-staff-resources/human-resources"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hyperlink" Target="https://www.obfs.uillinois.edu/payroll/schedules/" TargetMode="External"/><Relationship Id="rId4" Type="http://schemas.openxmlformats.org/officeDocument/2006/relationships/hyperlink" Target="https://slcl.illinois.edu/system/files/2022-05/TimeTracker%20Supervisor%20Guide-Final.pdf"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slcl.illinois.edu/resources/slcl-faculty-and-staff-resources/human-resources" TargetMode="External"/><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s://slcl.illinois.edu/document/62" TargetMode="External"/><Relationship Id="rId5" Type="http://schemas.openxmlformats.org/officeDocument/2006/relationships/image" Target="../media/image16.sv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0C80F-1A5A-4474-8928-4A99C0390574}" type="doc">
      <dgm:prSet loTypeId="urn:microsoft.com/office/officeart/2018/2/layout/IconVerticalSolidList" loCatId="icon" qsTypeId="urn:microsoft.com/office/officeart/2005/8/quickstyle/simple2" qsCatId="simple" csTypeId="urn:microsoft.com/office/officeart/2005/8/colors/accent1_2" csCatId="accent1" phldr="1"/>
      <dgm:spPr/>
      <dgm:t>
        <a:bodyPr/>
        <a:lstStyle/>
        <a:p>
          <a:endParaRPr lang="en-US"/>
        </a:p>
      </dgm:t>
    </dgm:pt>
    <dgm:pt modelId="{B9AC1748-00A9-4F53-A3EF-5D0381223CC6}">
      <dgm:prSet/>
      <dgm:spPr/>
      <dgm:t>
        <a:bodyPr/>
        <a:lstStyle/>
        <a:p>
          <a:pPr>
            <a:lnSpc>
              <a:spcPct val="100000"/>
            </a:lnSpc>
          </a:pPr>
          <a:r>
            <a:rPr lang="en-US" dirty="0"/>
            <a:t>Leaves</a:t>
          </a:r>
          <a:br>
            <a:rPr lang="en-US" dirty="0"/>
          </a:br>
          <a:r>
            <a:rPr lang="en-US" dirty="0"/>
            <a:t>Vacation, Sick, Parental, FMLA</a:t>
          </a:r>
        </a:p>
      </dgm:t>
    </dgm:pt>
    <dgm:pt modelId="{0169CD1D-2742-45C4-9EF5-68A25918E62F}" type="parTrans" cxnId="{54DA123F-4348-4D0E-BB5C-9B3875D56EE6}">
      <dgm:prSet/>
      <dgm:spPr/>
      <dgm:t>
        <a:bodyPr/>
        <a:lstStyle/>
        <a:p>
          <a:endParaRPr lang="en-US"/>
        </a:p>
      </dgm:t>
    </dgm:pt>
    <dgm:pt modelId="{D0737D26-5723-4158-8E3F-7B0C8A3FABE9}" type="sibTrans" cxnId="{54DA123F-4348-4D0E-BB5C-9B3875D56EE6}">
      <dgm:prSet/>
      <dgm:spPr/>
      <dgm:t>
        <a:bodyPr/>
        <a:lstStyle/>
        <a:p>
          <a:endParaRPr lang="en-US"/>
        </a:p>
      </dgm:t>
    </dgm:pt>
    <dgm:pt modelId="{634A70C6-99FE-41DD-BEA6-E22F422268DE}">
      <dgm:prSet custT="1"/>
      <dgm:spPr/>
      <dgm:t>
        <a:bodyPr/>
        <a:lstStyle/>
        <a:p>
          <a:pPr>
            <a:lnSpc>
              <a:spcPct val="100000"/>
            </a:lnSpc>
          </a:pPr>
          <a:r>
            <a:rPr lang="en-US" sz="1800" dirty="0"/>
            <a:t>As EO you will be responsible for approving time-off requests in ATLAS.</a:t>
          </a:r>
        </a:p>
      </dgm:t>
    </dgm:pt>
    <dgm:pt modelId="{D2160B41-33F3-4212-8133-1DA0AF173E9F}" type="parTrans" cxnId="{78689787-6622-4B35-8DC7-0C54FFBA42DF}">
      <dgm:prSet/>
      <dgm:spPr/>
      <dgm:t>
        <a:bodyPr/>
        <a:lstStyle/>
        <a:p>
          <a:endParaRPr lang="en-US"/>
        </a:p>
      </dgm:t>
    </dgm:pt>
    <dgm:pt modelId="{5A2C1676-9140-461E-B6E0-E9989FBF29E2}" type="sibTrans" cxnId="{78689787-6622-4B35-8DC7-0C54FFBA42DF}">
      <dgm:prSet/>
      <dgm:spPr/>
      <dgm:t>
        <a:bodyPr/>
        <a:lstStyle/>
        <a:p>
          <a:endParaRPr lang="en-US"/>
        </a:p>
      </dgm:t>
    </dgm:pt>
    <dgm:pt modelId="{65E45E32-C013-436C-9AF6-28F3E5D55BBB}">
      <dgm:prSet/>
      <dgm:spPr/>
      <dgm:t>
        <a:bodyPr/>
        <a:lstStyle/>
        <a:p>
          <a:pPr>
            <a:lnSpc>
              <a:spcPct val="100000"/>
            </a:lnSpc>
          </a:pPr>
          <a:r>
            <a:rPr lang="en-US" dirty="0"/>
            <a:t>Hourly time reporting/approval</a:t>
          </a:r>
        </a:p>
      </dgm:t>
    </dgm:pt>
    <dgm:pt modelId="{15FC17BD-7EE9-4983-AE6B-2E7827CFF216}" type="parTrans" cxnId="{CA7C1D94-8F37-4395-81F8-235650158421}">
      <dgm:prSet/>
      <dgm:spPr/>
      <dgm:t>
        <a:bodyPr/>
        <a:lstStyle/>
        <a:p>
          <a:endParaRPr lang="en-US"/>
        </a:p>
      </dgm:t>
    </dgm:pt>
    <dgm:pt modelId="{5F781384-87D0-4F56-8636-88134AC6187D}" type="sibTrans" cxnId="{CA7C1D94-8F37-4395-81F8-235650158421}">
      <dgm:prSet/>
      <dgm:spPr/>
      <dgm:t>
        <a:bodyPr/>
        <a:lstStyle/>
        <a:p>
          <a:endParaRPr lang="en-US"/>
        </a:p>
      </dgm:t>
    </dgm:pt>
    <dgm:pt modelId="{C68618A1-DC16-4E3F-8A07-CFAD3BD70905}">
      <dgm:prSet/>
      <dgm:spPr/>
      <dgm:t>
        <a:bodyPr/>
        <a:lstStyle/>
        <a:p>
          <a:pPr>
            <a:lnSpc>
              <a:spcPct val="100000"/>
            </a:lnSpc>
          </a:pPr>
          <a:r>
            <a:rPr lang="en-US" dirty="0"/>
            <a:t>Will need to approve hourly employee time sheets on a bi-weekly basis.</a:t>
          </a:r>
        </a:p>
        <a:p>
          <a:pPr>
            <a:lnSpc>
              <a:spcPct val="100000"/>
            </a:lnSpc>
          </a:pPr>
          <a:r>
            <a:rPr lang="en-US" dirty="0">
              <a:hlinkClick xmlns:r="http://schemas.openxmlformats.org/officeDocument/2006/relationships" r:id="rId1"/>
            </a:rPr>
            <a:t>Electronic Timesheet Job Aid</a:t>
          </a:r>
          <a:endParaRPr lang="en-US" dirty="0"/>
        </a:p>
        <a:p>
          <a:pPr>
            <a:lnSpc>
              <a:spcPct val="100000"/>
            </a:lnSpc>
          </a:pPr>
          <a:r>
            <a:rPr lang="en-US" dirty="0">
              <a:hlinkClick xmlns:r="http://schemas.openxmlformats.org/officeDocument/2006/relationships" r:id="rId2"/>
            </a:rPr>
            <a:t>Payroll Schedule</a:t>
          </a:r>
          <a:endParaRPr lang="en-US" dirty="0"/>
        </a:p>
      </dgm:t>
    </dgm:pt>
    <dgm:pt modelId="{8DF44996-6F2F-4152-B4B8-176849928AD8}" type="parTrans" cxnId="{64D099D8-8A49-48A8-9C0D-232470703412}">
      <dgm:prSet/>
      <dgm:spPr/>
      <dgm:t>
        <a:bodyPr/>
        <a:lstStyle/>
        <a:p>
          <a:endParaRPr lang="en-US"/>
        </a:p>
      </dgm:t>
    </dgm:pt>
    <dgm:pt modelId="{2099D7FF-417B-495F-ACAC-07D5B0C35F5A}" type="sibTrans" cxnId="{64D099D8-8A49-48A8-9C0D-232470703412}">
      <dgm:prSet/>
      <dgm:spPr/>
      <dgm:t>
        <a:bodyPr/>
        <a:lstStyle/>
        <a:p>
          <a:endParaRPr lang="en-US"/>
        </a:p>
      </dgm:t>
    </dgm:pt>
    <dgm:pt modelId="{AC6C3A6F-D2F4-4105-BB88-56D4B29F265C}">
      <dgm:prSet/>
      <dgm:spPr/>
      <dgm:t>
        <a:bodyPr/>
        <a:lstStyle/>
        <a:p>
          <a:pPr>
            <a:lnSpc>
              <a:spcPct val="100000"/>
            </a:lnSpc>
          </a:pPr>
          <a:r>
            <a:rPr lang="en-US" dirty="0"/>
            <a:t>Vacation and Sick Leave Reporting</a:t>
          </a:r>
        </a:p>
      </dgm:t>
    </dgm:pt>
    <dgm:pt modelId="{AD48FBFE-E5C6-4EBB-9C63-981B006ECF36}" type="parTrans" cxnId="{F582D065-E5C3-4840-B458-60BAE09D62F4}">
      <dgm:prSet/>
      <dgm:spPr/>
      <dgm:t>
        <a:bodyPr/>
        <a:lstStyle/>
        <a:p>
          <a:endParaRPr lang="en-US"/>
        </a:p>
      </dgm:t>
    </dgm:pt>
    <dgm:pt modelId="{0B639672-CF4D-4E63-8ADF-E2DE6864631A}" type="sibTrans" cxnId="{F582D065-E5C3-4840-B458-60BAE09D62F4}">
      <dgm:prSet/>
      <dgm:spPr/>
      <dgm:t>
        <a:bodyPr/>
        <a:lstStyle/>
        <a:p>
          <a:endParaRPr lang="en-US"/>
        </a:p>
      </dgm:t>
    </dgm:pt>
    <dgm:pt modelId="{6AE83762-9249-42A2-A974-8514A93D3C00}" type="pres">
      <dgm:prSet presAssocID="{5250C80F-1A5A-4474-8928-4A99C0390574}" presName="root" presStyleCnt="0">
        <dgm:presLayoutVars>
          <dgm:dir/>
          <dgm:resizeHandles val="exact"/>
        </dgm:presLayoutVars>
      </dgm:prSet>
      <dgm:spPr/>
    </dgm:pt>
    <dgm:pt modelId="{9BADA260-DC49-40EB-8087-4AE1CE0D905B}" type="pres">
      <dgm:prSet presAssocID="{B9AC1748-00A9-4F53-A3EF-5D0381223CC6}" presName="compNode" presStyleCnt="0"/>
      <dgm:spPr/>
    </dgm:pt>
    <dgm:pt modelId="{B43550BD-03B5-4C0E-8E5B-EE7CBF3DC7B7}" type="pres">
      <dgm:prSet presAssocID="{B9AC1748-00A9-4F53-A3EF-5D0381223CC6}" presName="bgRect" presStyleLbl="bgShp" presStyleIdx="0" presStyleCnt="3" custScaleY="52227" custLinFactNeighborY="2115"/>
      <dgm:spPr/>
    </dgm:pt>
    <dgm:pt modelId="{EB3417B1-E5C1-4A7C-BC34-EBE4D53FC33D}" type="pres">
      <dgm:prSet presAssocID="{B9AC1748-00A9-4F53-A3EF-5D0381223CC6}" presName="iconRect" presStyleLbl="node1" presStyleIdx="0" presStyleCnt="3" custLinFactY="100000" custLinFactNeighborX="-1627" custLinFactNeighborY="134593"/>
      <dgm:spPr/>
    </dgm:pt>
    <dgm:pt modelId="{66A9C4EC-D76A-4D40-B330-B00DF219243D}" type="pres">
      <dgm:prSet presAssocID="{B9AC1748-00A9-4F53-A3EF-5D0381223CC6}" presName="spaceRect" presStyleCnt="0"/>
      <dgm:spPr/>
    </dgm:pt>
    <dgm:pt modelId="{ABA0D20B-9DCA-48C8-9CFF-8E54BFBC643B}" type="pres">
      <dgm:prSet presAssocID="{B9AC1748-00A9-4F53-A3EF-5D0381223CC6}" presName="parTx" presStyleLbl="revTx" presStyleIdx="0" presStyleCnt="5" custScaleX="84064" custScaleY="57276" custLinFactNeighborX="-5589" custLinFactNeighborY="10413">
        <dgm:presLayoutVars>
          <dgm:chMax val="0"/>
          <dgm:chPref val="0"/>
        </dgm:presLayoutVars>
      </dgm:prSet>
      <dgm:spPr/>
    </dgm:pt>
    <dgm:pt modelId="{CB566290-716A-4CCF-BFFD-7501BEE332D8}" type="pres">
      <dgm:prSet presAssocID="{D0737D26-5723-4158-8E3F-7B0C8A3FABE9}" presName="sibTrans" presStyleCnt="0"/>
      <dgm:spPr/>
    </dgm:pt>
    <dgm:pt modelId="{0FDA4A14-FAF2-4A6A-A616-1218F4DE1EB3}" type="pres">
      <dgm:prSet presAssocID="{AC6C3A6F-D2F4-4105-BB88-56D4B29F265C}" presName="compNode" presStyleCnt="0"/>
      <dgm:spPr/>
    </dgm:pt>
    <dgm:pt modelId="{BA0C5E98-A136-46AD-801E-331F36414143}" type="pres">
      <dgm:prSet presAssocID="{AC6C3A6F-D2F4-4105-BB88-56D4B29F265C}" presName="bgRect" presStyleLbl="bgShp" presStyleIdx="1" presStyleCnt="3" custScaleY="55823"/>
      <dgm:spPr/>
    </dgm:pt>
    <dgm:pt modelId="{EC08445A-A3D7-4514-911A-CE99D4AD2481}" type="pres">
      <dgm:prSet presAssocID="{AC6C3A6F-D2F4-4105-BB88-56D4B29F265C}" presName="iconRect" presStyleLbl="node1" presStyleIdx="1" presStyleCnt="3" custScaleX="68553" custScaleY="92365" custLinFactY="-100000" custLinFactNeighborX="2025" custLinFactNeighborY="-12512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5000" r="-45000"/>
          </a:stretch>
        </a:blipFill>
      </dgm:spPr>
    </dgm:pt>
    <dgm:pt modelId="{0E2989BB-6E95-4BB9-B878-3CC208D52114}" type="pres">
      <dgm:prSet presAssocID="{AC6C3A6F-D2F4-4105-BB88-56D4B29F265C}" presName="spaceRect" presStyleCnt="0"/>
      <dgm:spPr/>
    </dgm:pt>
    <dgm:pt modelId="{4D37FB9E-5577-48A3-9835-F40B299DF15B}" type="pres">
      <dgm:prSet presAssocID="{AC6C3A6F-D2F4-4105-BB88-56D4B29F265C}" presName="parTx" presStyleLbl="revTx" presStyleIdx="1" presStyleCnt="5">
        <dgm:presLayoutVars>
          <dgm:chMax val="0"/>
          <dgm:chPref val="0"/>
        </dgm:presLayoutVars>
      </dgm:prSet>
      <dgm:spPr/>
    </dgm:pt>
    <dgm:pt modelId="{3475532F-133A-48E9-901C-0807C518C234}" type="pres">
      <dgm:prSet presAssocID="{AC6C3A6F-D2F4-4105-BB88-56D4B29F265C}" presName="desTx" presStyleLbl="revTx" presStyleIdx="2" presStyleCnt="5">
        <dgm:presLayoutVars/>
      </dgm:prSet>
      <dgm:spPr/>
    </dgm:pt>
    <dgm:pt modelId="{A66CF9D5-AF86-4E5F-BFB8-54BE7460E6FD}" type="pres">
      <dgm:prSet presAssocID="{0B639672-CF4D-4E63-8ADF-E2DE6864631A}" presName="sibTrans" presStyleCnt="0"/>
      <dgm:spPr/>
    </dgm:pt>
    <dgm:pt modelId="{0BD263D3-8946-4516-B52E-811884740C2F}" type="pres">
      <dgm:prSet presAssocID="{65E45E32-C013-436C-9AF6-28F3E5D55BBB}" presName="compNode" presStyleCnt="0"/>
      <dgm:spPr/>
    </dgm:pt>
    <dgm:pt modelId="{42F51EF5-162F-4401-872A-BA73309A96CF}" type="pres">
      <dgm:prSet presAssocID="{65E45E32-C013-436C-9AF6-28F3E5D55BBB}" presName="bgRect" presStyleLbl="bgShp" presStyleIdx="2" presStyleCnt="3" custScaleY="58464"/>
      <dgm:spPr/>
    </dgm:pt>
    <dgm:pt modelId="{784C4C13-29C6-4B6D-8E9C-BBDA54B9A977}" type="pres">
      <dgm:prSet presAssocID="{65E45E32-C013-436C-9AF6-28F3E5D55BBB}" presName="iconRect" presStyleLbl="node1" presStyleIdx="2" presStyleCnt="3" custLinFactY="-100000" custLinFactNeighborX="2025" custLinFactNeighborY="-123395"/>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Suitcase"/>
        </a:ext>
      </dgm:extLst>
    </dgm:pt>
    <dgm:pt modelId="{B1559DCC-9391-4E79-91DB-4BF54CCC7CEF}" type="pres">
      <dgm:prSet presAssocID="{65E45E32-C013-436C-9AF6-28F3E5D55BBB}" presName="spaceRect" presStyleCnt="0"/>
      <dgm:spPr/>
    </dgm:pt>
    <dgm:pt modelId="{974597F7-8776-47A1-8DF5-6669CE7842BA}" type="pres">
      <dgm:prSet presAssocID="{65E45E32-C013-436C-9AF6-28F3E5D55BBB}" presName="parTx" presStyleLbl="revTx" presStyleIdx="3" presStyleCnt="5">
        <dgm:presLayoutVars>
          <dgm:chMax val="0"/>
          <dgm:chPref val="0"/>
        </dgm:presLayoutVars>
      </dgm:prSet>
      <dgm:spPr/>
    </dgm:pt>
    <dgm:pt modelId="{B01163C6-0998-4454-8959-DC35C56389C5}" type="pres">
      <dgm:prSet presAssocID="{65E45E32-C013-436C-9AF6-28F3E5D55BBB}" presName="desTx" presStyleLbl="revTx" presStyleIdx="4" presStyleCnt="5">
        <dgm:presLayoutVars/>
      </dgm:prSet>
      <dgm:spPr/>
    </dgm:pt>
  </dgm:ptLst>
  <dgm:cxnLst>
    <dgm:cxn modelId="{E4C8DC14-47B1-4139-83C5-8377C18A9B07}" type="presOf" srcId="{5250C80F-1A5A-4474-8928-4A99C0390574}" destId="{6AE83762-9249-42A2-A974-8514A93D3C00}" srcOrd="0" destOrd="0" presId="urn:microsoft.com/office/officeart/2018/2/layout/IconVerticalSolidList"/>
    <dgm:cxn modelId="{54DA123F-4348-4D0E-BB5C-9B3875D56EE6}" srcId="{5250C80F-1A5A-4474-8928-4A99C0390574}" destId="{B9AC1748-00A9-4F53-A3EF-5D0381223CC6}" srcOrd="0" destOrd="0" parTransId="{0169CD1D-2742-45C4-9EF5-68A25918E62F}" sibTransId="{D0737D26-5723-4158-8E3F-7B0C8A3FABE9}"/>
    <dgm:cxn modelId="{F582D065-E5C3-4840-B458-60BAE09D62F4}" srcId="{5250C80F-1A5A-4474-8928-4A99C0390574}" destId="{AC6C3A6F-D2F4-4105-BB88-56D4B29F265C}" srcOrd="1" destOrd="0" parTransId="{AD48FBFE-E5C6-4EBB-9C63-981B006ECF36}" sibTransId="{0B639672-CF4D-4E63-8ADF-E2DE6864631A}"/>
    <dgm:cxn modelId="{753CD948-4282-48E8-B807-105FE476A263}" type="presOf" srcId="{C68618A1-DC16-4E3F-8A07-CFAD3BD70905}" destId="{B01163C6-0998-4454-8959-DC35C56389C5}" srcOrd="0" destOrd="0" presId="urn:microsoft.com/office/officeart/2018/2/layout/IconVerticalSolidList"/>
    <dgm:cxn modelId="{AF091B71-22D3-40EC-920A-E0FC94CDCC83}" type="presOf" srcId="{634A70C6-99FE-41DD-BEA6-E22F422268DE}" destId="{3475532F-133A-48E9-901C-0807C518C234}" srcOrd="0" destOrd="0" presId="urn:microsoft.com/office/officeart/2018/2/layout/IconVerticalSolidList"/>
    <dgm:cxn modelId="{78689787-6622-4B35-8DC7-0C54FFBA42DF}" srcId="{AC6C3A6F-D2F4-4105-BB88-56D4B29F265C}" destId="{634A70C6-99FE-41DD-BEA6-E22F422268DE}" srcOrd="0" destOrd="0" parTransId="{D2160B41-33F3-4212-8133-1DA0AF173E9F}" sibTransId="{5A2C1676-9140-461E-B6E0-E9989FBF29E2}"/>
    <dgm:cxn modelId="{CA7C1D94-8F37-4395-81F8-235650158421}" srcId="{5250C80F-1A5A-4474-8928-4A99C0390574}" destId="{65E45E32-C013-436C-9AF6-28F3E5D55BBB}" srcOrd="2" destOrd="0" parTransId="{15FC17BD-7EE9-4983-AE6B-2E7827CFF216}" sibTransId="{5F781384-87D0-4F56-8636-88134AC6187D}"/>
    <dgm:cxn modelId="{953FDEB4-9A86-4623-8619-55092E0FDA52}" type="presOf" srcId="{AC6C3A6F-D2F4-4105-BB88-56D4B29F265C}" destId="{4D37FB9E-5577-48A3-9835-F40B299DF15B}" srcOrd="0" destOrd="0" presId="urn:microsoft.com/office/officeart/2018/2/layout/IconVerticalSolidList"/>
    <dgm:cxn modelId="{64D099D8-8A49-48A8-9C0D-232470703412}" srcId="{65E45E32-C013-436C-9AF6-28F3E5D55BBB}" destId="{C68618A1-DC16-4E3F-8A07-CFAD3BD70905}" srcOrd="0" destOrd="0" parTransId="{8DF44996-6F2F-4152-B4B8-176849928AD8}" sibTransId="{2099D7FF-417B-495F-ACAC-07D5B0C35F5A}"/>
    <dgm:cxn modelId="{054B84E1-66BE-4CB8-9314-358F513CE09A}" type="presOf" srcId="{B9AC1748-00A9-4F53-A3EF-5D0381223CC6}" destId="{ABA0D20B-9DCA-48C8-9CFF-8E54BFBC643B}" srcOrd="0" destOrd="0" presId="urn:microsoft.com/office/officeart/2018/2/layout/IconVerticalSolidList"/>
    <dgm:cxn modelId="{A104D1E9-8AA0-4B70-8224-D2CE58CE1752}" type="presOf" srcId="{65E45E32-C013-436C-9AF6-28F3E5D55BBB}" destId="{974597F7-8776-47A1-8DF5-6669CE7842BA}" srcOrd="0" destOrd="0" presId="urn:microsoft.com/office/officeart/2018/2/layout/IconVerticalSolidList"/>
    <dgm:cxn modelId="{38B99E90-CCBD-45AD-BEF2-D878C0525AA1}" type="presParOf" srcId="{6AE83762-9249-42A2-A974-8514A93D3C00}" destId="{9BADA260-DC49-40EB-8087-4AE1CE0D905B}" srcOrd="0" destOrd="0" presId="urn:microsoft.com/office/officeart/2018/2/layout/IconVerticalSolidList"/>
    <dgm:cxn modelId="{359D260B-E113-441A-9AEB-E0FE3EED7407}" type="presParOf" srcId="{9BADA260-DC49-40EB-8087-4AE1CE0D905B}" destId="{B43550BD-03B5-4C0E-8E5B-EE7CBF3DC7B7}" srcOrd="0" destOrd="0" presId="urn:microsoft.com/office/officeart/2018/2/layout/IconVerticalSolidList"/>
    <dgm:cxn modelId="{06851823-7426-4220-A198-43714ED38375}" type="presParOf" srcId="{9BADA260-DC49-40EB-8087-4AE1CE0D905B}" destId="{EB3417B1-E5C1-4A7C-BC34-EBE4D53FC33D}" srcOrd="1" destOrd="0" presId="urn:microsoft.com/office/officeart/2018/2/layout/IconVerticalSolidList"/>
    <dgm:cxn modelId="{FA96D7FF-9DF5-486B-B60E-6C848BDE4111}" type="presParOf" srcId="{9BADA260-DC49-40EB-8087-4AE1CE0D905B}" destId="{66A9C4EC-D76A-4D40-B330-B00DF219243D}" srcOrd="2" destOrd="0" presId="urn:microsoft.com/office/officeart/2018/2/layout/IconVerticalSolidList"/>
    <dgm:cxn modelId="{819446B3-8EBF-4020-A3D4-D84A8C03F209}" type="presParOf" srcId="{9BADA260-DC49-40EB-8087-4AE1CE0D905B}" destId="{ABA0D20B-9DCA-48C8-9CFF-8E54BFBC643B}" srcOrd="3" destOrd="0" presId="urn:microsoft.com/office/officeart/2018/2/layout/IconVerticalSolidList"/>
    <dgm:cxn modelId="{FA8AC4E6-84DF-4E45-AE2A-B17ED079FBD3}" type="presParOf" srcId="{6AE83762-9249-42A2-A974-8514A93D3C00}" destId="{CB566290-716A-4CCF-BFFD-7501BEE332D8}" srcOrd="1" destOrd="0" presId="urn:microsoft.com/office/officeart/2018/2/layout/IconVerticalSolidList"/>
    <dgm:cxn modelId="{5D32278C-47BE-42FF-B3E0-70AC2F9CD08C}" type="presParOf" srcId="{6AE83762-9249-42A2-A974-8514A93D3C00}" destId="{0FDA4A14-FAF2-4A6A-A616-1218F4DE1EB3}" srcOrd="2" destOrd="0" presId="urn:microsoft.com/office/officeart/2018/2/layout/IconVerticalSolidList"/>
    <dgm:cxn modelId="{67ECE952-96AE-439D-AD29-0B6504D9879E}" type="presParOf" srcId="{0FDA4A14-FAF2-4A6A-A616-1218F4DE1EB3}" destId="{BA0C5E98-A136-46AD-801E-331F36414143}" srcOrd="0" destOrd="0" presId="urn:microsoft.com/office/officeart/2018/2/layout/IconVerticalSolidList"/>
    <dgm:cxn modelId="{B5F917EA-8261-488F-AAA5-25C092A68DA5}" type="presParOf" srcId="{0FDA4A14-FAF2-4A6A-A616-1218F4DE1EB3}" destId="{EC08445A-A3D7-4514-911A-CE99D4AD2481}" srcOrd="1" destOrd="0" presId="urn:microsoft.com/office/officeart/2018/2/layout/IconVerticalSolidList"/>
    <dgm:cxn modelId="{11A9FA7B-DD28-44DB-9697-6E2FF4E78B9D}" type="presParOf" srcId="{0FDA4A14-FAF2-4A6A-A616-1218F4DE1EB3}" destId="{0E2989BB-6E95-4BB9-B878-3CC208D52114}" srcOrd="2" destOrd="0" presId="urn:microsoft.com/office/officeart/2018/2/layout/IconVerticalSolidList"/>
    <dgm:cxn modelId="{41F7F4C7-6BFB-4ED0-92F4-86F04F04E756}" type="presParOf" srcId="{0FDA4A14-FAF2-4A6A-A616-1218F4DE1EB3}" destId="{4D37FB9E-5577-48A3-9835-F40B299DF15B}" srcOrd="3" destOrd="0" presId="urn:microsoft.com/office/officeart/2018/2/layout/IconVerticalSolidList"/>
    <dgm:cxn modelId="{6C8F10DB-373D-4318-8AB4-13932EA577CC}" type="presParOf" srcId="{0FDA4A14-FAF2-4A6A-A616-1218F4DE1EB3}" destId="{3475532F-133A-48E9-901C-0807C518C234}" srcOrd="4" destOrd="0" presId="urn:microsoft.com/office/officeart/2018/2/layout/IconVerticalSolidList"/>
    <dgm:cxn modelId="{BF473156-A635-4608-A81A-23458FB6670A}" type="presParOf" srcId="{6AE83762-9249-42A2-A974-8514A93D3C00}" destId="{A66CF9D5-AF86-4E5F-BFB8-54BE7460E6FD}" srcOrd="3" destOrd="0" presId="urn:microsoft.com/office/officeart/2018/2/layout/IconVerticalSolidList"/>
    <dgm:cxn modelId="{AF9B3A32-13C7-48AC-994F-12F12A49FDF3}" type="presParOf" srcId="{6AE83762-9249-42A2-A974-8514A93D3C00}" destId="{0BD263D3-8946-4516-B52E-811884740C2F}" srcOrd="4" destOrd="0" presId="urn:microsoft.com/office/officeart/2018/2/layout/IconVerticalSolidList"/>
    <dgm:cxn modelId="{3A069736-CE76-4ABD-B97F-EAFDA693BD2D}" type="presParOf" srcId="{0BD263D3-8946-4516-B52E-811884740C2F}" destId="{42F51EF5-162F-4401-872A-BA73309A96CF}" srcOrd="0" destOrd="0" presId="urn:microsoft.com/office/officeart/2018/2/layout/IconVerticalSolidList"/>
    <dgm:cxn modelId="{21B8DF24-3770-41FF-A60A-F7008B2AC101}" type="presParOf" srcId="{0BD263D3-8946-4516-B52E-811884740C2F}" destId="{784C4C13-29C6-4B6D-8E9C-BBDA54B9A977}" srcOrd="1" destOrd="0" presId="urn:microsoft.com/office/officeart/2018/2/layout/IconVerticalSolidList"/>
    <dgm:cxn modelId="{DE4E1CCC-2F23-4F92-B1E9-D30D07B545A3}" type="presParOf" srcId="{0BD263D3-8946-4516-B52E-811884740C2F}" destId="{B1559DCC-9391-4E79-91DB-4BF54CCC7CEF}" srcOrd="2" destOrd="0" presId="urn:microsoft.com/office/officeart/2018/2/layout/IconVerticalSolidList"/>
    <dgm:cxn modelId="{C6426391-C95F-4207-B13D-B0EF12741EFF}" type="presParOf" srcId="{0BD263D3-8946-4516-B52E-811884740C2F}" destId="{974597F7-8776-47A1-8DF5-6669CE7842BA}" srcOrd="3" destOrd="0" presId="urn:microsoft.com/office/officeart/2018/2/layout/IconVerticalSolidList"/>
    <dgm:cxn modelId="{EE8876F7-608C-4354-B789-E716A4FC6E4A}" type="presParOf" srcId="{0BD263D3-8946-4516-B52E-811884740C2F}" destId="{B01163C6-0998-4454-8959-DC35C56389C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07C9A3-AE1B-4F90-A5FE-1492CDAF0DF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F01AA1D-876F-4570-A46E-830322087894}" type="pres">
      <dgm:prSet presAssocID="{9C07C9A3-AE1B-4F90-A5FE-1492CDAF0DF4}" presName="outerComposite" presStyleCnt="0">
        <dgm:presLayoutVars>
          <dgm:chMax val="5"/>
          <dgm:dir/>
          <dgm:resizeHandles val="exact"/>
        </dgm:presLayoutVars>
      </dgm:prSet>
      <dgm:spPr/>
    </dgm:pt>
    <dgm:pt modelId="{05C9063F-FEA7-4C74-A363-1D4533DC1014}" type="pres">
      <dgm:prSet presAssocID="{9C07C9A3-AE1B-4F90-A5FE-1492CDAF0DF4}" presName="dummyMaxCanvas" presStyleCnt="0">
        <dgm:presLayoutVars/>
      </dgm:prSet>
      <dgm:spPr/>
    </dgm:pt>
  </dgm:ptLst>
  <dgm:cxnLst>
    <dgm:cxn modelId="{13510813-F41E-4755-8895-E87877783668}" type="presOf" srcId="{9C07C9A3-AE1B-4F90-A5FE-1492CDAF0DF4}" destId="{1F01AA1D-876F-4570-A46E-830322087894}" srcOrd="0" destOrd="0" presId="urn:microsoft.com/office/officeart/2005/8/layout/vProcess5"/>
    <dgm:cxn modelId="{CE2F58BF-3D0C-4EB8-958B-CA585E595F8A}" type="presParOf" srcId="{1F01AA1D-876F-4570-A46E-830322087894}" destId="{05C9063F-FEA7-4C74-A363-1D4533DC1014}"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304788-B40F-46FE-89D6-8A934861679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C48E6E83-D986-42B0-B8A6-1546FA91A7F5}">
      <dgm:prSet/>
      <dgm:spPr/>
      <dgm:t>
        <a:bodyPr/>
        <a:lstStyle/>
        <a:p>
          <a:pPr>
            <a:defRPr cap="all"/>
          </a:pPr>
          <a:r>
            <a:rPr lang="en-US" dirty="0">
              <a:hlinkClick xmlns:r="http://schemas.openxmlformats.org/officeDocument/2006/relationships" r:id="rId1"/>
            </a:rPr>
            <a:t>HR website</a:t>
          </a:r>
          <a:endParaRPr lang="en-US" dirty="0"/>
        </a:p>
      </dgm:t>
    </dgm:pt>
    <dgm:pt modelId="{5AC1FB2B-3EA7-4969-98E6-AD1E87A0AF3D}" type="parTrans" cxnId="{499BC31B-4657-4534-A344-229DE1B096FB}">
      <dgm:prSet/>
      <dgm:spPr/>
      <dgm:t>
        <a:bodyPr/>
        <a:lstStyle/>
        <a:p>
          <a:endParaRPr lang="en-US"/>
        </a:p>
      </dgm:t>
    </dgm:pt>
    <dgm:pt modelId="{826B821A-6C43-49CB-A0B1-AE0A62F99FA8}" type="sibTrans" cxnId="{499BC31B-4657-4534-A344-229DE1B096FB}">
      <dgm:prSet/>
      <dgm:spPr/>
      <dgm:t>
        <a:bodyPr/>
        <a:lstStyle/>
        <a:p>
          <a:endParaRPr lang="en-US"/>
        </a:p>
      </dgm:t>
    </dgm:pt>
    <dgm:pt modelId="{7D947261-855C-4375-9FAB-2D6784915517}">
      <dgm:prSet/>
      <dgm:spPr/>
      <dgm:t>
        <a:bodyPr/>
        <a:lstStyle/>
        <a:p>
          <a:pPr>
            <a:defRPr cap="all"/>
          </a:pPr>
          <a:r>
            <a:rPr lang="en-US" dirty="0">
              <a:hlinkClick xmlns:r="http://schemas.openxmlformats.org/officeDocument/2006/relationships" r:id="rId2"/>
            </a:rPr>
            <a:t>HR FAQs</a:t>
          </a:r>
          <a:endParaRPr lang="en-US" dirty="0"/>
        </a:p>
      </dgm:t>
    </dgm:pt>
    <dgm:pt modelId="{7DCA7D32-03C6-4140-89AD-ED080E083E99}" type="parTrans" cxnId="{9D6E6855-EAD3-4D8C-8122-7DDF361B978F}">
      <dgm:prSet/>
      <dgm:spPr/>
      <dgm:t>
        <a:bodyPr/>
        <a:lstStyle/>
        <a:p>
          <a:endParaRPr lang="en-US"/>
        </a:p>
      </dgm:t>
    </dgm:pt>
    <dgm:pt modelId="{BACA6D3B-32F5-47B8-87F4-D8B516435FC2}" type="sibTrans" cxnId="{9D6E6855-EAD3-4D8C-8122-7DDF361B978F}">
      <dgm:prSet/>
      <dgm:spPr/>
      <dgm:t>
        <a:bodyPr/>
        <a:lstStyle/>
        <a:p>
          <a:endParaRPr lang="en-US"/>
        </a:p>
      </dgm:t>
    </dgm:pt>
    <dgm:pt modelId="{C44AA216-1441-42E8-987B-FA603BBFD07C}" type="pres">
      <dgm:prSet presAssocID="{DC304788-B40F-46FE-89D6-8A9348616792}" presName="root" presStyleCnt="0">
        <dgm:presLayoutVars>
          <dgm:dir/>
          <dgm:resizeHandles val="exact"/>
        </dgm:presLayoutVars>
      </dgm:prSet>
      <dgm:spPr/>
    </dgm:pt>
    <dgm:pt modelId="{74A91773-F3AE-4749-BB6F-79A29B080996}" type="pres">
      <dgm:prSet presAssocID="{C48E6E83-D986-42B0-B8A6-1546FA91A7F5}" presName="compNode" presStyleCnt="0"/>
      <dgm:spPr/>
    </dgm:pt>
    <dgm:pt modelId="{297ABD72-5FA3-43CD-A120-7CDA5D1829B9}" type="pres">
      <dgm:prSet presAssocID="{C48E6E83-D986-42B0-B8A6-1546FA91A7F5}" presName="iconBgRect" presStyleLbl="bgShp" presStyleIdx="0" presStyleCnt="2"/>
      <dgm:spPr/>
    </dgm:pt>
    <dgm:pt modelId="{B65F27B5-14F3-4C52-AE2B-45DCCA970119}" type="pres">
      <dgm:prSet presAssocID="{C48E6E83-D986-42B0-B8A6-1546FA91A7F5}" presName="iconRect" presStyleLbl="node1" presStyleIdx="0"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BFDD9A16-B896-4413-83CB-E4780DF68649}" type="pres">
      <dgm:prSet presAssocID="{C48E6E83-D986-42B0-B8A6-1546FA91A7F5}" presName="spaceRect" presStyleCnt="0"/>
      <dgm:spPr/>
    </dgm:pt>
    <dgm:pt modelId="{4C933FC4-0147-4CE4-8D10-70C680B928B2}" type="pres">
      <dgm:prSet presAssocID="{C48E6E83-D986-42B0-B8A6-1546FA91A7F5}" presName="textRect" presStyleLbl="revTx" presStyleIdx="0" presStyleCnt="2">
        <dgm:presLayoutVars>
          <dgm:chMax val="1"/>
          <dgm:chPref val="1"/>
        </dgm:presLayoutVars>
      </dgm:prSet>
      <dgm:spPr/>
    </dgm:pt>
    <dgm:pt modelId="{4B128AEF-6EDF-411E-8CE6-51DFB0E6E512}" type="pres">
      <dgm:prSet presAssocID="{826B821A-6C43-49CB-A0B1-AE0A62F99FA8}" presName="sibTrans" presStyleCnt="0"/>
      <dgm:spPr/>
    </dgm:pt>
    <dgm:pt modelId="{1B657D55-EC23-4C17-BAD9-9BEE22671B92}" type="pres">
      <dgm:prSet presAssocID="{7D947261-855C-4375-9FAB-2D6784915517}" presName="compNode" presStyleCnt="0"/>
      <dgm:spPr/>
    </dgm:pt>
    <dgm:pt modelId="{A9FCC035-393F-402E-8792-10A5B88362A2}" type="pres">
      <dgm:prSet presAssocID="{7D947261-855C-4375-9FAB-2D6784915517}" presName="iconBgRect" presStyleLbl="bgShp" presStyleIdx="1" presStyleCnt="2"/>
      <dgm:spPr/>
    </dgm:pt>
    <dgm:pt modelId="{CFCE4F75-104A-4DAF-8631-CC87DF8ACF17}" type="pres">
      <dgm:prSet presAssocID="{7D947261-855C-4375-9FAB-2D678491551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148CA949-3594-474F-AB2E-A309C20542AC}" type="pres">
      <dgm:prSet presAssocID="{7D947261-855C-4375-9FAB-2D6784915517}" presName="spaceRect" presStyleCnt="0"/>
      <dgm:spPr/>
    </dgm:pt>
    <dgm:pt modelId="{3D283410-4DA6-4ABF-90BE-439DBFAB6630}" type="pres">
      <dgm:prSet presAssocID="{7D947261-855C-4375-9FAB-2D6784915517}" presName="textRect" presStyleLbl="revTx" presStyleIdx="1" presStyleCnt="2">
        <dgm:presLayoutVars>
          <dgm:chMax val="1"/>
          <dgm:chPref val="1"/>
        </dgm:presLayoutVars>
      </dgm:prSet>
      <dgm:spPr/>
    </dgm:pt>
  </dgm:ptLst>
  <dgm:cxnLst>
    <dgm:cxn modelId="{499BC31B-4657-4534-A344-229DE1B096FB}" srcId="{DC304788-B40F-46FE-89D6-8A9348616792}" destId="{C48E6E83-D986-42B0-B8A6-1546FA91A7F5}" srcOrd="0" destOrd="0" parTransId="{5AC1FB2B-3EA7-4969-98E6-AD1E87A0AF3D}" sibTransId="{826B821A-6C43-49CB-A0B1-AE0A62F99FA8}"/>
    <dgm:cxn modelId="{9D6E6855-EAD3-4D8C-8122-7DDF361B978F}" srcId="{DC304788-B40F-46FE-89D6-8A9348616792}" destId="{7D947261-855C-4375-9FAB-2D6784915517}" srcOrd="1" destOrd="0" parTransId="{7DCA7D32-03C6-4140-89AD-ED080E083E99}" sibTransId="{BACA6D3B-32F5-47B8-87F4-D8B516435FC2}"/>
    <dgm:cxn modelId="{74C9A3BD-C320-4C07-A9A6-FA0B3C505AAB}" type="presOf" srcId="{C48E6E83-D986-42B0-B8A6-1546FA91A7F5}" destId="{4C933FC4-0147-4CE4-8D10-70C680B928B2}" srcOrd="0" destOrd="0" presId="urn:microsoft.com/office/officeart/2018/5/layout/IconCircleLabelList"/>
    <dgm:cxn modelId="{44CDAFC9-60EF-4B58-B668-FA3D591BFD3E}" type="presOf" srcId="{DC304788-B40F-46FE-89D6-8A9348616792}" destId="{C44AA216-1441-42E8-987B-FA603BBFD07C}" srcOrd="0" destOrd="0" presId="urn:microsoft.com/office/officeart/2018/5/layout/IconCircleLabelList"/>
    <dgm:cxn modelId="{8E6452F2-96B2-4234-BD5B-CEDDCB5BFEE3}" type="presOf" srcId="{7D947261-855C-4375-9FAB-2D6784915517}" destId="{3D283410-4DA6-4ABF-90BE-439DBFAB6630}" srcOrd="0" destOrd="0" presId="urn:microsoft.com/office/officeart/2018/5/layout/IconCircleLabelList"/>
    <dgm:cxn modelId="{BB25DD84-FA70-4A1A-90FF-BDFB4FA7717D}" type="presParOf" srcId="{C44AA216-1441-42E8-987B-FA603BBFD07C}" destId="{74A91773-F3AE-4749-BB6F-79A29B080996}" srcOrd="0" destOrd="0" presId="urn:microsoft.com/office/officeart/2018/5/layout/IconCircleLabelList"/>
    <dgm:cxn modelId="{E0D3FA3B-B0DE-4491-BCC3-D083EDAEDAE7}" type="presParOf" srcId="{74A91773-F3AE-4749-BB6F-79A29B080996}" destId="{297ABD72-5FA3-43CD-A120-7CDA5D1829B9}" srcOrd="0" destOrd="0" presId="urn:microsoft.com/office/officeart/2018/5/layout/IconCircleLabelList"/>
    <dgm:cxn modelId="{4AAEE4DB-697F-458E-AB44-1F22282DCFFF}" type="presParOf" srcId="{74A91773-F3AE-4749-BB6F-79A29B080996}" destId="{B65F27B5-14F3-4C52-AE2B-45DCCA970119}" srcOrd="1" destOrd="0" presId="urn:microsoft.com/office/officeart/2018/5/layout/IconCircleLabelList"/>
    <dgm:cxn modelId="{E4A469F3-8BA2-429D-8658-A567937A6411}" type="presParOf" srcId="{74A91773-F3AE-4749-BB6F-79A29B080996}" destId="{BFDD9A16-B896-4413-83CB-E4780DF68649}" srcOrd="2" destOrd="0" presId="urn:microsoft.com/office/officeart/2018/5/layout/IconCircleLabelList"/>
    <dgm:cxn modelId="{653631DD-356D-4B2A-A492-5036C029BCFC}" type="presParOf" srcId="{74A91773-F3AE-4749-BB6F-79A29B080996}" destId="{4C933FC4-0147-4CE4-8D10-70C680B928B2}" srcOrd="3" destOrd="0" presId="urn:microsoft.com/office/officeart/2018/5/layout/IconCircleLabelList"/>
    <dgm:cxn modelId="{6B6524FE-9A9B-4E70-887B-BB81D7803441}" type="presParOf" srcId="{C44AA216-1441-42E8-987B-FA603BBFD07C}" destId="{4B128AEF-6EDF-411E-8CE6-51DFB0E6E512}" srcOrd="1" destOrd="0" presId="urn:microsoft.com/office/officeart/2018/5/layout/IconCircleLabelList"/>
    <dgm:cxn modelId="{6CECF0C5-7523-440A-B11C-2F8F4F35100B}" type="presParOf" srcId="{C44AA216-1441-42E8-987B-FA603BBFD07C}" destId="{1B657D55-EC23-4C17-BAD9-9BEE22671B92}" srcOrd="2" destOrd="0" presId="urn:microsoft.com/office/officeart/2018/5/layout/IconCircleLabelList"/>
    <dgm:cxn modelId="{C8D9DCC4-69AD-460F-A3EE-D82FA4819B04}" type="presParOf" srcId="{1B657D55-EC23-4C17-BAD9-9BEE22671B92}" destId="{A9FCC035-393F-402E-8792-10A5B88362A2}" srcOrd="0" destOrd="0" presId="urn:microsoft.com/office/officeart/2018/5/layout/IconCircleLabelList"/>
    <dgm:cxn modelId="{1BC39A91-705F-4F20-9693-224C3AD423CE}" type="presParOf" srcId="{1B657D55-EC23-4C17-BAD9-9BEE22671B92}" destId="{CFCE4F75-104A-4DAF-8631-CC87DF8ACF17}" srcOrd="1" destOrd="0" presId="urn:microsoft.com/office/officeart/2018/5/layout/IconCircleLabelList"/>
    <dgm:cxn modelId="{75A3A9C9-C82D-482A-A300-7BC874440F8A}" type="presParOf" srcId="{1B657D55-EC23-4C17-BAD9-9BEE22671B92}" destId="{148CA949-3594-474F-AB2E-A309C20542AC}" srcOrd="2" destOrd="0" presId="urn:microsoft.com/office/officeart/2018/5/layout/IconCircleLabelList"/>
    <dgm:cxn modelId="{5F41A164-90EE-47DB-8DDE-F6310402CD8A}" type="presParOf" srcId="{1B657D55-EC23-4C17-BAD9-9BEE22671B92}" destId="{3D283410-4DA6-4ABF-90BE-439DBFAB663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50BD-03B5-4C0E-8E5B-EE7CBF3DC7B7}">
      <dsp:nvSpPr>
        <dsp:cNvPr id="0" name=""/>
        <dsp:cNvSpPr/>
      </dsp:nvSpPr>
      <dsp:spPr>
        <a:xfrm>
          <a:off x="0" y="326665"/>
          <a:ext cx="11653520" cy="6550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417B1-E5C1-4A7C-BC34-EBE4D53FC33D}">
      <dsp:nvSpPr>
        <dsp:cNvPr id="0" name=""/>
        <dsp:cNvSpPr/>
      </dsp:nvSpPr>
      <dsp:spPr>
        <a:xfrm>
          <a:off x="368193" y="1901086"/>
          <a:ext cx="689849" cy="6898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A0D20B-9DCA-48C8-9CFF-8E54BFBC643B}">
      <dsp:nvSpPr>
        <dsp:cNvPr id="0" name=""/>
        <dsp:cNvSpPr/>
      </dsp:nvSpPr>
      <dsp:spPr>
        <a:xfrm>
          <a:off x="1691457" y="399080"/>
          <a:ext cx="8578593" cy="71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4" tIns="132744" rIns="132744" bIns="132744" numCol="1" spcCol="1270" anchor="ctr" anchorCtr="0">
          <a:noAutofit/>
        </a:bodyPr>
        <a:lstStyle/>
        <a:p>
          <a:pPr marL="0" lvl="0" indent="0" algn="l" defTabSz="622300">
            <a:lnSpc>
              <a:spcPct val="100000"/>
            </a:lnSpc>
            <a:spcBef>
              <a:spcPct val="0"/>
            </a:spcBef>
            <a:spcAft>
              <a:spcPct val="35000"/>
            </a:spcAft>
            <a:buNone/>
          </a:pPr>
          <a:r>
            <a:rPr lang="en-US" sz="1400" kern="1200" dirty="0"/>
            <a:t>Leaves</a:t>
          </a:r>
          <a:br>
            <a:rPr lang="en-US" sz="1400" kern="1200" dirty="0"/>
          </a:br>
          <a:r>
            <a:rPr lang="en-US" sz="1400" kern="1200" dirty="0"/>
            <a:t>Vacation, Sick, Parental, FMLA</a:t>
          </a:r>
        </a:p>
      </dsp:txBody>
      <dsp:txXfrm>
        <a:off x="1691457" y="399080"/>
        <a:ext cx="8578593" cy="718396"/>
      </dsp:txXfrm>
    </dsp:sp>
    <dsp:sp modelId="{BA0C5E98-A136-46AD-801E-331F36414143}">
      <dsp:nvSpPr>
        <dsp:cNvPr id="0" name=""/>
        <dsp:cNvSpPr/>
      </dsp:nvSpPr>
      <dsp:spPr>
        <a:xfrm>
          <a:off x="0" y="1845425"/>
          <a:ext cx="11653520" cy="7001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8445A-A3D7-4514-911A-CE99D4AD2481}">
      <dsp:nvSpPr>
        <dsp:cNvPr id="0" name=""/>
        <dsp:cNvSpPr/>
      </dsp:nvSpPr>
      <dsp:spPr>
        <a:xfrm>
          <a:off x="501855" y="323891"/>
          <a:ext cx="472912" cy="6371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37FB9E-5577-48A3-9835-F40B299DF15B}">
      <dsp:nvSpPr>
        <dsp:cNvPr id="0" name=""/>
        <dsp:cNvSpPr/>
      </dsp:nvSpPr>
      <dsp:spPr>
        <a:xfrm>
          <a:off x="1448684" y="1568376"/>
          <a:ext cx="5244084" cy="125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4" tIns="132744" rIns="132744" bIns="132744" numCol="1" spcCol="1270" anchor="ctr" anchorCtr="0">
          <a:noAutofit/>
        </a:bodyPr>
        <a:lstStyle/>
        <a:p>
          <a:pPr marL="0" lvl="0" indent="0" algn="l" defTabSz="622300">
            <a:lnSpc>
              <a:spcPct val="100000"/>
            </a:lnSpc>
            <a:spcBef>
              <a:spcPct val="0"/>
            </a:spcBef>
            <a:spcAft>
              <a:spcPct val="35000"/>
            </a:spcAft>
            <a:buNone/>
          </a:pPr>
          <a:r>
            <a:rPr lang="en-US" sz="1400" kern="1200" dirty="0"/>
            <a:t>Vacation and Sick Leave Reporting</a:t>
          </a:r>
        </a:p>
      </dsp:txBody>
      <dsp:txXfrm>
        <a:off x="1448684" y="1568376"/>
        <a:ext cx="5244084" cy="1254271"/>
      </dsp:txXfrm>
    </dsp:sp>
    <dsp:sp modelId="{3475532F-133A-48E9-901C-0807C518C234}">
      <dsp:nvSpPr>
        <dsp:cNvPr id="0" name=""/>
        <dsp:cNvSpPr/>
      </dsp:nvSpPr>
      <dsp:spPr>
        <a:xfrm>
          <a:off x="6692768" y="1568376"/>
          <a:ext cx="4960751" cy="125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4" tIns="132744" rIns="132744" bIns="132744" numCol="1" spcCol="1270" anchor="ctr" anchorCtr="0">
          <a:noAutofit/>
        </a:bodyPr>
        <a:lstStyle/>
        <a:p>
          <a:pPr marL="0" lvl="0" indent="0" algn="l" defTabSz="800100">
            <a:lnSpc>
              <a:spcPct val="100000"/>
            </a:lnSpc>
            <a:spcBef>
              <a:spcPct val="0"/>
            </a:spcBef>
            <a:spcAft>
              <a:spcPct val="35000"/>
            </a:spcAft>
            <a:buNone/>
          </a:pPr>
          <a:r>
            <a:rPr lang="en-US" sz="1800" kern="1200" dirty="0"/>
            <a:t>As EO you will be responsible for approving time-off requests in ATLAS.</a:t>
          </a:r>
        </a:p>
      </dsp:txBody>
      <dsp:txXfrm>
        <a:off x="6692768" y="1568376"/>
        <a:ext cx="4960751" cy="1254271"/>
      </dsp:txXfrm>
    </dsp:sp>
    <dsp:sp modelId="{42F51EF5-162F-4401-872A-BA73309A96CF}">
      <dsp:nvSpPr>
        <dsp:cNvPr id="0" name=""/>
        <dsp:cNvSpPr/>
      </dsp:nvSpPr>
      <dsp:spPr>
        <a:xfrm>
          <a:off x="0" y="3396703"/>
          <a:ext cx="11653520" cy="7332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C4C13-29C6-4B6D-8E9C-BBDA54B9A977}">
      <dsp:nvSpPr>
        <dsp:cNvPr id="0" name=""/>
        <dsp:cNvSpPr/>
      </dsp:nvSpPr>
      <dsp:spPr>
        <a:xfrm>
          <a:off x="393386" y="1877337"/>
          <a:ext cx="689849" cy="689849"/>
        </a:xfrm>
        <a:prstGeom prst="rect">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74597F7-8776-47A1-8DF5-6669CE7842BA}">
      <dsp:nvSpPr>
        <dsp:cNvPr id="0" name=""/>
        <dsp:cNvSpPr/>
      </dsp:nvSpPr>
      <dsp:spPr>
        <a:xfrm>
          <a:off x="1448684" y="3136215"/>
          <a:ext cx="5244084" cy="125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4" tIns="132744" rIns="132744" bIns="132744" numCol="1" spcCol="1270" anchor="ctr" anchorCtr="0">
          <a:noAutofit/>
        </a:bodyPr>
        <a:lstStyle/>
        <a:p>
          <a:pPr marL="0" lvl="0" indent="0" algn="l" defTabSz="622300">
            <a:lnSpc>
              <a:spcPct val="100000"/>
            </a:lnSpc>
            <a:spcBef>
              <a:spcPct val="0"/>
            </a:spcBef>
            <a:spcAft>
              <a:spcPct val="35000"/>
            </a:spcAft>
            <a:buNone/>
          </a:pPr>
          <a:r>
            <a:rPr lang="en-US" sz="1400" kern="1200" dirty="0"/>
            <a:t>Hourly time reporting/approval</a:t>
          </a:r>
        </a:p>
      </dsp:txBody>
      <dsp:txXfrm>
        <a:off x="1448684" y="3136215"/>
        <a:ext cx="5244084" cy="1254271"/>
      </dsp:txXfrm>
    </dsp:sp>
    <dsp:sp modelId="{B01163C6-0998-4454-8959-DC35C56389C5}">
      <dsp:nvSpPr>
        <dsp:cNvPr id="0" name=""/>
        <dsp:cNvSpPr/>
      </dsp:nvSpPr>
      <dsp:spPr>
        <a:xfrm>
          <a:off x="6692768" y="3136215"/>
          <a:ext cx="4960751" cy="1254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4" tIns="132744" rIns="132744" bIns="132744" numCol="1" spcCol="1270" anchor="ctr" anchorCtr="0">
          <a:noAutofit/>
        </a:bodyPr>
        <a:lstStyle/>
        <a:p>
          <a:pPr marL="0" lvl="0" indent="0" algn="l" defTabSz="488950">
            <a:lnSpc>
              <a:spcPct val="100000"/>
            </a:lnSpc>
            <a:spcBef>
              <a:spcPct val="0"/>
            </a:spcBef>
            <a:spcAft>
              <a:spcPct val="35000"/>
            </a:spcAft>
            <a:buNone/>
          </a:pPr>
          <a:r>
            <a:rPr lang="en-US" sz="1100" kern="1200" dirty="0"/>
            <a:t>Will need to approve hourly employee time sheets on a bi-weekly basis.</a:t>
          </a:r>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4"/>
            </a:rPr>
            <a:t>Electronic Timesheet Job Aid</a:t>
          </a:r>
          <a:endParaRPr lang="en-US" sz="1100" kern="1200" dirty="0"/>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5"/>
            </a:rPr>
            <a:t>Payroll Schedule</a:t>
          </a:r>
          <a:endParaRPr lang="en-US" sz="1100" kern="1200" dirty="0"/>
        </a:p>
      </dsp:txBody>
      <dsp:txXfrm>
        <a:off x="6692768" y="3136215"/>
        <a:ext cx="4960751" cy="1254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ABD72-5FA3-43CD-A120-7CDA5D1829B9}">
      <dsp:nvSpPr>
        <dsp:cNvPr id="0" name=""/>
        <dsp:cNvSpPr/>
      </dsp:nvSpPr>
      <dsp:spPr>
        <a:xfrm>
          <a:off x="1594131" y="12947"/>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F27B5-14F3-4C52-AE2B-45DCCA970119}">
      <dsp:nvSpPr>
        <dsp:cNvPr id="0" name=""/>
        <dsp:cNvSpPr/>
      </dsp:nvSpPr>
      <dsp:spPr>
        <a:xfrm>
          <a:off x="2062131" y="480947"/>
          <a:ext cx="1260000" cy="126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933FC4-0147-4CE4-8D10-70C680B928B2}">
      <dsp:nvSpPr>
        <dsp:cNvPr id="0" name=""/>
        <dsp:cNvSpPr/>
      </dsp:nvSpPr>
      <dsp:spPr>
        <a:xfrm>
          <a:off x="892131" y="289294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dirty="0">
              <a:hlinkClick xmlns:r="http://schemas.openxmlformats.org/officeDocument/2006/relationships" r:id="rId3"/>
            </a:rPr>
            <a:t>HR website</a:t>
          </a:r>
          <a:endParaRPr lang="en-US" sz="4400" kern="1200" dirty="0"/>
        </a:p>
      </dsp:txBody>
      <dsp:txXfrm>
        <a:off x="892131" y="2892947"/>
        <a:ext cx="3600000" cy="720000"/>
      </dsp:txXfrm>
    </dsp:sp>
    <dsp:sp modelId="{A9FCC035-393F-402E-8792-10A5B88362A2}">
      <dsp:nvSpPr>
        <dsp:cNvPr id="0" name=""/>
        <dsp:cNvSpPr/>
      </dsp:nvSpPr>
      <dsp:spPr>
        <a:xfrm>
          <a:off x="5824131" y="12947"/>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E4F75-104A-4DAF-8631-CC87DF8ACF17}">
      <dsp:nvSpPr>
        <dsp:cNvPr id="0" name=""/>
        <dsp:cNvSpPr/>
      </dsp:nvSpPr>
      <dsp:spPr>
        <a:xfrm>
          <a:off x="6292131" y="480947"/>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83410-4DA6-4ABF-90BE-439DBFAB6630}">
      <dsp:nvSpPr>
        <dsp:cNvPr id="0" name=""/>
        <dsp:cNvSpPr/>
      </dsp:nvSpPr>
      <dsp:spPr>
        <a:xfrm>
          <a:off x="5122131" y="289294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dirty="0">
              <a:hlinkClick xmlns:r="http://schemas.openxmlformats.org/officeDocument/2006/relationships" r:id="rId6"/>
            </a:rPr>
            <a:t>HR FAQs</a:t>
          </a:r>
          <a:endParaRPr lang="en-US" sz="4400" kern="1200" dirty="0"/>
        </a:p>
      </dsp:txBody>
      <dsp:txXfrm>
        <a:off x="5122131" y="2892947"/>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3F3307-4BEF-47A8-9EC4-C0D338C875D2}" type="datetimeFigureOut">
              <a:rPr lang="en-US" smtClean="0"/>
              <a:t>8/24/2022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20236D0-16EA-43D5-8734-F1DB21B2E27A}" type="slidenum">
              <a:rPr lang="en-US" smtClean="0"/>
              <a:t>‹#›</a:t>
            </a:fld>
            <a:endParaRPr lang="en-US"/>
          </a:p>
        </p:txBody>
      </p:sp>
    </p:spTree>
    <p:extLst>
      <p:ext uri="{BB962C8B-B14F-4D97-AF65-F5344CB8AC3E}">
        <p14:creationId xmlns:p14="http://schemas.microsoft.com/office/powerpoint/2010/main" val="13553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039644-1ECC-4415-B240-DF736CD96336}" type="datetimeFigureOut">
              <a:rPr lang="es-ES" smtClean="0"/>
              <a:t>24/08/2022</a:t>
            </a:fld>
            <a:endParaRPr lang="es-E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CD4678-71F2-4FB5-85A4-6803A8F438F8}" type="slidenum">
              <a:rPr lang="es-ES" smtClean="0"/>
              <a:t>‹#›</a:t>
            </a:fld>
            <a:endParaRPr lang="es-ES"/>
          </a:p>
        </p:txBody>
      </p:sp>
    </p:spTree>
    <p:extLst>
      <p:ext uri="{BB962C8B-B14F-4D97-AF65-F5344CB8AC3E}">
        <p14:creationId xmlns:p14="http://schemas.microsoft.com/office/powerpoint/2010/main" val="9886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department completes transactional HR processing throughout the year. for all employment matters including faculty, non-tenured academic staff, academic professionals, graduate students, undergraduate students, and hourly/extra help personnel. We process over 300 student appointments each academic year and serve as liaisons with the College of Liberal Arts and Sciences and the Office of Academic Human Resources. </a:t>
            </a:r>
            <a:r>
              <a:rPr lang="en-US" b="1" dirty="0"/>
              <a:t>:</a:t>
            </a:r>
            <a:r>
              <a:rPr lang="en-US" dirty="0"/>
              <a:t> Spring, summer and early fall we process the highest volume of student and faculty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CD4678-71F2-4FB5-85A4-6803A8F438F8}" type="slidenum">
              <a:rPr lang="es-ES" smtClean="0"/>
              <a:t>8</a:t>
            </a:fld>
            <a:endParaRPr lang="es-ES"/>
          </a:p>
        </p:txBody>
      </p:sp>
    </p:spTree>
    <p:extLst>
      <p:ext uri="{BB962C8B-B14F-4D97-AF65-F5344CB8AC3E}">
        <p14:creationId xmlns:p14="http://schemas.microsoft.com/office/powerpoint/2010/main" val="2963740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fld id="{47306C45-97B4-7545-8562-07255BCE2FE0}" type="slidenum">
              <a:rPr lang="en-US" smtClean="0"/>
              <a:t>‹#›</a:t>
            </a:fld>
            <a:endParaRPr lang="en-US"/>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2"/>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307180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42386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6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fld id="{9A8FC9A3-C3B8-ED4D-A098-DB6DED8C3CFE}" type="slidenum">
              <a:rPr lang="en-US" altLang="en-US"/>
              <a:pPr/>
              <a:t>‹#›</a:t>
            </a:fld>
            <a:endParaRPr lang="en-US" altLang="en-US"/>
          </a:p>
        </p:txBody>
      </p:sp>
    </p:spTree>
    <p:extLst>
      <p:ext uri="{BB962C8B-B14F-4D97-AF65-F5344CB8AC3E}">
        <p14:creationId xmlns:p14="http://schemas.microsoft.com/office/powerpoint/2010/main" val="74326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fld id="{47306C45-97B4-7545-8562-07255BCE2FE0}" type="slidenum">
              <a:rPr lang="en-US" smtClean="0"/>
              <a:t>‹#›</a:t>
            </a:fld>
            <a:endParaRPr lang="en-US"/>
          </a:p>
        </p:txBody>
      </p:sp>
    </p:spTree>
    <p:extLst>
      <p:ext uri="{BB962C8B-B14F-4D97-AF65-F5344CB8AC3E}">
        <p14:creationId xmlns:p14="http://schemas.microsoft.com/office/powerpoint/2010/main" val="16575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809-F69F-0D48-97F8-9CF76A5308DF}"/>
              </a:ext>
            </a:extLst>
          </p:cNvPr>
          <p:cNvSpPr>
            <a:spLocks noGrp="1"/>
          </p:cNvSpPr>
          <p:nvPr>
            <p:ph type="ctrTitle" hasCustomPrompt="1"/>
          </p:nvPr>
        </p:nvSpPr>
        <p:spPr>
          <a:xfrm>
            <a:off x="471340" y="1122363"/>
            <a:ext cx="5785769" cy="2387600"/>
          </a:xfrm>
        </p:spPr>
        <p:txBody>
          <a:bodyPr anchor="b">
            <a:normAutofit/>
          </a:bodyPr>
          <a:lstStyle>
            <a:lvl1pPr algn="l">
              <a:defRPr sz="4000">
                <a:solidFill>
                  <a:schemeClr val="bg1"/>
                </a:solidFill>
              </a:defRPr>
            </a:lvl1pPr>
          </a:lstStyle>
          <a:p>
            <a:r>
              <a:rPr lang="en-US" sz="4000" b="1" dirty="0">
                <a:solidFill>
                  <a:schemeClr val="bg1"/>
                </a:solidFill>
                <a:latin typeface="Georgia" charset="0"/>
                <a:ea typeface="Georgia" charset="0"/>
                <a:cs typeface="Georgia" charset="0"/>
              </a:rPr>
              <a:t>Title Here:</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Tell Your</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Illinois Story</a:t>
            </a:r>
            <a:endParaRPr lang="en-US" dirty="0"/>
          </a:p>
        </p:txBody>
      </p:sp>
      <p:sp>
        <p:nvSpPr>
          <p:cNvPr id="3" name="Subtitle 2">
            <a:extLst>
              <a:ext uri="{FF2B5EF4-FFF2-40B4-BE49-F238E27FC236}">
                <a16:creationId xmlns:a16="http://schemas.microsoft.com/office/drawing/2014/main" id="{C5FA99F5-1DAB-644E-87BD-7B2BE337DBBB}"/>
              </a:ext>
            </a:extLst>
          </p:cNvPr>
          <p:cNvSpPr>
            <a:spLocks noGrp="1"/>
          </p:cNvSpPr>
          <p:nvPr>
            <p:ph type="subTitle" idx="1" hasCustomPrompt="1"/>
          </p:nvPr>
        </p:nvSpPr>
        <p:spPr>
          <a:xfrm>
            <a:off x="471340" y="3602038"/>
            <a:ext cx="5785769"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6" name="Slide Number Placeholder 5">
            <a:extLst>
              <a:ext uri="{FF2B5EF4-FFF2-40B4-BE49-F238E27FC236}">
                <a16:creationId xmlns:a16="http://schemas.microsoft.com/office/drawing/2014/main" id="{1D5E86B4-4E28-5743-B958-4D04BD329D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86F68A1-EB41-F34E-97FD-7F64F604AF98}"/>
              </a:ext>
            </a:extLst>
          </p:cNvPr>
          <p:cNvPicPr>
            <a:picLocks noChangeAspect="1"/>
          </p:cNvPicPr>
          <p:nvPr userDrawn="1"/>
        </p:nvPicPr>
        <p:blipFill>
          <a:blip r:embed="rId3"/>
          <a:stretch>
            <a:fillRect/>
          </a:stretch>
        </p:blipFill>
        <p:spPr>
          <a:xfrm>
            <a:off x="4537075" y="5718264"/>
            <a:ext cx="3117851" cy="807948"/>
          </a:xfrm>
          <a:prstGeom prst="rect">
            <a:avLst/>
          </a:prstGeom>
        </p:spPr>
      </p:pic>
    </p:spTree>
    <p:extLst>
      <p:ext uri="{BB962C8B-B14F-4D97-AF65-F5344CB8AC3E}">
        <p14:creationId xmlns:p14="http://schemas.microsoft.com/office/powerpoint/2010/main" val="54248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5B210D-E74D-9F46-BBEB-61CE8DBFBD6C}"/>
              </a:ext>
            </a:extLst>
          </p:cNvPr>
          <p:cNvSpPr>
            <a:spLocks noGrp="1"/>
          </p:cNvSpPr>
          <p:nvPr>
            <p:ph type="sldNum" sz="quarter" idx="12"/>
          </p:nvPr>
        </p:nvSpPr>
        <p:spPr>
          <a:xfrm>
            <a:off x="9117874" y="60950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59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4261-61FB-7142-9417-2F78D3797632}"/>
              </a:ext>
            </a:extLst>
          </p:cNvPr>
          <p:cNvSpPr>
            <a:spLocks noGrp="1"/>
          </p:cNvSpPr>
          <p:nvPr>
            <p:ph type="title" hasCustomPrompt="1"/>
          </p:nvPr>
        </p:nvSpPr>
        <p:spPr>
          <a:xfrm>
            <a:off x="378823" y="365125"/>
            <a:ext cx="9614263" cy="1325563"/>
          </a:xfrm>
        </p:spPr>
        <p:txBody>
          <a:bodyPr/>
          <a:lstStyle>
            <a:lvl1pPr algn="ctr">
              <a:defRPr b="1" i="0">
                <a:solidFill>
                  <a:srgbClr val="E84A27"/>
                </a:solidFill>
                <a:latin typeface="Georgia" panose="02040502050405020303" pitchFamily="18" charset="0"/>
              </a:defRPr>
            </a:lvl1pPr>
          </a:lstStyle>
          <a:p>
            <a:r>
              <a:rPr lang="en-US" dirty="0"/>
              <a:t>Hello.</a:t>
            </a:r>
          </a:p>
        </p:txBody>
      </p:sp>
      <p:sp>
        <p:nvSpPr>
          <p:cNvPr id="3" name="Content Placeholder 2">
            <a:extLst>
              <a:ext uri="{FF2B5EF4-FFF2-40B4-BE49-F238E27FC236}">
                <a16:creationId xmlns:a16="http://schemas.microsoft.com/office/drawing/2014/main" id="{AB412F32-5110-BE43-86BA-CB778EC424F5}"/>
              </a:ext>
            </a:extLst>
          </p:cNvPr>
          <p:cNvSpPr>
            <a:spLocks noGrp="1"/>
          </p:cNvSpPr>
          <p:nvPr>
            <p:ph idx="1"/>
          </p:nvPr>
        </p:nvSpPr>
        <p:spPr>
          <a:xfrm>
            <a:off x="378823" y="1690688"/>
            <a:ext cx="9614263" cy="3625895"/>
          </a:xfrm>
        </p:spPr>
        <p:txBody>
          <a:bodyPr/>
          <a:lstStyle>
            <a:lvl1pPr>
              <a:defRPr>
                <a:solidFill>
                  <a:srgbClr val="13294B"/>
                </a:solidFill>
              </a:defRPr>
            </a:lvl1pPr>
            <a:lvl2pPr>
              <a:defRPr>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90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C6474-EFE5-954E-89A7-C1ACFAF877D6}"/>
              </a:ext>
            </a:extLst>
          </p:cNvPr>
          <p:cNvSpPr>
            <a:spLocks noGrp="1"/>
          </p:cNvSpPr>
          <p:nvPr>
            <p:ph type="dt"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7BFD3BC-D46E-4443-B3E1-A9A049739F05}"/>
              </a:ext>
            </a:extLst>
          </p:cNvPr>
          <p:cNvSpPr>
            <a:spLocks noGrp="1"/>
          </p:cNvSpPr>
          <p:nvPr>
            <p:ph type="ft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13284B"/>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39F0F69-07F8-3846-AE70-61897E1C7147}"/>
              </a:ext>
            </a:extLst>
          </p:cNvPr>
          <p:cNvSpPr>
            <a:spLocks noGrp="1"/>
          </p:cNvSpPr>
          <p:nvPr>
            <p:ph type="sldNum"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8FC9A3-C3B8-ED4D-A098-DB6DED8C3CFE}" type="slidenum">
              <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2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06C45-97B4-7545-8562-07255BCE2FE0}" type="slidenum">
              <a:rPr lang="en-US" smtClean="0"/>
              <a:t>‹#›</a:t>
            </a:fld>
            <a:endParaRPr lang="en-US"/>
          </a:p>
        </p:txBody>
      </p:sp>
    </p:spTree>
    <p:extLst>
      <p:ext uri="{BB962C8B-B14F-4D97-AF65-F5344CB8AC3E}">
        <p14:creationId xmlns:p14="http://schemas.microsoft.com/office/powerpoint/2010/main" val="264935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6ADA6-32C7-6D47-94AB-D149FA9C1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FDBC8-5F1C-654A-9325-61F424413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771FB5C-A5C2-4C44-A9DF-4F6A196EC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306C45-97B4-7545-8562-07255BCE2FE0}" type="slidenum">
              <a:rPr kumimoji="0" lang="en-US" sz="1200" b="0" i="0" u="none" strike="noStrike" kern="1200" cap="none" spc="0" normalizeH="0" baseline="0" noProof="0" smtClean="0">
                <a:ln>
                  <a:noFill/>
                </a:ln>
                <a:solidFill>
                  <a:srgbClr val="13284B">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3284B">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7396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b="1" i="0" kern="1200">
          <a:solidFill>
            <a:srgbClr val="E84A27"/>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umanresources.illinois.edu/assets/docs/SHR/LaborAgreements/Local-6546-Contract.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lcl.illinois.edu/document/67" TargetMode="External"/><Relationship Id="rId2" Type="http://schemas.openxmlformats.org/officeDocument/2006/relationships/hyperlink" Target="https://slcl.illinois.edu/document/66"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lcl.illinois.edu/system/files/2021-04/PreSearch%20Process%20Faculty.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lcl.illinois.edu/system/files/2021-04/PreSearch%20Process%20Specialized%20Faculty.pdf" TargetMode="External"/><Relationship Id="rId7" Type="http://schemas.openxmlformats.org/officeDocument/2006/relationships/hyperlink" Target="https://humanresources.illinois.edu/hr-professionals/labor-and-employee-relations/performance-management/specialized-faculty-resources.html" TargetMode="External"/><Relationship Id="rId2" Type="http://schemas.openxmlformats.org/officeDocument/2006/relationships/hyperlink" Target="https://slcl.illinois.edu/document/66" TargetMode="External"/><Relationship Id="rId1" Type="http://schemas.openxmlformats.org/officeDocument/2006/relationships/slideLayout" Target="../slideLayouts/slideLayout3.xml"/><Relationship Id="rId6" Type="http://schemas.openxmlformats.org/officeDocument/2006/relationships/hyperlink" Target="https://las.illinois.edu/faculty/hiring/offerletters" TargetMode="External"/><Relationship Id="rId5" Type="http://schemas.openxmlformats.org/officeDocument/2006/relationships/hyperlink" Target="https://slcl.illinois.edu/system/files/2021-04/Instructor%20Lecturer%20Evaluation%20criteria%20and%20Int%20Ques.doc" TargetMode="External"/><Relationship Id="rId4" Type="http://schemas.openxmlformats.org/officeDocument/2006/relationships/hyperlink" Target="https://slcl.illinois.edu/system/files/2021-04/Overview%20of%20Search%20Precedures%20SpecializedFaculty_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lcl.illinois.edu/system/files/2021-04/Overview%20of%20Search%20Procedures%20CustomClassPositions_1.pdf" TargetMode="External"/><Relationship Id="rId2" Type="http://schemas.openxmlformats.org/officeDocument/2006/relationships/hyperlink" Target="https://slcl.illinois.edu/system/files/2021-04/PreSearch%20Process%20Information%20Staff%20Positions_0.pdf" TargetMode="External"/><Relationship Id="rId1" Type="http://schemas.openxmlformats.org/officeDocument/2006/relationships/slideLayout" Target="../slideLayouts/slideLayout3.xml"/><Relationship Id="rId5" Type="http://schemas.openxmlformats.org/officeDocument/2006/relationships/hyperlink" Target="https://slcl.illinois.edu/system/files/2021-04/Overview%20of%20Search%20Precedures%20AP_1.pdf" TargetMode="External"/><Relationship Id="rId4" Type="http://schemas.openxmlformats.org/officeDocument/2006/relationships/hyperlink" Target="https://slcl.illinois.edu/system/files/2021-04/Staff%20Job%20Description%20template_0.doc"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56.xml"/><Relationship Id="rId3" Type="http://schemas.openxmlformats.org/officeDocument/2006/relationships/slide" Target="slide9.xml"/><Relationship Id="rId7" Type="http://schemas.openxmlformats.org/officeDocument/2006/relationships/slide" Target="slide22.xml"/><Relationship Id="rId12" Type="http://schemas.openxmlformats.org/officeDocument/2006/relationships/slide" Target="slide53.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47.xml"/><Relationship Id="rId5" Type="http://schemas.openxmlformats.org/officeDocument/2006/relationships/slide" Target="slide14.xml"/><Relationship Id="rId10" Type="http://schemas.openxmlformats.org/officeDocument/2006/relationships/slide" Target="slide44.xml"/><Relationship Id="rId4" Type="http://schemas.openxmlformats.org/officeDocument/2006/relationships/slide" Target="slide12.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obfs.uillinois.edu/payroll/tax-information/" TargetMode="Externa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forms.office.com/r/Ygu6vF9TDL" TargetMode="External"/><Relationship Id="rId7" Type="http://schemas.openxmlformats.org/officeDocument/2006/relationships/diagramColors" Target="../diagrams/colors6.xml"/><Relationship Id="rId2" Type="http://schemas.openxmlformats.org/officeDocument/2006/relationships/hyperlink" Target="https://forms.office.com/r/mBzJFnfe4R" TargetMode="Externa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provost.illinois.edu/policies/provosts-communications/communication-9-promotion-and-tenure/" TargetMode="External"/><Relationship Id="rId2" Type="http://schemas.openxmlformats.org/officeDocument/2006/relationships/hyperlink" Target="https://provost.illinois.edu/policies/provosts-communications/communication-22-annual-review-of-academic-professional-employees/" TargetMode="External"/><Relationship Id="rId1" Type="http://schemas.openxmlformats.org/officeDocument/2006/relationships/slideLayout" Target="../slideLayouts/slideLayout3.xml"/><Relationship Id="rId5" Type="http://schemas.openxmlformats.org/officeDocument/2006/relationships/hyperlink" Target="https://provost.illinois.edu/policies/provosts-communications/communication-21-annual-faculty-review/" TargetMode="External"/><Relationship Id="rId4" Type="http://schemas.openxmlformats.org/officeDocument/2006/relationships/hyperlink" Target="https://provost.illinois.edu/policies/provosts-communications/communication-13-review-of-faculty-in-year-three-of-the-probationary-perio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Training%20docs%20-%20workflows/Culture/DaringFeedback-EngagedFeedbackChecklist11.pdf" TargetMode="External"/><Relationship Id="rId2" Type="http://schemas.openxmlformats.org/officeDocument/2006/relationships/hyperlink" Target="../Training%20docs%20-%20workflows/Culture/Braving.pdf" TargetMode="External"/><Relationship Id="rId1" Type="http://schemas.openxmlformats.org/officeDocument/2006/relationships/slideLayout" Target="../slideLayouts/slideLayout3.xml"/><Relationship Id="rId4" Type="http://schemas.openxmlformats.org/officeDocument/2006/relationships/hyperlink" Target="../Training%20docs%20-%20workflows/Culture/Rumble%20Language.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provost.illinois.edu/policies/provosts-communications/communication-22-annual-review-of-academic-professional-employees/" TargetMode="External"/><Relationship Id="rId2" Type="http://schemas.openxmlformats.org/officeDocument/2006/relationships/hyperlink" Target="http://www.cam.illinois.edu/ix/ix-d/ix-d-20.htm" TargetMode="External"/><Relationship Id="rId1" Type="http://schemas.openxmlformats.org/officeDocument/2006/relationships/slideLayout" Target="../slideLayouts/slideLayout3.xml"/><Relationship Id="rId4" Type="http://schemas.openxmlformats.org/officeDocument/2006/relationships/hyperlink" Target="https://humanresources.illinois.edu/assets/docs/SHR/perfeval-optional.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rovost.illinois.edu/policies/provosts-communications/communication-10-guidelines-and-procedures-for-notice-of-nonreappointment-for-nontenured-faculty-members-and-for-denials-of-promotion-not-linked-to-tenure-decisions/" TargetMode="External"/><Relationship Id="rId2" Type="http://schemas.openxmlformats.org/officeDocument/2006/relationships/hyperlink" Target="https://humanresources.illinois.edu/hr-professionals/labor-and-employee-relations/performance-management/performance-partner-program.html" TargetMode="External"/><Relationship Id="rId1" Type="http://schemas.openxmlformats.org/officeDocument/2006/relationships/slideLayout" Target="../slideLayouts/slideLayout3.xml"/><Relationship Id="rId4" Type="http://schemas.openxmlformats.org/officeDocument/2006/relationships/hyperlink" Target="https://provost.illinois.edu/policies/provosts-communications/communication-11-guidelines-and-procedures-for-notice-of-nonreappointment-for-academic-professional-employees-and-other-members-of-the-academic-staf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forms.office.com/Pages/ResponsePage.aspx?id=b35GRCxGok6CP3gA3lQ042uTNH1bcZ5EhYL3sE8XJlpUQlowVzBFU1lFNUpPWFlTVjQ3RjRaUEVRUS4u"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uofi.app.box.com/s/qqg2vszn6zq0r38ok2zpwxh3pmbyfgz1" TargetMode="External"/><Relationship Id="rId2" Type="http://schemas.openxmlformats.org/officeDocument/2006/relationships/hyperlink" Target="https://provost.illinois.edu/policies/provosts-communications/communication-12-policy-for-awarding-emeritusemerita-status/"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uofi.app.box.com/s/qqg2vszn6zq0r38ok2zpwxh3pmbyfgz1" TargetMode="External"/><Relationship Id="rId2" Type="http://schemas.openxmlformats.org/officeDocument/2006/relationships/hyperlink" Target="https://provost.illinois.edu/policies/provosts-communications/communication-3-appointments-of-faculty-specialized-faculty-and-academic-professional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hyperlink" Target="mailto:jodylw@illinois.edu" TargetMode="External"/><Relationship Id="rId2" Type="http://schemas.openxmlformats.org/officeDocument/2006/relationships/hyperlink" Target="mailto:jdfuller@illinois.edu" TargetMode="External"/><Relationship Id="rId1" Type="http://schemas.openxmlformats.org/officeDocument/2006/relationships/slideLayout" Target="../slideLayouts/slideLayout3.xml"/><Relationship Id="rId4" Type="http://schemas.openxmlformats.org/officeDocument/2006/relationships/hyperlink" Target="mailto:mredmo2@illinois.edu"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slcl.illinois.edu/resources/slcl-faculty-and-staff-resources/human-resourc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3CDB9E-798C-A842-B031-6BFA04385C39}"/>
              </a:ext>
            </a:extLst>
          </p:cNvPr>
          <p:cNvSpPr>
            <a:spLocks noGrp="1"/>
          </p:cNvSpPr>
          <p:nvPr>
            <p:ph type="ctrTitle"/>
          </p:nvPr>
        </p:nvSpPr>
        <p:spPr/>
        <p:txBody>
          <a:bodyPr>
            <a:noAutofit/>
          </a:bodyPr>
          <a:lstStyle/>
          <a:p>
            <a:pPr algn="ctr"/>
            <a:r>
              <a:rPr lang="en-US" sz="6600" dirty="0">
                <a:latin typeface="+mn-lt"/>
                <a:cs typeface="Calibri" panose="020F0502020204030204" pitchFamily="34" charset="0"/>
              </a:rPr>
              <a:t>SLCL</a:t>
            </a:r>
            <a:br>
              <a:rPr lang="en-US" sz="6600" dirty="0">
                <a:latin typeface="+mn-lt"/>
                <a:cs typeface="Calibri" panose="020F0502020204030204" pitchFamily="34" charset="0"/>
              </a:rPr>
            </a:br>
            <a:r>
              <a:rPr lang="en-US" sz="6600" dirty="0">
                <a:latin typeface="+mn-lt"/>
                <a:cs typeface="Calibri" panose="020F0502020204030204" pitchFamily="34" charset="0"/>
              </a:rPr>
              <a:t>EO Orientation</a:t>
            </a:r>
            <a:endParaRPr lang="en-US" sz="7200" dirty="0">
              <a:latin typeface="+mn-lt"/>
              <a:cs typeface="Calibri" panose="020F0502020204030204" pitchFamily="34" charset="0"/>
            </a:endParaRPr>
          </a:p>
        </p:txBody>
      </p:sp>
      <p:sp>
        <p:nvSpPr>
          <p:cNvPr id="3" name="Subtitle 2">
            <a:extLst>
              <a:ext uri="{FF2B5EF4-FFF2-40B4-BE49-F238E27FC236}">
                <a16:creationId xmlns:a16="http://schemas.microsoft.com/office/drawing/2014/main" id="{81F47EB5-B7B1-46C5-B477-1D62030C724F}"/>
              </a:ext>
            </a:extLst>
          </p:cNvPr>
          <p:cNvSpPr>
            <a:spLocks noGrp="1"/>
          </p:cNvSpPr>
          <p:nvPr>
            <p:ph type="subTitle" idx="1"/>
          </p:nvPr>
        </p:nvSpPr>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224ED305-2D5F-487C-897F-D8EB47EF7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05375" cy="904875"/>
          </a:xfrm>
          <a:prstGeom prst="rect">
            <a:avLst/>
          </a:prstGeom>
        </p:spPr>
      </p:pic>
      <p:sp>
        <p:nvSpPr>
          <p:cNvPr id="2" name="TextBox 1">
            <a:extLst>
              <a:ext uri="{FF2B5EF4-FFF2-40B4-BE49-F238E27FC236}">
                <a16:creationId xmlns:a16="http://schemas.microsoft.com/office/drawing/2014/main" id="{E43378A1-05B0-4269-B437-C59246ECD8DC}"/>
              </a:ext>
            </a:extLst>
          </p:cNvPr>
          <p:cNvSpPr txBox="1"/>
          <p:nvPr/>
        </p:nvSpPr>
        <p:spPr>
          <a:xfrm>
            <a:off x="10805327" y="6488668"/>
            <a:ext cx="1386673" cy="369332"/>
          </a:xfrm>
          <a:prstGeom prst="rect">
            <a:avLst/>
          </a:prstGeom>
          <a:noFill/>
        </p:spPr>
        <p:txBody>
          <a:bodyPr wrap="square" rtlCol="0">
            <a:spAutoFit/>
          </a:bodyPr>
          <a:lstStyle/>
          <a:p>
            <a:r>
              <a:rPr lang="es-ES" dirty="0">
                <a:solidFill>
                  <a:schemeClr val="bg1"/>
                </a:solidFill>
              </a:rPr>
              <a:t>07/18/2020</a:t>
            </a:r>
          </a:p>
        </p:txBody>
      </p:sp>
    </p:spTree>
    <p:extLst>
      <p:ext uri="{BB962C8B-B14F-4D97-AF65-F5344CB8AC3E}">
        <p14:creationId xmlns:p14="http://schemas.microsoft.com/office/powerpoint/2010/main" val="16725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nvGraphicFramePr>
        <p:xfrm>
          <a:off x="378823" y="1539299"/>
          <a:ext cx="11009902" cy="385064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Resources Front 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HRFE</a:t>
                      </a:r>
                    </a:p>
                    <a:p>
                      <a:endParaRPr lang="en-US" dirty="0"/>
                    </a:p>
                  </a:txBody>
                  <a:tcPr/>
                </a:tc>
                <a:tc>
                  <a:txBody>
                    <a:bodyPr/>
                    <a:lstStyle/>
                    <a:p>
                      <a:r>
                        <a:rPr lang="en-US" dirty="0"/>
                        <a:t>HR information systems (HRIS). HRFE stores all the HR related information about employees including personal information, work appointments and the CFOPS (accounts) to charge.</a:t>
                      </a:r>
                    </a:p>
                  </a:txBody>
                  <a:tcPr/>
                </a:tc>
                <a:extLst>
                  <a:ext uri="{0D108BD9-81ED-4DB2-BD59-A6C34878D82A}">
                    <a16:rowId xmlns:a16="http://schemas.microsoft.com/office/drawing/2014/main" val="124894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Applied Technologies for Learning in the Arts and Sciences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ATLAS</a:t>
                      </a:r>
                    </a:p>
                    <a:p>
                      <a:endParaRPr lang="en-US" sz="1400" dirty="0"/>
                    </a:p>
                  </a:txBody>
                  <a:tcPr/>
                </a:tc>
                <a:tc>
                  <a:txBody>
                    <a:bodyPr/>
                    <a:lstStyle/>
                    <a:p>
                      <a:r>
                        <a:rPr lang="en-US" dirty="0"/>
                        <a:t>Appointment work-flow system and vacation and sick leave reporting tool</a:t>
                      </a:r>
                    </a:p>
                  </a:txBody>
                  <a:tcPr/>
                </a:tc>
                <a:extLst>
                  <a:ext uri="{0D108BD9-81ED-4DB2-BD59-A6C34878D82A}">
                    <a16:rowId xmlns:a16="http://schemas.microsoft.com/office/drawing/2014/main" val="3258178354"/>
                  </a:ext>
                </a:extLst>
              </a:tr>
              <a:tr h="370840">
                <a:tc>
                  <a:txBody>
                    <a:bodyPr/>
                    <a:lstStyle/>
                    <a:p>
                      <a:r>
                        <a:rPr lang="en-US" dirty="0"/>
                        <a:t>Banner Administrative Forms</a:t>
                      </a:r>
                    </a:p>
                  </a:txBody>
                  <a:tcPr/>
                </a:tc>
                <a:tc>
                  <a:txBody>
                    <a:bodyPr/>
                    <a:lstStyle/>
                    <a:p>
                      <a:r>
                        <a:rPr lang="en-US" dirty="0"/>
                        <a:t>Banner</a:t>
                      </a:r>
                    </a:p>
                  </a:txBody>
                  <a:tcPr/>
                </a:tc>
                <a:tc>
                  <a:txBody>
                    <a:bodyPr/>
                    <a:lstStyle/>
                    <a:p>
                      <a:r>
                        <a:rPr lang="en-US" dirty="0"/>
                        <a:t>In HR used for sick leave confirmation and reporting.</a:t>
                      </a:r>
                    </a:p>
                  </a:txBody>
                  <a:tcPr/>
                </a:tc>
                <a:extLst>
                  <a:ext uri="{0D108BD9-81ED-4DB2-BD59-A6C34878D82A}">
                    <a16:rowId xmlns:a16="http://schemas.microsoft.com/office/drawing/2014/main" val="1020004989"/>
                  </a:ext>
                </a:extLst>
              </a:tr>
              <a:tr h="370840">
                <a:tc>
                  <a:txBody>
                    <a:bodyPr/>
                    <a:lstStyle/>
                    <a:p>
                      <a:r>
                        <a:rPr lang="en-US" dirty="0"/>
                        <a:t>Payroll Adjustment</a:t>
                      </a:r>
                      <a:r>
                        <a:rPr lang="en-US" baseline="0" dirty="0"/>
                        <a:t> Request Interface System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PARIS</a:t>
                      </a:r>
                    </a:p>
                  </a:txBody>
                  <a:tcPr/>
                </a:tc>
                <a:tc>
                  <a:txBody>
                    <a:bodyPr/>
                    <a:lstStyle/>
                    <a:p>
                      <a:r>
                        <a:rPr lang="en-US" dirty="0"/>
                        <a:t>Used to process pay adjustments, when jobs/appointments apply late.</a:t>
                      </a:r>
                    </a:p>
                  </a:txBody>
                  <a:tcPr/>
                </a:tc>
                <a:extLst>
                  <a:ext uri="{0D108BD9-81ED-4DB2-BD59-A6C34878D82A}">
                    <a16:rowId xmlns:a16="http://schemas.microsoft.com/office/drawing/2014/main" val="3460074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Adjustment Notification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a:t>
                      </a:r>
                    </a:p>
                  </a:txBody>
                  <a:tcPr/>
                </a:tc>
                <a:tc>
                  <a:txBody>
                    <a:bodyPr/>
                    <a:lstStyle/>
                    <a:p>
                      <a:r>
                        <a:rPr lang="en-US" dirty="0"/>
                        <a:t>Used to process awards and some retirement payments</a:t>
                      </a:r>
                    </a:p>
                  </a:txBody>
                  <a:tcPr/>
                </a:tc>
                <a:extLst>
                  <a:ext uri="{0D108BD9-81ED-4DB2-BD59-A6C34878D82A}">
                    <a16:rowId xmlns:a16="http://schemas.microsoft.com/office/drawing/2014/main" val="2317314966"/>
                  </a:ext>
                </a:extLst>
              </a:tr>
            </a:tbl>
          </a:graphicData>
        </a:graphic>
      </p:graphicFrame>
    </p:spTree>
    <p:extLst>
      <p:ext uri="{BB962C8B-B14F-4D97-AF65-F5344CB8AC3E}">
        <p14:creationId xmlns:p14="http://schemas.microsoft.com/office/powerpoint/2010/main" val="292642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Systems and Tools</a:t>
            </a:r>
            <a:br>
              <a:rPr lang="en-US" dirty="0"/>
            </a:br>
            <a:endParaRPr lang="en-US" dirty="0"/>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24C168F4-D4B5-4A70-897C-202ADD05192E}"/>
              </a:ext>
            </a:extLst>
          </p:cNvPr>
          <p:cNvGraphicFramePr>
            <a:graphicFrameLocks noGrp="1"/>
          </p:cNvGraphicFramePr>
          <p:nvPr>
            <p:extLst>
              <p:ext uri="{D42A27DB-BD31-4B8C-83A1-F6EECF244321}">
                <p14:modId xmlns:p14="http://schemas.microsoft.com/office/powerpoint/2010/main" val="3487658635"/>
              </p:ext>
            </p:extLst>
          </p:nvPr>
        </p:nvGraphicFramePr>
        <p:xfrm>
          <a:off x="479078" y="1356419"/>
          <a:ext cx="11009902" cy="4124960"/>
        </p:xfrm>
        <a:graphic>
          <a:graphicData uri="http://schemas.openxmlformats.org/drawingml/2006/table">
            <a:tbl>
              <a:tblPr firstRow="1" bandRow="1">
                <a:tableStyleId>{5C22544A-7EE6-4342-B048-85BDC9FD1C3A}</a:tableStyleId>
              </a:tblPr>
              <a:tblGrid>
                <a:gridCol w="3234159">
                  <a:extLst>
                    <a:ext uri="{9D8B030D-6E8A-4147-A177-3AD203B41FA5}">
                      <a16:colId xmlns:a16="http://schemas.microsoft.com/office/drawing/2014/main" val="2806618240"/>
                    </a:ext>
                  </a:extLst>
                </a:gridCol>
                <a:gridCol w="1651486">
                  <a:extLst>
                    <a:ext uri="{9D8B030D-6E8A-4147-A177-3AD203B41FA5}">
                      <a16:colId xmlns:a16="http://schemas.microsoft.com/office/drawing/2014/main" val="3614844866"/>
                    </a:ext>
                  </a:extLst>
                </a:gridCol>
                <a:gridCol w="6124257">
                  <a:extLst>
                    <a:ext uri="{9D8B030D-6E8A-4147-A177-3AD203B41FA5}">
                      <a16:colId xmlns:a16="http://schemas.microsoft.com/office/drawing/2014/main" val="3624105159"/>
                    </a:ext>
                  </a:extLst>
                </a:gridCol>
              </a:tblGrid>
              <a:tr h="370840">
                <a:tc>
                  <a:txBody>
                    <a:bodyPr/>
                    <a:lstStyle/>
                    <a:p>
                      <a:r>
                        <a:rPr lang="en-US" dirty="0"/>
                        <a:t>System/Tool</a:t>
                      </a:r>
                    </a:p>
                  </a:txBody>
                  <a:tcPr/>
                </a:tc>
                <a:tc>
                  <a:txBody>
                    <a:bodyPr/>
                    <a:lstStyle/>
                    <a:p>
                      <a:r>
                        <a:rPr lang="en-US" dirty="0"/>
                        <a:t>Also called</a:t>
                      </a:r>
                    </a:p>
                  </a:txBody>
                  <a:tcPr/>
                </a:tc>
                <a:tc>
                  <a:txBody>
                    <a:bodyPr/>
                    <a:lstStyle/>
                    <a:p>
                      <a:r>
                        <a:rPr lang="en-US" dirty="0"/>
                        <a:t>What is it used for?</a:t>
                      </a:r>
                    </a:p>
                  </a:txBody>
                  <a:tcPr/>
                </a:tc>
                <a:extLst>
                  <a:ext uri="{0D108BD9-81ED-4DB2-BD59-A6C34878D82A}">
                    <a16:rowId xmlns:a16="http://schemas.microsoft.com/office/drawing/2014/main" val="2317773506"/>
                  </a:ext>
                </a:extLst>
              </a:tr>
              <a:tr h="370840">
                <a:tc>
                  <a:txBody>
                    <a:bodyPr/>
                    <a:lstStyle/>
                    <a:p>
                      <a:r>
                        <a:rPr lang="en-US" dirty="0"/>
                        <a:t>Tracker Electronic</a:t>
                      </a:r>
                      <a:r>
                        <a:rPr lang="en-US" baseline="0" dirty="0"/>
                        <a:t> I-9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Tracker</a:t>
                      </a:r>
                    </a:p>
                  </a:txBody>
                  <a:tcPr/>
                </a:tc>
                <a:tc>
                  <a:txBody>
                    <a:bodyPr/>
                    <a:lstStyle/>
                    <a:p>
                      <a:r>
                        <a:rPr lang="en-US" dirty="0"/>
                        <a:t>Used</a:t>
                      </a:r>
                      <a:r>
                        <a:rPr lang="en-US" baseline="0" dirty="0"/>
                        <a:t> to complete the federally-required employment authorization form (Form I-9)</a:t>
                      </a:r>
                      <a:endParaRPr lang="en-US" dirty="0"/>
                    </a:p>
                  </a:txBody>
                  <a:tcPr/>
                </a:tc>
                <a:extLst>
                  <a:ext uri="{0D108BD9-81ED-4DB2-BD59-A6C34878D82A}">
                    <a16:rowId xmlns:a16="http://schemas.microsoft.com/office/drawing/2014/main" val="2463498948"/>
                  </a:ext>
                </a:extLst>
              </a:tr>
              <a:tr h="370840">
                <a:tc>
                  <a:txBody>
                    <a:bodyPr/>
                    <a:lstStyle/>
                    <a:p>
                      <a:r>
                        <a:rPr lang="en-US" dirty="0"/>
                        <a:t>Salary Planner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Used to submit</a:t>
                      </a:r>
                      <a:r>
                        <a:rPr lang="en-US" baseline="0" dirty="0"/>
                        <a:t> annual merit increases and CMER adjustments</a:t>
                      </a:r>
                      <a:endParaRPr lang="en-US" dirty="0"/>
                    </a:p>
                  </a:txBody>
                  <a:tcPr/>
                </a:tc>
                <a:extLst>
                  <a:ext uri="{0D108BD9-81ED-4DB2-BD59-A6C34878D82A}">
                    <a16:rowId xmlns:a16="http://schemas.microsoft.com/office/drawing/2014/main" val="3395452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Web-time Entry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Electronic Timesheet submission</a:t>
                      </a:r>
                    </a:p>
                  </a:txBody>
                  <a:tcPr/>
                </a:tc>
                <a:tc>
                  <a:txBody>
                    <a:bodyPr/>
                    <a:lstStyle/>
                    <a:p>
                      <a:r>
                        <a:rPr lang="en-US" dirty="0"/>
                        <a:t>Used to submit and approve timesheets for bi-weekly employees</a:t>
                      </a:r>
                    </a:p>
                  </a:txBody>
                  <a:tcPr/>
                </a:tc>
                <a:extLst>
                  <a:ext uri="{0D108BD9-81ED-4DB2-BD59-A6C34878D82A}">
                    <a16:rowId xmlns:a16="http://schemas.microsoft.com/office/drawing/2014/main" val="2617168740"/>
                  </a:ext>
                </a:extLst>
              </a:tr>
              <a:tr h="370840">
                <a:tc>
                  <a:txBody>
                    <a:bodyPr/>
                    <a:lstStyle/>
                    <a:p>
                      <a:r>
                        <a:rPr lang="en-US" dirty="0"/>
                        <a:t>International Scholars and Student Services</a:t>
                      </a:r>
                    </a:p>
                  </a:txBody>
                  <a:tcPr/>
                </a:tc>
                <a:tc>
                  <a:txBody>
                    <a:bodyPr/>
                    <a:lstStyle/>
                    <a:p>
                      <a:r>
                        <a:rPr lang="en-US" dirty="0"/>
                        <a:t>ISSS</a:t>
                      </a:r>
                    </a:p>
                  </a:txBody>
                  <a:tcPr/>
                </a:tc>
                <a:tc>
                  <a:txBody>
                    <a:bodyPr/>
                    <a:lstStyle/>
                    <a:p>
                      <a:r>
                        <a:rPr lang="en-US" dirty="0"/>
                        <a:t>Provides support for many different types of visa applications and extensions. Also provides information to foreign national student and scholars</a:t>
                      </a:r>
                    </a:p>
                  </a:txBody>
                  <a:tcPr/>
                </a:tc>
                <a:extLst>
                  <a:ext uri="{0D108BD9-81ED-4DB2-BD59-A6C34878D82A}">
                    <a16:rowId xmlns:a16="http://schemas.microsoft.com/office/drawing/2014/main" val="3074424226"/>
                  </a:ext>
                </a:extLst>
              </a:tr>
              <a:tr h="370840">
                <a:tc>
                  <a:txBody>
                    <a:bodyPr/>
                    <a:lstStyle/>
                    <a:p>
                      <a:r>
                        <a:rPr lang="en-US" dirty="0"/>
                        <a:t>Cornerstone/</a:t>
                      </a:r>
                      <a:r>
                        <a:rPr lang="en-US" dirty="0" err="1"/>
                        <a:t>JDXpert</a:t>
                      </a:r>
                      <a:r>
                        <a:rPr lang="en-US" dirty="0"/>
                        <a:t> Administrative Application</a:t>
                      </a:r>
                    </a:p>
                  </a:txBody>
                  <a:tcPr/>
                </a:tc>
                <a:tc>
                  <a:txBody>
                    <a:bodyPr/>
                    <a:lstStyle/>
                    <a:p>
                      <a:r>
                        <a:rPr lang="en-US" dirty="0"/>
                        <a:t>Applicant Tracking System (ATS)</a:t>
                      </a:r>
                    </a:p>
                  </a:txBody>
                  <a:tcPr/>
                </a:tc>
                <a:tc>
                  <a:txBody>
                    <a:bodyPr/>
                    <a:lstStyle/>
                    <a:p>
                      <a:r>
                        <a:rPr lang="en-US" dirty="0"/>
                        <a:t>Used to track all searches, promotions, administrative stipends, and 0% appointments</a:t>
                      </a:r>
                    </a:p>
                  </a:txBody>
                  <a:tcPr/>
                </a:tc>
                <a:extLst>
                  <a:ext uri="{0D108BD9-81ED-4DB2-BD59-A6C34878D82A}">
                    <a16:rowId xmlns:a16="http://schemas.microsoft.com/office/drawing/2014/main" val="707681760"/>
                  </a:ext>
                </a:extLst>
              </a:tr>
            </a:tbl>
          </a:graphicData>
        </a:graphic>
      </p:graphicFrame>
    </p:spTree>
    <p:extLst>
      <p:ext uri="{BB962C8B-B14F-4D97-AF65-F5344CB8AC3E}">
        <p14:creationId xmlns:p14="http://schemas.microsoft.com/office/powerpoint/2010/main" val="390170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Specialized Faculty</a:t>
            </a:r>
          </a:p>
        </p:txBody>
      </p:sp>
    </p:spTree>
    <p:extLst>
      <p:ext uri="{BB962C8B-B14F-4D97-AF65-F5344CB8AC3E}">
        <p14:creationId xmlns:p14="http://schemas.microsoft.com/office/powerpoint/2010/main" val="407891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Specialized Faculty</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Resources</a:t>
            </a:r>
          </a:p>
          <a:p>
            <a:r>
              <a:rPr lang="en-US" dirty="0"/>
              <a:t>NTFC – annual renewal process</a:t>
            </a:r>
          </a:p>
          <a:p>
            <a:pPr lvl="1"/>
            <a:r>
              <a:rPr lang="en-US" dirty="0"/>
              <a:t>Offer letters are written on an Academic Year appointment</a:t>
            </a:r>
          </a:p>
          <a:p>
            <a:pPr lvl="1"/>
            <a:r>
              <a:rPr lang="en-US" dirty="0"/>
              <a:t>Offer letters are sent in May for the upcoming Academic Year</a:t>
            </a:r>
          </a:p>
          <a:p>
            <a:r>
              <a:rPr lang="en-US" dirty="0">
                <a:hlinkClick r:id="rId2"/>
              </a:rPr>
              <a:t>IFT-AFT AAUC (CFA) Collective bargaining agreement</a:t>
            </a:r>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72586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Searches</a:t>
            </a:r>
          </a:p>
        </p:txBody>
      </p:sp>
    </p:spTree>
    <p:extLst>
      <p:ext uri="{BB962C8B-B14F-4D97-AF65-F5344CB8AC3E}">
        <p14:creationId xmlns:p14="http://schemas.microsoft.com/office/powerpoint/2010/main" val="427377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Searches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EO responsibilities:</a:t>
            </a:r>
          </a:p>
          <a:p>
            <a:r>
              <a:rPr lang="en-US" dirty="0"/>
              <a:t>Provide the charge for the search</a:t>
            </a:r>
          </a:p>
          <a:p>
            <a:r>
              <a:rPr lang="en-US" dirty="0"/>
              <a:t>Understand the Pre-search and Search process</a:t>
            </a:r>
          </a:p>
          <a:p>
            <a:r>
              <a:rPr lang="en-US" dirty="0"/>
              <a:t>Serve as a resource to the department and search committees</a:t>
            </a:r>
          </a:p>
          <a:p>
            <a:pPr marL="0" indent="0">
              <a:buNone/>
            </a:pPr>
            <a:endParaRPr lang="en-US" b="1" dirty="0"/>
          </a:p>
          <a:p>
            <a:endParaRPr lang="en-US" dirty="0"/>
          </a:p>
          <a:p>
            <a:endParaRPr lang="en-US" dirty="0"/>
          </a:p>
          <a:p>
            <a:pPr lvl="1"/>
            <a:endParaRPr lang="en-US" dirty="0"/>
          </a:p>
        </p:txBody>
      </p:sp>
    </p:spTree>
    <p:extLst>
      <p:ext uri="{BB962C8B-B14F-4D97-AF65-F5344CB8AC3E}">
        <p14:creationId xmlns:p14="http://schemas.microsoft.com/office/powerpoint/2010/main" val="128032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Searches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Resources:</a:t>
            </a:r>
          </a:p>
          <a:p>
            <a:r>
              <a:rPr lang="en-US" dirty="0">
                <a:hlinkClick r:id="rId2"/>
              </a:rPr>
              <a:t>Deadlines for Fall Teaching</a:t>
            </a:r>
            <a:endParaRPr lang="en-US" dirty="0"/>
          </a:p>
          <a:p>
            <a:r>
              <a:rPr lang="en-US" dirty="0">
                <a:hlinkClick r:id="rId3"/>
              </a:rPr>
              <a:t>SLCL Search Timeline Planner</a:t>
            </a:r>
            <a:endParaRPr lang="en-US" dirty="0"/>
          </a:p>
          <a:p>
            <a:pPr marL="0" indent="0">
              <a:buNone/>
            </a:pPr>
            <a:endParaRPr lang="en-US" b="1" dirty="0"/>
          </a:p>
          <a:p>
            <a:endParaRPr lang="en-US" dirty="0"/>
          </a:p>
          <a:p>
            <a:endParaRPr lang="en-US" dirty="0"/>
          </a:p>
          <a:p>
            <a:pPr lvl="1"/>
            <a:endParaRPr lang="en-US" dirty="0"/>
          </a:p>
        </p:txBody>
      </p:sp>
    </p:spTree>
    <p:extLst>
      <p:ext uri="{BB962C8B-B14F-4D97-AF65-F5344CB8AC3E}">
        <p14:creationId xmlns:p14="http://schemas.microsoft.com/office/powerpoint/2010/main" val="416563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Searches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Faculty Search Resources</a:t>
            </a:r>
          </a:p>
          <a:p>
            <a:r>
              <a:rPr lang="en-US" dirty="0">
                <a:hlinkClick r:id="rId2"/>
              </a:rPr>
              <a:t>Pre-search process</a:t>
            </a:r>
            <a:endParaRPr lang="en-US" dirty="0"/>
          </a:p>
          <a:p>
            <a:r>
              <a:rPr lang="en-US" dirty="0">
                <a:hlinkClick r:id="rId2"/>
              </a:rPr>
              <a:t>Overview of Search Procedures</a:t>
            </a:r>
            <a:endParaRPr lang="en-US" dirty="0"/>
          </a:p>
          <a:p>
            <a:r>
              <a:rPr lang="en-US" dirty="0"/>
              <a:t>Search Contacts: Assistant to the Director</a:t>
            </a:r>
          </a:p>
          <a:p>
            <a:endParaRPr lang="en-US" b="1" dirty="0"/>
          </a:p>
          <a:p>
            <a:pPr marL="0" indent="0">
              <a:buNone/>
            </a:pPr>
            <a:endParaRPr lang="en-US" b="1" dirty="0"/>
          </a:p>
          <a:p>
            <a:endParaRPr lang="en-US" dirty="0"/>
          </a:p>
          <a:p>
            <a:endParaRPr lang="en-US" dirty="0"/>
          </a:p>
          <a:p>
            <a:pPr lvl="1"/>
            <a:endParaRPr lang="en-US" dirty="0"/>
          </a:p>
        </p:txBody>
      </p:sp>
    </p:spTree>
    <p:extLst>
      <p:ext uri="{BB962C8B-B14F-4D97-AF65-F5344CB8AC3E}">
        <p14:creationId xmlns:p14="http://schemas.microsoft.com/office/powerpoint/2010/main" val="32403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Searches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92500" lnSpcReduction="10000"/>
          </a:bodyPr>
          <a:lstStyle/>
          <a:p>
            <a:pPr marL="0" indent="0">
              <a:buNone/>
            </a:pPr>
            <a:r>
              <a:rPr lang="en-US" b="1" dirty="0"/>
              <a:t>Specialized Faculty Search Resources</a:t>
            </a:r>
          </a:p>
          <a:p>
            <a:r>
              <a:rPr lang="en-US" dirty="0">
                <a:hlinkClick r:id="rId2"/>
              </a:rPr>
              <a:t>Deadlines for Fall Teaching</a:t>
            </a:r>
            <a:endParaRPr lang="en-US" dirty="0"/>
          </a:p>
          <a:p>
            <a:r>
              <a:rPr lang="en-US" dirty="0">
                <a:hlinkClick r:id="rId3"/>
              </a:rPr>
              <a:t>Pre-search process</a:t>
            </a:r>
            <a:endParaRPr lang="en-US" dirty="0"/>
          </a:p>
          <a:p>
            <a:r>
              <a:rPr lang="en-US" dirty="0">
                <a:hlinkClick r:id="rId4"/>
              </a:rPr>
              <a:t>Overview of Search Procedures</a:t>
            </a:r>
            <a:endParaRPr lang="en-US" dirty="0"/>
          </a:p>
          <a:p>
            <a:r>
              <a:rPr lang="en-US" dirty="0">
                <a:hlinkClick r:id="rId5"/>
              </a:rPr>
              <a:t>Evaluation Criteria and Interview Questions</a:t>
            </a:r>
            <a:endParaRPr lang="en-US" dirty="0"/>
          </a:p>
          <a:p>
            <a:r>
              <a:rPr lang="en-US" dirty="0">
                <a:hlinkClick r:id="rId6"/>
              </a:rPr>
              <a:t>Campus Salary Minimums</a:t>
            </a:r>
            <a:endParaRPr lang="en-US" dirty="0"/>
          </a:p>
          <a:p>
            <a:r>
              <a:rPr lang="en-US" dirty="0">
                <a:hlinkClick r:id="rId7"/>
              </a:rPr>
              <a:t>Additional Resources</a:t>
            </a:r>
            <a:endParaRPr lang="en-US" dirty="0"/>
          </a:p>
          <a:p>
            <a:r>
              <a:rPr lang="en-US" dirty="0"/>
              <a:t>Search Contacts: HR</a:t>
            </a:r>
          </a:p>
          <a:p>
            <a:pPr marL="0" indent="0">
              <a:buNone/>
            </a:pPr>
            <a:endParaRPr lang="en-US" b="1" dirty="0"/>
          </a:p>
          <a:p>
            <a:endParaRPr lang="en-US" dirty="0"/>
          </a:p>
          <a:p>
            <a:endParaRPr lang="en-US" dirty="0"/>
          </a:p>
          <a:p>
            <a:pPr lvl="1"/>
            <a:endParaRPr lang="en-US" dirty="0"/>
          </a:p>
        </p:txBody>
      </p:sp>
    </p:spTree>
    <p:extLst>
      <p:ext uri="{BB962C8B-B14F-4D97-AF65-F5344CB8AC3E}">
        <p14:creationId xmlns:p14="http://schemas.microsoft.com/office/powerpoint/2010/main" val="427297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Searches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Staff (AP and Civil Service) Search Resources</a:t>
            </a:r>
          </a:p>
          <a:p>
            <a:r>
              <a:rPr lang="en-US" dirty="0">
                <a:hlinkClick r:id="rId2"/>
              </a:rPr>
              <a:t>Pre-search process</a:t>
            </a:r>
            <a:endParaRPr lang="en-US" dirty="0"/>
          </a:p>
          <a:p>
            <a:r>
              <a:rPr lang="en-US" dirty="0">
                <a:hlinkClick r:id="rId3"/>
              </a:rPr>
              <a:t>Overview of Search Procedures – Civil Service</a:t>
            </a:r>
            <a:endParaRPr lang="en-US" dirty="0"/>
          </a:p>
          <a:p>
            <a:r>
              <a:rPr lang="en-US" dirty="0">
                <a:hlinkClick r:id="rId4"/>
              </a:rPr>
              <a:t>Staff Job Description Template</a:t>
            </a:r>
            <a:endParaRPr lang="en-US" dirty="0"/>
          </a:p>
          <a:p>
            <a:r>
              <a:rPr lang="en-US" dirty="0">
                <a:hlinkClick r:id="rId5"/>
              </a:rPr>
              <a:t>Overview of Search Procedures – Academic Professional</a:t>
            </a:r>
            <a:endParaRPr lang="en-US" dirty="0"/>
          </a:p>
          <a:p>
            <a:r>
              <a:rPr lang="en-US" dirty="0"/>
              <a:t>Search Contacts: HR</a:t>
            </a:r>
          </a:p>
          <a:p>
            <a:pPr marL="0" indent="0">
              <a:buNone/>
            </a:pPr>
            <a:endParaRPr lang="en-US" b="1" dirty="0"/>
          </a:p>
          <a:p>
            <a:endParaRPr lang="en-US" dirty="0"/>
          </a:p>
          <a:p>
            <a:endParaRPr lang="en-US" dirty="0"/>
          </a:p>
          <a:p>
            <a:pPr lvl="1"/>
            <a:endParaRPr lang="en-US" dirty="0"/>
          </a:p>
        </p:txBody>
      </p:sp>
    </p:spTree>
    <p:extLst>
      <p:ext uri="{BB962C8B-B14F-4D97-AF65-F5344CB8AC3E}">
        <p14:creationId xmlns:p14="http://schemas.microsoft.com/office/powerpoint/2010/main" val="15253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Presentation Overview</a:t>
            </a:r>
          </a:p>
        </p:txBody>
      </p:sp>
      <p:sp>
        <p:nvSpPr>
          <p:cNvPr id="3" name="Content Placeholder 2"/>
          <p:cNvSpPr>
            <a:spLocks noGrp="1"/>
          </p:cNvSpPr>
          <p:nvPr>
            <p:ph idx="1"/>
          </p:nvPr>
        </p:nvSpPr>
        <p:spPr>
          <a:xfrm>
            <a:off x="378823" y="1690688"/>
            <a:ext cx="9614263" cy="3953654"/>
          </a:xfrm>
        </p:spPr>
        <p:txBody>
          <a:bodyPr numCol="2">
            <a:normAutofit fontScale="92500" lnSpcReduction="10000"/>
          </a:bodyPr>
          <a:lstStyle/>
          <a:p>
            <a:r>
              <a:rPr lang="en-US" dirty="0">
                <a:hlinkClick r:id="rId2" action="ppaction://hlinksldjump"/>
              </a:rPr>
              <a:t>SLCL Culture</a:t>
            </a:r>
          </a:p>
          <a:p>
            <a:r>
              <a:rPr lang="en-US" dirty="0">
                <a:hlinkClick r:id="rId2" action="ppaction://hlinksldjump"/>
              </a:rPr>
              <a:t>Information about HR in SLCL</a:t>
            </a:r>
            <a:endParaRPr lang="en-US" dirty="0">
              <a:hlinkClick r:id="rId3" action="ppaction://hlinksldjump"/>
            </a:endParaRPr>
          </a:p>
          <a:p>
            <a:r>
              <a:rPr lang="en-US" dirty="0">
                <a:hlinkClick r:id="rId3" action="ppaction://hlinksldjump"/>
              </a:rPr>
              <a:t>Systems and Tools Information</a:t>
            </a:r>
            <a:endParaRPr lang="en-US" dirty="0"/>
          </a:p>
          <a:p>
            <a:r>
              <a:rPr lang="en-US" dirty="0">
                <a:hlinkClick r:id="rId4" action="ppaction://hlinksldjump"/>
              </a:rPr>
              <a:t>Specialized Faculty Resources</a:t>
            </a:r>
            <a:endParaRPr lang="en-US" dirty="0"/>
          </a:p>
          <a:p>
            <a:r>
              <a:rPr lang="en-US" dirty="0">
                <a:hlinkClick r:id="rId5" action="ppaction://hlinksldjump"/>
              </a:rPr>
              <a:t>Searches</a:t>
            </a:r>
            <a:endParaRPr lang="en-US" dirty="0"/>
          </a:p>
          <a:p>
            <a:r>
              <a:rPr lang="en-US" dirty="0">
                <a:hlinkClick r:id="rId6" action="ppaction://hlinksldjump"/>
              </a:rPr>
              <a:t>Onboarding</a:t>
            </a:r>
            <a:endParaRPr lang="en-US" dirty="0"/>
          </a:p>
          <a:p>
            <a:r>
              <a:rPr lang="en-US" dirty="0">
                <a:hlinkClick r:id="rId7" action="ppaction://hlinksldjump"/>
              </a:rPr>
              <a:t>Payroll and Benefit Information</a:t>
            </a:r>
            <a:endParaRPr lang="en-US" dirty="0"/>
          </a:p>
          <a:p>
            <a:r>
              <a:rPr lang="en-US" dirty="0">
                <a:hlinkClick r:id="rId8" action="ppaction://hlinksldjump"/>
              </a:rPr>
              <a:t>Appointments</a:t>
            </a:r>
            <a:endParaRPr lang="en-US" dirty="0"/>
          </a:p>
          <a:p>
            <a:r>
              <a:rPr lang="en-US" dirty="0">
                <a:hlinkClick r:id="rId9" action="ppaction://hlinksldjump"/>
              </a:rPr>
              <a:t>Performance Management</a:t>
            </a:r>
            <a:endParaRPr lang="en-US" dirty="0"/>
          </a:p>
          <a:p>
            <a:r>
              <a:rPr lang="en-US" dirty="0">
                <a:hlinkClick r:id="rId10" action="ppaction://hlinksldjump"/>
              </a:rPr>
              <a:t>Summer Pay, Service in Excess (SIE) and Lump Sum Payments</a:t>
            </a:r>
            <a:endParaRPr lang="en-US" dirty="0"/>
          </a:p>
          <a:p>
            <a:r>
              <a:rPr lang="en-US" dirty="0">
                <a:hlinkClick r:id="rId11" action="ppaction://hlinksldjump"/>
              </a:rPr>
              <a:t>Courtesy Appointments</a:t>
            </a:r>
            <a:endParaRPr lang="en-US" dirty="0"/>
          </a:p>
          <a:p>
            <a:r>
              <a:rPr lang="en-US" dirty="0" err="1">
                <a:hlinkClick r:id="rId12" action="ppaction://hlinksldjump"/>
              </a:rPr>
              <a:t>Offboarding</a:t>
            </a:r>
            <a:endParaRPr lang="en-US" dirty="0"/>
          </a:p>
          <a:p>
            <a:r>
              <a:rPr lang="en-US" dirty="0">
                <a:hlinkClick r:id="rId13" action="ppaction://hlinksldjump"/>
              </a:rPr>
              <a:t>Contacts and Resources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4205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Onboarding</a:t>
            </a:r>
          </a:p>
        </p:txBody>
      </p:sp>
    </p:spTree>
    <p:extLst>
      <p:ext uri="{BB962C8B-B14F-4D97-AF65-F5344CB8AC3E}">
        <p14:creationId xmlns:p14="http://schemas.microsoft.com/office/powerpoint/2010/main" val="709058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Human Resources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85000" lnSpcReduction="20000"/>
          </a:bodyPr>
          <a:lstStyle/>
          <a:p>
            <a:r>
              <a:rPr lang="en-US" dirty="0"/>
              <a:t>Hiring New Employees Including Students – Important Information</a:t>
            </a:r>
          </a:p>
          <a:p>
            <a:pPr lvl="1"/>
            <a:r>
              <a:rPr lang="en-US" dirty="0"/>
              <a:t>All new hires are required to complete a federally required I9 form to prove employment authorization. This process must be completed before or on the first day of employment.</a:t>
            </a:r>
          </a:p>
          <a:p>
            <a:pPr lvl="1"/>
            <a:r>
              <a:rPr lang="en-US" dirty="0"/>
              <a:t>All new hires will need to provide identification documents from this list.</a:t>
            </a:r>
          </a:p>
          <a:p>
            <a:r>
              <a:rPr lang="en-US" dirty="0"/>
              <a:t>Provost Communications</a:t>
            </a:r>
          </a:p>
          <a:p>
            <a:r>
              <a:rPr lang="en-US" dirty="0" err="1"/>
              <a:t>HireTouch</a:t>
            </a:r>
            <a:endParaRPr lang="en-US" dirty="0"/>
          </a:p>
          <a:p>
            <a:r>
              <a:rPr lang="en-US" dirty="0"/>
              <a:t>Faculty Hires</a:t>
            </a:r>
          </a:p>
          <a:p>
            <a:pPr lvl="1"/>
            <a:r>
              <a:rPr lang="en-US" dirty="0"/>
              <a:t>Board of Trustee packets</a:t>
            </a:r>
          </a:p>
          <a:p>
            <a:pPr lvl="1"/>
            <a:r>
              <a:rPr lang="en-US" dirty="0"/>
              <a:t>Specialized Faculty</a:t>
            </a:r>
          </a:p>
          <a:p>
            <a:r>
              <a:rPr lang="en-US" dirty="0"/>
              <a:t>Dual Career Appointments</a:t>
            </a:r>
          </a:p>
          <a:p>
            <a:endParaRPr lang="en-US" dirty="0"/>
          </a:p>
          <a:p>
            <a:pPr lvl="1"/>
            <a:endParaRPr lang="en-US" dirty="0"/>
          </a:p>
        </p:txBody>
      </p:sp>
    </p:spTree>
    <p:extLst>
      <p:ext uri="{BB962C8B-B14F-4D97-AF65-F5344CB8AC3E}">
        <p14:creationId xmlns:p14="http://schemas.microsoft.com/office/powerpoint/2010/main" val="186753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Payroll &amp; Benefits</a:t>
            </a:r>
          </a:p>
        </p:txBody>
      </p:sp>
    </p:spTree>
    <p:extLst>
      <p:ext uri="{BB962C8B-B14F-4D97-AF65-F5344CB8AC3E}">
        <p14:creationId xmlns:p14="http://schemas.microsoft.com/office/powerpoint/2010/main" val="429359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a:xfrm>
            <a:off x="378823" y="365125"/>
            <a:ext cx="9614263" cy="1325563"/>
          </a:xfrm>
        </p:spPr>
        <p:txBody>
          <a:bodyPr anchor="ctr">
            <a:normAutofit/>
          </a:bodyPr>
          <a:lstStyle/>
          <a:p>
            <a:pPr algn="l"/>
            <a:r>
              <a:rPr lang="en-US" dirty="0"/>
              <a:t>Administrative Duties</a:t>
            </a:r>
          </a:p>
        </p:txBody>
      </p:sp>
      <p:graphicFrame>
        <p:nvGraphicFramePr>
          <p:cNvPr id="6" name="Content Placeholder 2">
            <a:extLst>
              <a:ext uri="{FF2B5EF4-FFF2-40B4-BE49-F238E27FC236}">
                <a16:creationId xmlns:a16="http://schemas.microsoft.com/office/drawing/2014/main" id="{7E033FBF-1953-4861-B7E4-388C6A30A4DD}"/>
              </a:ext>
            </a:extLst>
          </p:cNvPr>
          <p:cNvGraphicFramePr>
            <a:graphicFrameLocks noGrp="1"/>
          </p:cNvGraphicFramePr>
          <p:nvPr>
            <p:ph idx="1"/>
            <p:extLst>
              <p:ext uri="{D42A27DB-BD31-4B8C-83A1-F6EECF244321}">
                <p14:modId xmlns:p14="http://schemas.microsoft.com/office/powerpoint/2010/main" val="2365973827"/>
              </p:ext>
            </p:extLst>
          </p:nvPr>
        </p:nvGraphicFramePr>
        <p:xfrm>
          <a:off x="378823" y="1690688"/>
          <a:ext cx="11653520" cy="439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65EEB3DE-8FFA-42A0-80B9-42C4271E121E}"/>
              </a:ext>
            </a:extLst>
          </p:cNvPr>
          <p:cNvSpPr/>
          <p:nvPr/>
        </p:nvSpPr>
        <p:spPr>
          <a:xfrm>
            <a:off x="918208" y="5167435"/>
            <a:ext cx="598272" cy="598272"/>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 name="Graphic 7" descr="Stopwatch">
            <a:extLst>
              <a:ext uri="{FF2B5EF4-FFF2-40B4-BE49-F238E27FC236}">
                <a16:creationId xmlns:a16="http://schemas.microsoft.com/office/drawing/2014/main" id="{679DFB93-B4F2-4CBC-9EFD-EDD8EBBB74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679" y="5129906"/>
            <a:ext cx="673330" cy="673330"/>
          </a:xfrm>
          <a:prstGeom prst="rect">
            <a:avLst/>
          </a:prstGeom>
        </p:spPr>
      </p:pic>
    </p:spTree>
    <p:extLst>
      <p:ext uri="{BB962C8B-B14F-4D97-AF65-F5344CB8AC3E}">
        <p14:creationId xmlns:p14="http://schemas.microsoft.com/office/powerpoint/2010/main" val="138970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Leaves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92500" lnSpcReduction="20000"/>
          </a:bodyPr>
          <a:lstStyle/>
          <a:p>
            <a:pPr lvl="1"/>
            <a:r>
              <a:rPr lang="en-US" dirty="0"/>
              <a:t>Vacation </a:t>
            </a:r>
          </a:p>
          <a:p>
            <a:pPr lvl="2"/>
            <a:r>
              <a:rPr lang="en-US" dirty="0"/>
              <a:t>12/12 Specialized Faculty have vacation time available</a:t>
            </a:r>
          </a:p>
          <a:p>
            <a:pPr lvl="2"/>
            <a:r>
              <a:rPr lang="en-US" dirty="0"/>
              <a:t>Paid out at the time of separation/retirement</a:t>
            </a:r>
          </a:p>
          <a:p>
            <a:pPr lvl="1"/>
            <a:r>
              <a:rPr lang="en-US" dirty="0"/>
              <a:t>Sick </a:t>
            </a:r>
          </a:p>
          <a:p>
            <a:pPr lvl="2"/>
            <a:r>
              <a:rPr lang="en-US" dirty="0"/>
              <a:t>Accrue on the Academic Year, 12 days</a:t>
            </a:r>
          </a:p>
          <a:p>
            <a:pPr lvl="2"/>
            <a:r>
              <a:rPr lang="en-US" dirty="0"/>
              <a:t>Not paid out at the time of separation/retirement</a:t>
            </a:r>
          </a:p>
          <a:p>
            <a:pPr lvl="1"/>
            <a:r>
              <a:rPr lang="en-US" dirty="0"/>
              <a:t>Parental Leave </a:t>
            </a:r>
          </a:p>
          <a:p>
            <a:pPr lvl="2"/>
            <a:r>
              <a:rPr lang="en-US" dirty="0"/>
              <a:t>As of 8/16/21 6 weeks are available</a:t>
            </a:r>
          </a:p>
          <a:p>
            <a:pPr lvl="2"/>
            <a:r>
              <a:rPr lang="en-US" dirty="0"/>
              <a:t>Must be taken immediately after the birth/adoption</a:t>
            </a:r>
          </a:p>
          <a:p>
            <a:pPr lvl="1"/>
            <a:r>
              <a:rPr lang="en-US" dirty="0"/>
              <a:t>FMLA </a:t>
            </a:r>
          </a:p>
          <a:p>
            <a:pPr lvl="2"/>
            <a:r>
              <a:rPr lang="en-US" dirty="0"/>
              <a:t>Unpaid leave but can be paired with vacation/sick leave</a:t>
            </a:r>
          </a:p>
          <a:p>
            <a:pPr lvl="2"/>
            <a:r>
              <a:rPr lang="en-US" dirty="0"/>
              <a:t>Reason for leave may be protected information because of HIPPA</a:t>
            </a:r>
          </a:p>
          <a:p>
            <a:pPr lvl="2"/>
            <a:r>
              <a:rPr lang="en-US" dirty="0"/>
              <a:t>A department plan template is available to assist with coverage</a:t>
            </a:r>
          </a:p>
          <a:p>
            <a:pPr lvl="1"/>
            <a:endParaRPr lang="en-US" dirty="0"/>
          </a:p>
          <a:p>
            <a:endParaRPr lang="en-US" dirty="0"/>
          </a:p>
          <a:p>
            <a:pPr lvl="1"/>
            <a:endParaRPr lang="en-US" dirty="0"/>
          </a:p>
        </p:txBody>
      </p:sp>
    </p:spTree>
    <p:extLst>
      <p:ext uri="{BB962C8B-B14F-4D97-AF65-F5344CB8AC3E}">
        <p14:creationId xmlns:p14="http://schemas.microsoft.com/office/powerpoint/2010/main" val="185028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Appointments</a:t>
            </a:r>
          </a:p>
        </p:txBody>
      </p:sp>
    </p:spTree>
    <p:extLst>
      <p:ext uri="{BB962C8B-B14F-4D97-AF65-F5344CB8AC3E}">
        <p14:creationId xmlns:p14="http://schemas.microsoft.com/office/powerpoint/2010/main" val="287416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92500" lnSpcReduction="20000"/>
          </a:bodyPr>
          <a:lstStyle/>
          <a:p>
            <a:pPr marL="457200" lvl="1" indent="0">
              <a:buNone/>
            </a:pPr>
            <a:r>
              <a:rPr lang="en-US" b="1" dirty="0"/>
              <a:t>HR Schedule/Deadlines</a:t>
            </a:r>
          </a:p>
          <a:p>
            <a:pPr lvl="1"/>
            <a:r>
              <a:rPr lang="en-US" dirty="0"/>
              <a:t>Fall deadlines </a:t>
            </a:r>
          </a:p>
          <a:p>
            <a:pPr lvl="2"/>
            <a:r>
              <a:rPr lang="en-US" dirty="0"/>
              <a:t>Submit appointment requests by mid June</a:t>
            </a:r>
          </a:p>
          <a:p>
            <a:pPr lvl="2"/>
            <a:r>
              <a:rPr lang="en-US" dirty="0"/>
              <a:t>Offer letters sent by July 15</a:t>
            </a:r>
          </a:p>
          <a:p>
            <a:pPr lvl="1"/>
            <a:r>
              <a:rPr lang="en-US" dirty="0"/>
              <a:t>Spring deadlines</a:t>
            </a:r>
          </a:p>
          <a:p>
            <a:pPr lvl="2"/>
            <a:r>
              <a:rPr lang="en-US" dirty="0"/>
              <a:t>Submit appointment requests by mid November</a:t>
            </a:r>
          </a:p>
          <a:p>
            <a:pPr lvl="2"/>
            <a:r>
              <a:rPr lang="en-US" dirty="0"/>
              <a:t>Offer letters sent by December 15</a:t>
            </a:r>
          </a:p>
          <a:p>
            <a:pPr lvl="2"/>
            <a:r>
              <a:rPr lang="en-US" dirty="0"/>
              <a:t>Summer deadlines</a:t>
            </a:r>
          </a:p>
          <a:p>
            <a:pPr lvl="3"/>
            <a:r>
              <a:rPr lang="en-US" dirty="0"/>
              <a:t>Submit appointment request by end of April for summer I, mid May for Summer II</a:t>
            </a:r>
          </a:p>
          <a:p>
            <a:pPr marL="457200" lvl="1" indent="0">
              <a:buNone/>
            </a:pPr>
            <a:r>
              <a:rPr lang="en-US" b="1" dirty="0"/>
              <a:t>GEO Contract</a:t>
            </a:r>
          </a:p>
          <a:p>
            <a:pPr lvl="1"/>
            <a:r>
              <a:rPr lang="en-US" dirty="0"/>
              <a:t>Determines appointment terms, wages, fee waivers, health care, child care, and tuition waivers.</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89201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34599" y="1862138"/>
            <a:ext cx="9614263" cy="3625895"/>
          </a:xfrm>
        </p:spPr>
        <p:txBody>
          <a:bodyPr>
            <a:normAutofit fontScale="92500"/>
          </a:bodyPr>
          <a:lstStyle/>
          <a:p>
            <a:pPr marL="457200" lvl="1" indent="0">
              <a:buNone/>
            </a:pPr>
            <a:r>
              <a:rPr lang="en-US" b="1" dirty="0"/>
              <a:t>Full Time Equivalencies (FTE)</a:t>
            </a:r>
          </a:p>
          <a:p>
            <a:pPr lvl="1"/>
            <a:r>
              <a:rPr lang="en-US" dirty="0"/>
              <a:t>SLCL uses an Academic Year average </a:t>
            </a:r>
          </a:p>
          <a:p>
            <a:pPr lvl="1"/>
            <a:r>
              <a:rPr lang="en-US" dirty="0"/>
              <a:t>Ex. A student has 2 courses in the fall and 1 in the Spring. What is the FTE?</a:t>
            </a:r>
          </a:p>
          <a:p>
            <a:pPr marL="457200" lvl="1" indent="0">
              <a:buNone/>
            </a:pPr>
            <a:r>
              <a:rPr lang="en-US" b="1" dirty="0"/>
              <a:t>Limitations to Employment</a:t>
            </a:r>
          </a:p>
          <a:p>
            <a:pPr lvl="1"/>
            <a:r>
              <a:rPr lang="en-US" dirty="0"/>
              <a:t>Foreign National can hold </a:t>
            </a:r>
          </a:p>
          <a:p>
            <a:pPr lvl="2"/>
            <a:r>
              <a:rPr lang="en-US" dirty="0"/>
              <a:t>Up to 50% appointment during the AY</a:t>
            </a:r>
          </a:p>
          <a:p>
            <a:pPr lvl="2"/>
            <a:r>
              <a:rPr lang="en-US" dirty="0"/>
              <a:t>Up to 67% appointment during breaks if enrolled in classes, 100% if not</a:t>
            </a:r>
          </a:p>
          <a:p>
            <a:pPr lvl="1"/>
            <a:r>
              <a:rPr lang="en-US" dirty="0"/>
              <a:t>US citizens can hold</a:t>
            </a:r>
          </a:p>
          <a:p>
            <a:pPr lvl="3"/>
            <a:r>
              <a:rPr lang="en-US" dirty="0"/>
              <a:t>Up to 67% during the AY unless on fellowship, then 50%</a:t>
            </a:r>
          </a:p>
          <a:p>
            <a:pPr lvl="3"/>
            <a:r>
              <a:rPr lang="en-US" dirty="0"/>
              <a:t>Up to 67% during breaks if enrolled in classes, 100% if not</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788034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34599" y="1862139"/>
            <a:ext cx="9614263" cy="4146776"/>
          </a:xfrm>
        </p:spPr>
        <p:txBody>
          <a:bodyPr>
            <a:normAutofit fontScale="85000" lnSpcReduction="20000"/>
          </a:bodyPr>
          <a:lstStyle/>
          <a:p>
            <a:r>
              <a:rPr lang="en-US" dirty="0"/>
              <a:t>Rates for 2021-2022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sz="1500" dirty="0"/>
              <a:t>Monthly rate is what the student is paid</a:t>
            </a:r>
          </a:p>
          <a:p>
            <a:pPr lvl="1"/>
            <a:r>
              <a:rPr lang="en-US" sz="1500" dirty="0"/>
              <a:t>Rate plus Fringe is what your account gets charged</a:t>
            </a:r>
          </a:p>
          <a:p>
            <a:pPr lvl="1"/>
            <a:r>
              <a:rPr lang="en-US" sz="1500" dirty="0"/>
              <a:t>The 2021-2022 Academic Calendar is split Fall: 4.54545445/ Spring: 4.454545454 months each</a:t>
            </a:r>
          </a:p>
          <a:p>
            <a:pPr lvl="1"/>
            <a:endParaRPr lang="en-US" dirty="0"/>
          </a:p>
          <a:p>
            <a:endParaRPr lang="en-US" dirty="0"/>
          </a:p>
          <a:p>
            <a:endParaRPr lang="en-US" dirty="0"/>
          </a:p>
          <a:p>
            <a:endParaRPr lang="en-US" dirty="0"/>
          </a:p>
          <a:p>
            <a:pPr lvl="1"/>
            <a:endParaRPr lang="en-US" dirty="0"/>
          </a:p>
        </p:txBody>
      </p:sp>
      <p:graphicFrame>
        <p:nvGraphicFramePr>
          <p:cNvPr id="4" name="Table 4">
            <a:extLst>
              <a:ext uri="{FF2B5EF4-FFF2-40B4-BE49-F238E27FC236}">
                <a16:creationId xmlns:a16="http://schemas.microsoft.com/office/drawing/2014/main" id="{0EBA2DD3-99E9-4152-9EA9-8061DADFD2A6}"/>
              </a:ext>
            </a:extLst>
          </p:cNvPr>
          <p:cNvGraphicFramePr>
            <a:graphicFrameLocks noGrp="1"/>
          </p:cNvGraphicFramePr>
          <p:nvPr>
            <p:extLst>
              <p:ext uri="{D42A27DB-BD31-4B8C-83A1-F6EECF244321}">
                <p14:modId xmlns:p14="http://schemas.microsoft.com/office/powerpoint/2010/main" val="89482094"/>
              </p:ext>
            </p:extLst>
          </p:nvPr>
        </p:nvGraphicFramePr>
        <p:xfrm>
          <a:off x="334599" y="2404855"/>
          <a:ext cx="10816434" cy="2646641"/>
        </p:xfrm>
        <a:graphic>
          <a:graphicData uri="http://schemas.openxmlformats.org/drawingml/2006/table">
            <a:tbl>
              <a:tblPr firstRow="1" bandRow="1">
                <a:tableStyleId>{5C22544A-7EE6-4342-B048-85BDC9FD1C3A}</a:tableStyleId>
              </a:tblPr>
              <a:tblGrid>
                <a:gridCol w="1064614">
                  <a:extLst>
                    <a:ext uri="{9D8B030D-6E8A-4147-A177-3AD203B41FA5}">
                      <a16:colId xmlns:a16="http://schemas.microsoft.com/office/drawing/2014/main" val="2570919699"/>
                    </a:ext>
                  </a:extLst>
                </a:gridCol>
                <a:gridCol w="1950364">
                  <a:extLst>
                    <a:ext uri="{9D8B030D-6E8A-4147-A177-3AD203B41FA5}">
                      <a16:colId xmlns:a16="http://schemas.microsoft.com/office/drawing/2014/main" val="299358112"/>
                    </a:ext>
                  </a:extLst>
                </a:gridCol>
                <a:gridCol w="1950364">
                  <a:extLst>
                    <a:ext uri="{9D8B030D-6E8A-4147-A177-3AD203B41FA5}">
                      <a16:colId xmlns:a16="http://schemas.microsoft.com/office/drawing/2014/main" val="2017111313"/>
                    </a:ext>
                  </a:extLst>
                </a:gridCol>
                <a:gridCol w="1950364">
                  <a:extLst>
                    <a:ext uri="{9D8B030D-6E8A-4147-A177-3AD203B41FA5}">
                      <a16:colId xmlns:a16="http://schemas.microsoft.com/office/drawing/2014/main" val="2421350787"/>
                    </a:ext>
                  </a:extLst>
                </a:gridCol>
                <a:gridCol w="1950364">
                  <a:extLst>
                    <a:ext uri="{9D8B030D-6E8A-4147-A177-3AD203B41FA5}">
                      <a16:colId xmlns:a16="http://schemas.microsoft.com/office/drawing/2014/main" val="1759599186"/>
                    </a:ext>
                  </a:extLst>
                </a:gridCol>
                <a:gridCol w="1950364">
                  <a:extLst>
                    <a:ext uri="{9D8B030D-6E8A-4147-A177-3AD203B41FA5}">
                      <a16:colId xmlns:a16="http://schemas.microsoft.com/office/drawing/2014/main" val="1325695252"/>
                    </a:ext>
                  </a:extLst>
                </a:gridCol>
              </a:tblGrid>
              <a:tr h="817841">
                <a:tc>
                  <a:txBody>
                    <a:bodyPr/>
                    <a:lstStyle/>
                    <a:p>
                      <a:r>
                        <a:rPr lang="en-US" sz="1400" dirty="0"/>
                        <a:t>FTE</a:t>
                      </a:r>
                    </a:p>
                  </a:txBody>
                  <a:tcPr/>
                </a:tc>
                <a:tc>
                  <a:txBody>
                    <a:bodyPr/>
                    <a:lstStyle/>
                    <a:p>
                      <a:r>
                        <a:rPr lang="en-US" sz="1400" dirty="0"/>
                        <a:t>Monthly Rate (campus minimum)</a:t>
                      </a:r>
                    </a:p>
                  </a:txBody>
                  <a:tcPr/>
                </a:tc>
                <a:tc>
                  <a:txBody>
                    <a:bodyPr/>
                    <a:lstStyle/>
                    <a:p>
                      <a:r>
                        <a:rPr lang="en-US" sz="1400" dirty="0"/>
                        <a:t>Monthly Rate plus Fringe</a:t>
                      </a:r>
                    </a:p>
                  </a:txBody>
                  <a:tcPr/>
                </a:tc>
                <a:tc>
                  <a:txBody>
                    <a:bodyPr/>
                    <a:lstStyle/>
                    <a:p>
                      <a:r>
                        <a:rPr lang="en-US" sz="1400" dirty="0"/>
                        <a:t>Fall Only plus Fringe (8/16-12/31)</a:t>
                      </a:r>
                    </a:p>
                  </a:txBody>
                  <a:tcPr/>
                </a:tc>
                <a:tc>
                  <a:txBody>
                    <a:bodyPr/>
                    <a:lstStyle/>
                    <a:p>
                      <a:r>
                        <a:rPr lang="en-US" sz="1400" dirty="0"/>
                        <a:t>Spring Only plus Fringe (1/1-5/15)</a:t>
                      </a:r>
                    </a:p>
                  </a:txBody>
                  <a:tcPr/>
                </a:tc>
                <a:tc>
                  <a:txBody>
                    <a:bodyPr/>
                    <a:lstStyle/>
                    <a:p>
                      <a:r>
                        <a:rPr lang="en-US" sz="1400" dirty="0"/>
                        <a:t>AY plus Fringe (8/16-5/15)</a:t>
                      </a:r>
                    </a:p>
                  </a:txBody>
                  <a:tcPr/>
                </a:tc>
                <a:extLst>
                  <a:ext uri="{0D108BD9-81ED-4DB2-BD59-A6C34878D82A}">
                    <a16:rowId xmlns:a16="http://schemas.microsoft.com/office/drawing/2014/main" val="2690616574"/>
                  </a:ext>
                </a:extLst>
              </a:tr>
              <a:tr h="325655">
                <a:tc>
                  <a:txBody>
                    <a:bodyPr/>
                    <a:lstStyle/>
                    <a:p>
                      <a:r>
                        <a:rPr lang="en-US" dirty="0"/>
                        <a:t>67%</a:t>
                      </a:r>
                    </a:p>
                  </a:txBody>
                  <a:tcPr/>
                </a:tc>
                <a:tc>
                  <a:txBody>
                    <a:bodyPr/>
                    <a:lstStyle/>
                    <a:p>
                      <a:r>
                        <a:rPr lang="en-US" dirty="0"/>
                        <a:t>$2,873.56</a:t>
                      </a:r>
                    </a:p>
                  </a:txBody>
                  <a:tcPr/>
                </a:tc>
                <a:tc>
                  <a:txBody>
                    <a:bodyPr/>
                    <a:lstStyle/>
                    <a:p>
                      <a:r>
                        <a:rPr lang="en-US" dirty="0"/>
                        <a:t>$3,158.33</a:t>
                      </a:r>
                    </a:p>
                  </a:txBody>
                  <a:tcPr/>
                </a:tc>
                <a:tc>
                  <a:txBody>
                    <a:bodyPr/>
                    <a:lstStyle/>
                    <a:p>
                      <a:r>
                        <a:rPr lang="en-US" dirty="0"/>
                        <a:t>$14,356.03</a:t>
                      </a:r>
                    </a:p>
                  </a:txBody>
                  <a:tcPr/>
                </a:tc>
                <a:tc>
                  <a:txBody>
                    <a:bodyPr/>
                    <a:lstStyle/>
                    <a:p>
                      <a:r>
                        <a:rPr lang="en-US" dirty="0"/>
                        <a:t>$14,068.91</a:t>
                      </a:r>
                    </a:p>
                  </a:txBody>
                  <a:tcPr/>
                </a:tc>
                <a:tc>
                  <a:txBody>
                    <a:bodyPr/>
                    <a:lstStyle/>
                    <a:p>
                      <a:r>
                        <a:rPr lang="en-US" dirty="0"/>
                        <a:t>$28,424.93</a:t>
                      </a:r>
                    </a:p>
                  </a:txBody>
                  <a:tcPr/>
                </a:tc>
                <a:extLst>
                  <a:ext uri="{0D108BD9-81ED-4DB2-BD59-A6C34878D82A}">
                    <a16:rowId xmlns:a16="http://schemas.microsoft.com/office/drawing/2014/main" val="2197761554"/>
                  </a:ext>
                </a:extLst>
              </a:tr>
              <a:tr h="325655">
                <a:tc>
                  <a:txBody>
                    <a:bodyPr/>
                    <a:lstStyle/>
                    <a:p>
                      <a:r>
                        <a:rPr lang="en-US" dirty="0"/>
                        <a:t>50%</a:t>
                      </a:r>
                    </a:p>
                  </a:txBody>
                  <a:tcPr/>
                </a:tc>
                <a:tc>
                  <a:txBody>
                    <a:bodyPr/>
                    <a:lstStyle/>
                    <a:p>
                      <a:r>
                        <a:rPr lang="en-US" dirty="0"/>
                        <a:t>$2,144.45</a:t>
                      </a:r>
                    </a:p>
                  </a:txBody>
                  <a:tcPr/>
                </a:tc>
                <a:tc>
                  <a:txBody>
                    <a:bodyPr/>
                    <a:lstStyle/>
                    <a:p>
                      <a:r>
                        <a:rPr lang="en-US" dirty="0"/>
                        <a:t>$2,356.96</a:t>
                      </a:r>
                    </a:p>
                  </a:txBody>
                  <a:tcPr/>
                </a:tc>
                <a:tc>
                  <a:txBody>
                    <a:bodyPr/>
                    <a:lstStyle/>
                    <a:p>
                      <a:r>
                        <a:rPr lang="en-US" dirty="0"/>
                        <a:t>$10,713.45</a:t>
                      </a:r>
                    </a:p>
                  </a:txBody>
                  <a:tcPr/>
                </a:tc>
                <a:tc>
                  <a:txBody>
                    <a:bodyPr/>
                    <a:lstStyle/>
                    <a:p>
                      <a:r>
                        <a:rPr lang="en-US" dirty="0"/>
                        <a:t>10,499.18</a:t>
                      </a:r>
                    </a:p>
                  </a:txBody>
                  <a:tcPr/>
                </a:tc>
                <a:tc>
                  <a:txBody>
                    <a:bodyPr/>
                    <a:lstStyle/>
                    <a:p>
                      <a:r>
                        <a:rPr lang="en-US" dirty="0"/>
                        <a:t>21,212.64</a:t>
                      </a:r>
                    </a:p>
                  </a:txBody>
                  <a:tcPr/>
                </a:tc>
                <a:extLst>
                  <a:ext uri="{0D108BD9-81ED-4DB2-BD59-A6C34878D82A}">
                    <a16:rowId xmlns:a16="http://schemas.microsoft.com/office/drawing/2014/main" val="1322116321"/>
                  </a:ext>
                </a:extLst>
              </a:tr>
              <a:tr h="325655">
                <a:tc>
                  <a:txBody>
                    <a:bodyPr/>
                    <a:lstStyle/>
                    <a:p>
                      <a:r>
                        <a:rPr lang="en-US" dirty="0"/>
                        <a:t>33%</a:t>
                      </a:r>
                    </a:p>
                  </a:txBody>
                  <a:tcPr/>
                </a:tc>
                <a:tc>
                  <a:txBody>
                    <a:bodyPr/>
                    <a:lstStyle/>
                    <a:p>
                      <a:r>
                        <a:rPr lang="en-US" dirty="0"/>
                        <a:t>$1,415.33</a:t>
                      </a:r>
                    </a:p>
                  </a:txBody>
                  <a:tcPr/>
                </a:tc>
                <a:tc>
                  <a:txBody>
                    <a:bodyPr/>
                    <a:lstStyle/>
                    <a:p>
                      <a:r>
                        <a:rPr lang="en-US" dirty="0"/>
                        <a:t>%1,555.59</a:t>
                      </a:r>
                    </a:p>
                  </a:txBody>
                  <a:tcPr/>
                </a:tc>
                <a:tc>
                  <a:txBody>
                    <a:bodyPr/>
                    <a:lstStyle/>
                    <a:p>
                      <a:r>
                        <a:rPr lang="en-US" dirty="0"/>
                        <a:t>$7,070.88</a:t>
                      </a:r>
                    </a:p>
                  </a:txBody>
                  <a:tcPr/>
                </a:tc>
                <a:tc>
                  <a:txBody>
                    <a:bodyPr/>
                    <a:lstStyle/>
                    <a:p>
                      <a:r>
                        <a:rPr lang="en-US" dirty="0"/>
                        <a:t>$6,929.46</a:t>
                      </a:r>
                    </a:p>
                  </a:txBody>
                  <a:tcPr/>
                </a:tc>
                <a:tc>
                  <a:txBody>
                    <a:bodyPr/>
                    <a:lstStyle/>
                    <a:p>
                      <a:r>
                        <a:rPr lang="en-US" dirty="0"/>
                        <a:t>$14,000.34</a:t>
                      </a:r>
                    </a:p>
                  </a:txBody>
                  <a:tcPr/>
                </a:tc>
                <a:extLst>
                  <a:ext uri="{0D108BD9-81ED-4DB2-BD59-A6C34878D82A}">
                    <a16:rowId xmlns:a16="http://schemas.microsoft.com/office/drawing/2014/main" val="1906567611"/>
                  </a:ext>
                </a:extLst>
              </a:tr>
              <a:tr h="325655">
                <a:tc>
                  <a:txBody>
                    <a:bodyPr/>
                    <a:lstStyle/>
                    <a:p>
                      <a:r>
                        <a:rPr lang="en-US" dirty="0"/>
                        <a:t>25%</a:t>
                      </a:r>
                    </a:p>
                  </a:txBody>
                  <a:tcPr/>
                </a:tc>
                <a:tc>
                  <a:txBody>
                    <a:bodyPr/>
                    <a:lstStyle/>
                    <a:p>
                      <a:r>
                        <a:rPr lang="en-US" dirty="0"/>
                        <a:t>$1,072.22</a:t>
                      </a:r>
                    </a:p>
                  </a:txBody>
                  <a:tcPr/>
                </a:tc>
                <a:tc>
                  <a:txBody>
                    <a:bodyPr/>
                    <a:lstStyle/>
                    <a:p>
                      <a:r>
                        <a:rPr lang="en-US" dirty="0"/>
                        <a:t>$1,178.48</a:t>
                      </a:r>
                    </a:p>
                  </a:txBody>
                  <a:tcPr/>
                </a:tc>
                <a:tc>
                  <a:txBody>
                    <a:bodyPr/>
                    <a:lstStyle/>
                    <a:p>
                      <a:r>
                        <a:rPr lang="en-US" dirty="0"/>
                        <a:t>$5,256.73</a:t>
                      </a:r>
                    </a:p>
                  </a:txBody>
                  <a:tcPr/>
                </a:tc>
                <a:tc>
                  <a:txBody>
                    <a:bodyPr/>
                    <a:lstStyle/>
                    <a:p>
                      <a:r>
                        <a:rPr lang="en-US" dirty="0"/>
                        <a:t>$5,249.59</a:t>
                      </a:r>
                    </a:p>
                  </a:txBody>
                  <a:tcPr/>
                </a:tc>
                <a:tc>
                  <a:txBody>
                    <a:bodyPr/>
                    <a:lstStyle/>
                    <a:p>
                      <a:r>
                        <a:rPr lang="en-US" dirty="0"/>
                        <a:t>$10,606.32</a:t>
                      </a:r>
                    </a:p>
                  </a:txBody>
                  <a:tcPr/>
                </a:tc>
                <a:extLst>
                  <a:ext uri="{0D108BD9-81ED-4DB2-BD59-A6C34878D82A}">
                    <a16:rowId xmlns:a16="http://schemas.microsoft.com/office/drawing/2014/main" val="1296977500"/>
                  </a:ext>
                </a:extLst>
              </a:tr>
              <a:tr h="325655">
                <a:tc>
                  <a:txBody>
                    <a:bodyPr/>
                    <a:lstStyle/>
                    <a:p>
                      <a:r>
                        <a:rPr lang="en-US" dirty="0"/>
                        <a:t>17%</a:t>
                      </a:r>
                    </a:p>
                  </a:txBody>
                  <a:tcPr/>
                </a:tc>
                <a:tc>
                  <a:txBody>
                    <a:bodyPr/>
                    <a:lstStyle/>
                    <a:p>
                      <a:r>
                        <a:rPr lang="en-US" dirty="0"/>
                        <a:t>$729.11</a:t>
                      </a:r>
                    </a:p>
                  </a:txBody>
                  <a:tcPr/>
                </a:tc>
                <a:tc>
                  <a:txBody>
                    <a:bodyPr/>
                    <a:lstStyle/>
                    <a:p>
                      <a:r>
                        <a:rPr lang="en-US" dirty="0"/>
                        <a:t>$801.37</a:t>
                      </a:r>
                    </a:p>
                  </a:txBody>
                  <a:tcPr/>
                </a:tc>
                <a:tc>
                  <a:txBody>
                    <a:bodyPr/>
                    <a:lstStyle/>
                    <a:p>
                      <a:r>
                        <a:rPr lang="en-US" dirty="0"/>
                        <a:t>$3,642.57</a:t>
                      </a:r>
                    </a:p>
                  </a:txBody>
                  <a:tcPr/>
                </a:tc>
                <a:tc>
                  <a:txBody>
                    <a:bodyPr/>
                    <a:lstStyle/>
                    <a:p>
                      <a:r>
                        <a:rPr lang="en-US" dirty="0"/>
                        <a:t>$3,569.72</a:t>
                      </a:r>
                    </a:p>
                  </a:txBody>
                  <a:tcPr/>
                </a:tc>
                <a:tc>
                  <a:txBody>
                    <a:bodyPr/>
                    <a:lstStyle/>
                    <a:p>
                      <a:r>
                        <a:rPr lang="en-US" dirty="0"/>
                        <a:t>$7,212.30</a:t>
                      </a:r>
                    </a:p>
                  </a:txBody>
                  <a:tcPr/>
                </a:tc>
                <a:extLst>
                  <a:ext uri="{0D108BD9-81ED-4DB2-BD59-A6C34878D82A}">
                    <a16:rowId xmlns:a16="http://schemas.microsoft.com/office/drawing/2014/main" val="2136945228"/>
                  </a:ext>
                </a:extLst>
              </a:tr>
            </a:tbl>
          </a:graphicData>
        </a:graphic>
      </p:graphicFrame>
    </p:spTree>
    <p:extLst>
      <p:ext uri="{BB962C8B-B14F-4D97-AF65-F5344CB8AC3E}">
        <p14:creationId xmlns:p14="http://schemas.microsoft.com/office/powerpoint/2010/main" val="3493661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a:bodyPr>
          <a:lstStyle/>
          <a:p>
            <a:pPr marL="0" indent="0">
              <a:buNone/>
            </a:pPr>
            <a:r>
              <a:rPr lang="en-US" b="1" dirty="0"/>
              <a:t>Tuition Waivers, Fees and </a:t>
            </a:r>
            <a:r>
              <a:rPr lang="en-US" b="1" dirty="0">
                <a:hlinkClick r:id="rId2"/>
              </a:rPr>
              <a:t>Taxation</a:t>
            </a:r>
            <a:endParaRPr lang="en-US" b="1" dirty="0"/>
          </a:p>
          <a:p>
            <a:pPr lvl="0"/>
            <a:r>
              <a:rPr lang="en-US" b="1" dirty="0"/>
              <a:t>Teaching Assistant</a:t>
            </a:r>
          </a:p>
          <a:p>
            <a:pPr lvl="0"/>
            <a:r>
              <a:rPr lang="en-US" b="1" dirty="0"/>
              <a:t>Graduate Assistant</a:t>
            </a:r>
          </a:p>
          <a:p>
            <a:pPr lvl="0"/>
            <a:r>
              <a:rPr lang="en-US" b="1" dirty="0"/>
              <a:t>Research Assistant</a:t>
            </a:r>
          </a:p>
          <a:p>
            <a:pPr lvl="0"/>
            <a:r>
              <a:rPr lang="en-US" b="1" dirty="0"/>
              <a:t>Grad Hourly</a:t>
            </a:r>
          </a:p>
          <a:p>
            <a:pPr lvl="0"/>
            <a:endParaRPr lang="en-US" b="1" dirty="0"/>
          </a:p>
          <a:p>
            <a:endParaRPr lang="en-US" dirty="0"/>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SLCL Culture</a:t>
            </a:r>
          </a:p>
        </p:txBody>
      </p:sp>
    </p:spTree>
    <p:extLst>
      <p:ext uri="{BB962C8B-B14F-4D97-AF65-F5344CB8AC3E}">
        <p14:creationId xmlns:p14="http://schemas.microsoft.com/office/powerpoint/2010/main" val="201258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a:bodyPr>
          <a:lstStyle/>
          <a:p>
            <a:pPr marL="0" indent="0">
              <a:buNone/>
            </a:pPr>
            <a:r>
              <a:rPr lang="en-US" b="1" dirty="0"/>
              <a:t>Job Duties</a:t>
            </a:r>
          </a:p>
          <a:p>
            <a:pPr lvl="0"/>
            <a:r>
              <a:rPr lang="en-US" b="1" dirty="0"/>
              <a:t>Teaching Assistant: </a:t>
            </a:r>
            <a:r>
              <a:rPr lang="en-US" dirty="0"/>
              <a:t>Duties in support of instruction and include responsibilities of teaching classes, grading student assignments, leading lab or discussion groups in a course setting, developing academic instructional materials, proctoring exams, overseeing/coordinating the work of other TAs, holding office hours, tutoring students. Teaching assistant positions are covered by a collective bargaining agreement with the Graduate Employees Organization (GEO).</a:t>
            </a:r>
            <a:r>
              <a:rPr lang="en-US" b="1" dirty="0"/>
              <a:t> </a:t>
            </a:r>
            <a:endParaRPr lang="en-US" dirty="0"/>
          </a:p>
          <a:p>
            <a:endParaRPr lang="en-US" dirty="0"/>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474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a:bodyPr>
          <a:lstStyle/>
          <a:p>
            <a:pPr marL="0" indent="0">
              <a:buNone/>
            </a:pPr>
            <a:r>
              <a:rPr lang="en-US" b="1" dirty="0"/>
              <a:t>Job Duties</a:t>
            </a:r>
          </a:p>
          <a:p>
            <a:pPr lvl="0"/>
            <a:r>
              <a:rPr lang="en-US" b="1" dirty="0"/>
              <a:t>Research Assistant:</a:t>
            </a:r>
            <a:r>
              <a:rPr lang="en-US" dirty="0"/>
              <a:t> Duties involve applying and mastering research concepts, practices, or methods of scholarship. Examples of typical responsibilities include conducting experiments, organizing or analyzing data, presenting findings in a publication or dissertation, collaborating with faculty in preparing publications, overseeing work of other RAs, and other research activities. Research Assistant position are </a:t>
            </a:r>
            <a:r>
              <a:rPr lang="en-US" u="sng" dirty="0"/>
              <a:t>not</a:t>
            </a:r>
            <a:r>
              <a:rPr lang="en-US" dirty="0"/>
              <a:t> covered by a collective bargaining agreement</a:t>
            </a:r>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extLst>
              <p:ext uri="{D42A27DB-BD31-4B8C-83A1-F6EECF244321}">
                <p14:modId xmlns:p14="http://schemas.microsoft.com/office/powerpoint/2010/main" val="2738299818"/>
              </p:ext>
            </p:extLst>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96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a:bodyPr>
          <a:lstStyle/>
          <a:p>
            <a:pPr marL="0" indent="0">
              <a:buNone/>
            </a:pPr>
            <a:r>
              <a:rPr lang="en-US" b="1" dirty="0"/>
              <a:t>Job Duties</a:t>
            </a:r>
          </a:p>
          <a:p>
            <a:pPr lvl="0"/>
            <a:r>
              <a:rPr lang="en-US" b="1" dirty="0"/>
              <a:t>Graduate Assistant</a:t>
            </a:r>
          </a:p>
          <a:p>
            <a:pPr lvl="1"/>
            <a:r>
              <a:rPr lang="en-US" dirty="0"/>
              <a:t>Pre-Professional: gain experience, practice, or guidance significantly connected to their fields of study and career preparation</a:t>
            </a:r>
          </a:p>
          <a:p>
            <a:pPr lvl="1"/>
            <a:r>
              <a:rPr lang="en-US" dirty="0"/>
              <a:t>Administrative: Support of administrative functions and include such general functions and typical duties as providing technical/support services, advising students. Covered by the GEO.</a:t>
            </a:r>
          </a:p>
          <a:p>
            <a:endParaRPr lang="en-US" dirty="0"/>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85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a:bodyPr>
          <a:lstStyle/>
          <a:p>
            <a:pPr marL="0" indent="0">
              <a:buNone/>
            </a:pPr>
            <a:r>
              <a:rPr lang="en-US" b="1" dirty="0"/>
              <a:t>Workflow</a:t>
            </a:r>
          </a:p>
          <a:p>
            <a:pPr lvl="0"/>
            <a:r>
              <a:rPr lang="en-US" b="1" dirty="0"/>
              <a:t>Faculty</a:t>
            </a:r>
            <a:r>
              <a:rPr lang="en-US" dirty="0"/>
              <a:t> submits the monthly pay </a:t>
            </a:r>
            <a:r>
              <a:rPr lang="en-US" dirty="0">
                <a:hlinkClick r:id="rId2"/>
              </a:rPr>
              <a:t>online form</a:t>
            </a:r>
            <a:r>
              <a:rPr lang="en-US" dirty="0"/>
              <a:t> or the </a:t>
            </a:r>
            <a:r>
              <a:rPr lang="en-US" dirty="0">
                <a:hlinkClick r:id="rId3"/>
              </a:rPr>
              <a:t>hourly online form</a:t>
            </a:r>
            <a:r>
              <a:rPr lang="en-US" dirty="0"/>
              <a:t>. </a:t>
            </a:r>
          </a:p>
          <a:p>
            <a:pPr lvl="1"/>
            <a:r>
              <a:rPr lang="en-US" b="1" dirty="0"/>
              <a:t>Linguistics</a:t>
            </a:r>
            <a:r>
              <a:rPr lang="en-US" dirty="0"/>
              <a:t> and </a:t>
            </a:r>
            <a:r>
              <a:rPr lang="en-US" b="1" dirty="0"/>
              <a:t>Spanish</a:t>
            </a:r>
            <a:r>
              <a:rPr lang="en-US" dirty="0"/>
              <a:t> appointments: provide the information directly to your Office Manager</a:t>
            </a:r>
          </a:p>
          <a:p>
            <a:pPr lvl="0"/>
            <a:r>
              <a:rPr lang="en-US" b="1" dirty="0"/>
              <a:t>Office Manager</a:t>
            </a:r>
            <a:r>
              <a:rPr lang="en-US" dirty="0"/>
              <a:t> creates the appointment in ATLAS</a:t>
            </a:r>
          </a:p>
          <a:p>
            <a:pPr lvl="0"/>
            <a:r>
              <a:rPr lang="en-US" b="1" dirty="0"/>
              <a:t>Business Office</a:t>
            </a:r>
            <a:r>
              <a:rPr lang="en-US" dirty="0"/>
              <a:t> approves the CFOP</a:t>
            </a:r>
          </a:p>
          <a:p>
            <a:endParaRPr lang="en-US" dirty="0"/>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207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Appointments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a:xfrm>
            <a:off x="321548" y="1690688"/>
            <a:ext cx="9614263" cy="4105201"/>
          </a:xfrm>
        </p:spPr>
        <p:txBody>
          <a:bodyPr>
            <a:normAutofit fontScale="92500" lnSpcReduction="20000"/>
          </a:bodyPr>
          <a:lstStyle/>
          <a:p>
            <a:pPr marL="0" indent="0">
              <a:buNone/>
            </a:pPr>
            <a:r>
              <a:rPr lang="en-US" b="1" dirty="0"/>
              <a:t>Workflow</a:t>
            </a:r>
          </a:p>
          <a:p>
            <a:pPr lvl="0"/>
            <a:r>
              <a:rPr lang="en-US" b="1" dirty="0"/>
              <a:t>HR office:</a:t>
            </a:r>
          </a:p>
          <a:p>
            <a:pPr lvl="1"/>
            <a:r>
              <a:rPr lang="en-US" dirty="0"/>
              <a:t>Confirms the FTE is within the limitations to employment</a:t>
            </a:r>
          </a:p>
          <a:p>
            <a:pPr lvl="1"/>
            <a:r>
              <a:rPr lang="en-US" dirty="0"/>
              <a:t>Confirms the position descriptions match the title</a:t>
            </a:r>
          </a:p>
          <a:p>
            <a:pPr lvl="1"/>
            <a:r>
              <a:rPr lang="en-US" dirty="0"/>
              <a:t>Sends offer letter to the student</a:t>
            </a:r>
          </a:p>
          <a:p>
            <a:pPr lvl="1"/>
            <a:r>
              <a:rPr lang="en-US" dirty="0"/>
              <a:t>Updates the supervisor field </a:t>
            </a:r>
          </a:p>
          <a:p>
            <a:r>
              <a:rPr lang="en-US" b="1" dirty="0"/>
              <a:t>Student </a:t>
            </a:r>
            <a:r>
              <a:rPr lang="en-US" dirty="0"/>
              <a:t>accepts or declines the offer</a:t>
            </a:r>
          </a:p>
          <a:p>
            <a:r>
              <a:rPr lang="en-US" b="1" dirty="0"/>
              <a:t>HR</a:t>
            </a:r>
            <a:r>
              <a:rPr lang="en-US" dirty="0"/>
              <a:t> enters the appointment for accepted offers in HRFE and routes to the college</a:t>
            </a:r>
          </a:p>
          <a:p>
            <a:pPr lvl="2"/>
            <a:r>
              <a:rPr lang="en-US" dirty="0"/>
              <a:t>If the student has a fellowship it first routes to that department</a:t>
            </a:r>
          </a:p>
          <a:p>
            <a:pPr lvl="2"/>
            <a:r>
              <a:rPr lang="en-US" dirty="0"/>
              <a:t>College routes to campus</a:t>
            </a:r>
          </a:p>
          <a:p>
            <a:pPr lvl="2"/>
            <a:r>
              <a:rPr lang="en-US" dirty="0"/>
              <a:t>Campus approves the appointment and “applies” it which enters it in Banner.</a:t>
            </a:r>
          </a:p>
          <a:p>
            <a:endParaRPr lang="en-US" dirty="0"/>
          </a:p>
          <a:p>
            <a:endParaRPr lang="en-US" dirty="0"/>
          </a:p>
          <a:p>
            <a:endParaRPr lang="en-US" dirty="0"/>
          </a:p>
          <a:p>
            <a:pPr lvl="1"/>
            <a:endParaRPr lang="en-US" dirty="0"/>
          </a:p>
        </p:txBody>
      </p:sp>
      <p:graphicFrame>
        <p:nvGraphicFramePr>
          <p:cNvPr id="4" name="Diagram 3">
            <a:extLst>
              <a:ext uri="{FF2B5EF4-FFF2-40B4-BE49-F238E27FC236}">
                <a16:creationId xmlns:a16="http://schemas.microsoft.com/office/drawing/2014/main" id="{D4043FDD-041F-42D4-B2C5-6587D83509E7}"/>
              </a:ext>
            </a:extLst>
          </p:cNvPr>
          <p:cNvGraphicFramePr/>
          <p:nvPr/>
        </p:nvGraphicFramePr>
        <p:xfrm>
          <a:off x="2032000" y="57899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48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lstStyle/>
          <a:p>
            <a:pPr algn="ctr"/>
            <a:r>
              <a:rPr lang="en-US" dirty="0"/>
              <a:t>Performance Management</a:t>
            </a:r>
          </a:p>
        </p:txBody>
      </p:sp>
    </p:spTree>
    <p:extLst>
      <p:ext uri="{BB962C8B-B14F-4D97-AF65-F5344CB8AC3E}">
        <p14:creationId xmlns:p14="http://schemas.microsoft.com/office/powerpoint/2010/main" val="3204654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Annual Review Purpose</a:t>
            </a:r>
          </a:p>
          <a:p>
            <a:r>
              <a:rPr lang="en-US" dirty="0"/>
              <a:t>Promote communication </a:t>
            </a:r>
          </a:p>
          <a:p>
            <a:r>
              <a:rPr lang="en-US" dirty="0"/>
              <a:t>Provide useful feedback about job performance</a:t>
            </a:r>
          </a:p>
          <a:p>
            <a:r>
              <a:rPr lang="en-US" dirty="0"/>
              <a:t>Facilitate better working relationships</a:t>
            </a:r>
          </a:p>
          <a:p>
            <a:r>
              <a:rPr lang="en-US" dirty="0"/>
              <a:t>Provide a historical record of performance</a:t>
            </a:r>
          </a:p>
          <a:p>
            <a:r>
              <a:rPr lang="en-US" dirty="0"/>
              <a:t>Contribute to professional development</a:t>
            </a:r>
          </a:p>
          <a:p>
            <a:endParaRPr lang="en-US" dirty="0"/>
          </a:p>
          <a:p>
            <a:endParaRPr lang="en-US" dirty="0"/>
          </a:p>
          <a:p>
            <a:pPr lvl="1"/>
            <a:endParaRPr lang="en-US" dirty="0"/>
          </a:p>
        </p:txBody>
      </p:sp>
    </p:spTree>
    <p:extLst>
      <p:ext uri="{BB962C8B-B14F-4D97-AF65-F5344CB8AC3E}">
        <p14:creationId xmlns:p14="http://schemas.microsoft.com/office/powerpoint/2010/main" val="1253363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Best Practices</a:t>
            </a:r>
          </a:p>
          <a:p>
            <a:r>
              <a:rPr lang="en-US" dirty="0"/>
              <a:t>Employees: prepare a summary of work </a:t>
            </a:r>
          </a:p>
          <a:p>
            <a:r>
              <a:rPr lang="en-US" dirty="0"/>
              <a:t>Managers:</a:t>
            </a:r>
          </a:p>
          <a:p>
            <a:pPr lvl="1"/>
            <a:r>
              <a:rPr lang="en-US" dirty="0"/>
              <a:t>Schedule the review</a:t>
            </a:r>
          </a:p>
          <a:p>
            <a:pPr lvl="1"/>
            <a:r>
              <a:rPr lang="en-US" dirty="0"/>
              <a:t>Review notes and conversations from the past year</a:t>
            </a:r>
          </a:p>
          <a:p>
            <a:pPr lvl="1"/>
            <a:r>
              <a:rPr lang="en-US" dirty="0"/>
              <a:t>Use the notes and conversations to draft the evaluation</a:t>
            </a:r>
          </a:p>
          <a:p>
            <a:pPr lvl="1"/>
            <a:r>
              <a:rPr lang="en-US" dirty="0"/>
              <a:t>Consider the impact of the employee’s work on the team</a:t>
            </a:r>
          </a:p>
          <a:p>
            <a:pPr lvl="1"/>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976176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Probationary Period Reviews</a:t>
            </a:r>
          </a:p>
          <a:p>
            <a:r>
              <a:rPr lang="en-US" dirty="0"/>
              <a:t>Civil Service employees – Office Managers and Office Support Associates and Specialists</a:t>
            </a:r>
          </a:p>
          <a:p>
            <a:pPr lvl="1"/>
            <a:r>
              <a:rPr lang="en-US" dirty="0"/>
              <a:t>New hires: either a 6-month or 12-month probationary period</a:t>
            </a:r>
          </a:p>
          <a:p>
            <a:pPr lvl="2"/>
            <a:r>
              <a:rPr lang="en-US" dirty="0"/>
              <a:t>6 month: evaluations at 2,4,6 months</a:t>
            </a:r>
          </a:p>
          <a:p>
            <a:pPr lvl="2"/>
            <a:r>
              <a:rPr lang="en-US" dirty="0"/>
              <a:t>12 month: evaluations at 4,8,12 months</a:t>
            </a:r>
          </a:p>
          <a:p>
            <a:pPr lvl="1"/>
            <a:r>
              <a:rPr lang="en-US" dirty="0"/>
              <a:t>Annual reviews for existing staff</a:t>
            </a:r>
          </a:p>
          <a:p>
            <a:pPr lvl="2"/>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1243728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92500" lnSpcReduction="20000"/>
          </a:bodyPr>
          <a:lstStyle/>
          <a:p>
            <a:pPr marL="0" indent="0">
              <a:buNone/>
            </a:pPr>
            <a:r>
              <a:rPr lang="en-US" b="1" dirty="0"/>
              <a:t>Annual Review Process</a:t>
            </a:r>
          </a:p>
          <a:p>
            <a:r>
              <a:rPr lang="en-US" dirty="0"/>
              <a:t>Academic Professional</a:t>
            </a:r>
          </a:p>
          <a:p>
            <a:pPr lvl="1"/>
            <a:r>
              <a:rPr lang="en-US" dirty="0">
                <a:hlinkClick r:id="rId2"/>
              </a:rPr>
              <a:t>Communication #22</a:t>
            </a:r>
            <a:r>
              <a:rPr lang="en-US" dirty="0"/>
              <a:t> provides templates and resources</a:t>
            </a:r>
          </a:p>
          <a:p>
            <a:r>
              <a:rPr lang="en-US" dirty="0"/>
              <a:t>Faculty</a:t>
            </a:r>
          </a:p>
          <a:p>
            <a:pPr lvl="1"/>
            <a:r>
              <a:rPr lang="en-US" dirty="0">
                <a:hlinkClick r:id="rId3"/>
              </a:rPr>
              <a:t>Communication #9</a:t>
            </a:r>
            <a:r>
              <a:rPr lang="en-US" dirty="0"/>
              <a:t>: Promotion and Tenure</a:t>
            </a:r>
          </a:p>
          <a:p>
            <a:pPr lvl="1"/>
            <a:r>
              <a:rPr lang="en-US" dirty="0">
                <a:hlinkClick r:id="rId4"/>
              </a:rPr>
              <a:t>Communication #13: </a:t>
            </a:r>
            <a:r>
              <a:rPr lang="en-US" dirty="0"/>
              <a:t>Review of Faculty in Year Three of the Probationary Period</a:t>
            </a:r>
          </a:p>
          <a:p>
            <a:pPr lvl="1"/>
            <a:r>
              <a:rPr lang="en-US" dirty="0">
                <a:hlinkClick r:id="rId5"/>
              </a:rPr>
              <a:t>Communication #21:</a:t>
            </a:r>
            <a:r>
              <a:rPr lang="en-US" dirty="0"/>
              <a:t> Annual Faculty Review</a:t>
            </a:r>
          </a:p>
          <a:p>
            <a:r>
              <a:rPr lang="en-US" dirty="0"/>
              <a:t>Specialized Faculty (Non-Tenure Faculty Coalition (NTFC))</a:t>
            </a:r>
          </a:p>
          <a:p>
            <a:pPr lvl="1"/>
            <a:r>
              <a:rPr lang="en-US" dirty="0"/>
              <a:t>Must be a 51% or greater FTE</a:t>
            </a:r>
          </a:p>
          <a:p>
            <a:pPr lvl="1"/>
            <a:r>
              <a:rPr lang="en-US" dirty="0"/>
              <a:t>SLCL and campus recommendation is to provide  annual reviews.</a:t>
            </a:r>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73737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SLCL Culture</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77500" lnSpcReduction="20000"/>
          </a:bodyPr>
          <a:lstStyle/>
          <a:p>
            <a:pPr marL="0" indent="0">
              <a:buNone/>
            </a:pPr>
            <a:r>
              <a:rPr lang="en-US" b="1" dirty="0"/>
              <a:t>Dare To Lead</a:t>
            </a:r>
          </a:p>
          <a:p>
            <a:r>
              <a:rPr lang="en-US" dirty="0">
                <a:hlinkClick r:id="rId2" action="ppaction://hlinkfile"/>
              </a:rPr>
              <a:t>BRAVING</a:t>
            </a:r>
            <a:r>
              <a:rPr lang="en-US" dirty="0"/>
              <a:t> framework: Boundaries, Reliability, Accountability, Vault, Integrity, Nonjudgment, generosity</a:t>
            </a:r>
          </a:p>
          <a:p>
            <a:r>
              <a:rPr lang="en-US" dirty="0">
                <a:hlinkClick r:id="rId3" action="ppaction://hlinkfile"/>
              </a:rPr>
              <a:t>Daring Feedback</a:t>
            </a:r>
            <a:endParaRPr lang="en-US" dirty="0"/>
          </a:p>
          <a:p>
            <a:r>
              <a:rPr lang="en-US" dirty="0">
                <a:hlinkClick r:id="rId4" action="ppaction://hlinkfile"/>
              </a:rPr>
              <a:t>Rumble Conversations</a:t>
            </a:r>
            <a:endParaRPr lang="en-US" dirty="0"/>
          </a:p>
          <a:p>
            <a:pPr marL="0" indent="0">
              <a:buNone/>
            </a:pPr>
            <a:r>
              <a:rPr lang="en-US" b="1" dirty="0"/>
              <a:t>Core Values</a:t>
            </a:r>
          </a:p>
          <a:p>
            <a:r>
              <a:rPr lang="en-US" dirty="0">
                <a:effectLst/>
                <a:ea typeface="Calibri" panose="020F0502020204030204" pitchFamily="34" charset="0"/>
                <a:cs typeface="Times New Roman" panose="02020603050405020304" pitchFamily="18" charset="0"/>
              </a:rPr>
              <a:t>Service and support</a:t>
            </a:r>
          </a:p>
          <a:p>
            <a:r>
              <a:rPr lang="en-US" dirty="0">
                <a:effectLst/>
                <a:ea typeface="Calibri" panose="020F0502020204030204" pitchFamily="34" charset="0"/>
                <a:cs typeface="Times New Roman" panose="02020603050405020304" pitchFamily="18" charset="0"/>
              </a:rPr>
              <a:t>Learning</a:t>
            </a:r>
          </a:p>
          <a:p>
            <a:r>
              <a:rPr lang="en-US" dirty="0">
                <a:effectLst/>
                <a:ea typeface="Calibri" panose="020F0502020204030204" pitchFamily="34" charset="0"/>
                <a:cs typeface="Times New Roman" panose="02020603050405020304" pitchFamily="18" charset="0"/>
              </a:rPr>
              <a:t>Commitment and collaboration</a:t>
            </a:r>
          </a:p>
          <a:p>
            <a:r>
              <a:rPr lang="en-US" dirty="0">
                <a:effectLst/>
                <a:ea typeface="Calibri" panose="020F0502020204030204" pitchFamily="34" charset="0"/>
                <a:cs typeface="Times New Roman" panose="02020603050405020304" pitchFamily="18" charset="0"/>
              </a:rPr>
              <a:t>Leadership</a:t>
            </a:r>
            <a:endParaRPr lang="en-US" dirty="0"/>
          </a:p>
          <a:p>
            <a:endParaRPr lang="en-US" dirty="0"/>
          </a:p>
          <a:p>
            <a:pPr lvl="1"/>
            <a:endParaRPr lang="en-US" dirty="0"/>
          </a:p>
        </p:txBody>
      </p:sp>
    </p:spTree>
    <p:extLst>
      <p:ext uri="{BB962C8B-B14F-4D97-AF65-F5344CB8AC3E}">
        <p14:creationId xmlns:p14="http://schemas.microsoft.com/office/powerpoint/2010/main" val="125738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70000" lnSpcReduction="20000"/>
          </a:bodyPr>
          <a:lstStyle/>
          <a:p>
            <a:pPr marL="0" indent="0">
              <a:buNone/>
            </a:pPr>
            <a:r>
              <a:rPr lang="en-US" b="1" dirty="0"/>
              <a:t>Annual Review Process</a:t>
            </a:r>
          </a:p>
          <a:p>
            <a:r>
              <a:rPr lang="en-US" dirty="0"/>
              <a:t>Complete evaluation and email to Laura Czys</a:t>
            </a:r>
          </a:p>
          <a:p>
            <a:r>
              <a:rPr lang="en-US" dirty="0"/>
              <a:t>Director reviews and discusses the evaluation with the manager</a:t>
            </a:r>
          </a:p>
          <a:p>
            <a:r>
              <a:rPr lang="en-US" dirty="0"/>
              <a:t>Supervisor shares the evaluation with the employee</a:t>
            </a:r>
          </a:p>
          <a:p>
            <a:r>
              <a:rPr lang="en-US" dirty="0"/>
              <a:t>Recommend: schedule a meeting to discuss the evaluation</a:t>
            </a:r>
          </a:p>
          <a:p>
            <a:endParaRPr lang="en-US" dirty="0"/>
          </a:p>
          <a:p>
            <a:r>
              <a:rPr lang="en-US" dirty="0"/>
              <a:t>Remember the purpose</a:t>
            </a:r>
          </a:p>
          <a:p>
            <a:pPr lvl="1"/>
            <a:r>
              <a:rPr lang="en-US" dirty="0"/>
              <a:t>Promote communication </a:t>
            </a:r>
          </a:p>
          <a:p>
            <a:pPr lvl="1"/>
            <a:r>
              <a:rPr lang="en-US" dirty="0"/>
              <a:t>Provide useful feedback about job performance</a:t>
            </a:r>
          </a:p>
          <a:p>
            <a:pPr lvl="1"/>
            <a:r>
              <a:rPr lang="en-US" dirty="0"/>
              <a:t>Facilitate better working relationships</a:t>
            </a:r>
          </a:p>
          <a:p>
            <a:pPr lvl="1"/>
            <a:r>
              <a:rPr lang="en-US" dirty="0"/>
              <a:t>Provide a historical record of performance</a:t>
            </a:r>
          </a:p>
          <a:p>
            <a:pPr lvl="1"/>
            <a:r>
              <a:rPr lang="en-US" dirty="0"/>
              <a:t>Contribute to professional development</a:t>
            </a:r>
          </a:p>
          <a:p>
            <a:endParaRPr lang="en-US" dirty="0"/>
          </a:p>
          <a:p>
            <a:endParaRPr lang="en-US" dirty="0"/>
          </a:p>
          <a:p>
            <a:pPr lvl="1"/>
            <a:endParaRPr lang="en-US" dirty="0"/>
          </a:p>
        </p:txBody>
      </p:sp>
    </p:spTree>
    <p:extLst>
      <p:ext uri="{BB962C8B-B14F-4D97-AF65-F5344CB8AC3E}">
        <p14:creationId xmlns:p14="http://schemas.microsoft.com/office/powerpoint/2010/main" val="4225076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fontScale="92500" lnSpcReduction="20000"/>
          </a:bodyPr>
          <a:lstStyle/>
          <a:p>
            <a:pPr marL="0" indent="0">
              <a:buNone/>
            </a:pPr>
            <a:r>
              <a:rPr lang="en-US" b="1" dirty="0"/>
              <a:t>Reminders</a:t>
            </a:r>
          </a:p>
          <a:p>
            <a:r>
              <a:rPr lang="en-US" dirty="0"/>
              <a:t>Evaluations should never be a surprise; should be a summary of feedback already provided</a:t>
            </a:r>
          </a:p>
          <a:p>
            <a:r>
              <a:rPr lang="en-US" dirty="0"/>
              <a:t>An effective review addresses both strengths and weaknesses and area for improvement</a:t>
            </a:r>
          </a:p>
          <a:p>
            <a:pPr lvl="1"/>
            <a:r>
              <a:rPr lang="en-US" dirty="0"/>
              <a:t>Be specific – use your notes to detail specific examples</a:t>
            </a:r>
          </a:p>
          <a:p>
            <a:pPr lvl="1"/>
            <a:r>
              <a:rPr lang="en-US" dirty="0"/>
              <a:t>Use the job description as a reference for you an employee, if available</a:t>
            </a:r>
          </a:p>
          <a:p>
            <a:r>
              <a:rPr lang="en-US" dirty="0"/>
              <a:t>Reviews provide a frame of reference for identifying above-average performances and weaknesses to improve through skill-building, and education</a:t>
            </a:r>
          </a:p>
          <a:p>
            <a:pPr lvl="1"/>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245404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Performance Management</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marL="0" indent="0">
              <a:buNone/>
            </a:pPr>
            <a:r>
              <a:rPr lang="en-US" b="1" dirty="0"/>
              <a:t>Forms</a:t>
            </a:r>
          </a:p>
          <a:p>
            <a:r>
              <a:rPr lang="en-US" u="sng" dirty="0">
                <a:hlinkClick r:id="rId2"/>
              </a:rPr>
              <a:t>Civil Service</a:t>
            </a:r>
            <a:endParaRPr lang="en-US" dirty="0"/>
          </a:p>
          <a:p>
            <a:r>
              <a:rPr lang="en-US" u="sng" dirty="0">
                <a:hlinkClick r:id="rId3"/>
              </a:rPr>
              <a:t>Academic Professional</a:t>
            </a:r>
            <a:endParaRPr lang="en-US" dirty="0"/>
          </a:p>
          <a:p>
            <a:r>
              <a:rPr lang="en-US" u="sng" dirty="0">
                <a:hlinkClick r:id="rId4"/>
              </a:rPr>
              <a:t>Optional Employee Worksheet</a:t>
            </a:r>
            <a:endParaRPr lang="en-US" dirty="0"/>
          </a:p>
          <a:p>
            <a:pPr lvl="1"/>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441288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Disciplinary Process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lvl="1"/>
            <a:r>
              <a:rPr lang="en-US" dirty="0">
                <a:hlinkClick r:id="rId2"/>
              </a:rPr>
              <a:t>Performance Partnership Program (PPP) </a:t>
            </a:r>
            <a:r>
              <a:rPr lang="en-US" dirty="0"/>
              <a:t> - Civil Service Disciplinary process</a:t>
            </a:r>
          </a:p>
          <a:p>
            <a:pPr lvl="1"/>
            <a:r>
              <a:rPr lang="en-US" dirty="0"/>
              <a:t> </a:t>
            </a:r>
            <a:r>
              <a:rPr lang="en-US" dirty="0">
                <a:hlinkClick r:id="rId3"/>
              </a:rPr>
              <a:t>Communication #10: Guidelines and Procedures for Notice of </a:t>
            </a:r>
            <a:r>
              <a:rPr lang="en-US" dirty="0" err="1">
                <a:hlinkClick r:id="rId3"/>
              </a:rPr>
              <a:t>Nonreappointment</a:t>
            </a:r>
            <a:r>
              <a:rPr lang="en-US" dirty="0">
                <a:hlinkClick r:id="rId3"/>
              </a:rPr>
              <a:t> for Nontenured Faculty Members and for Denials of Promotion not Linked to Tenure Decisions </a:t>
            </a:r>
            <a:r>
              <a:rPr lang="en-US" dirty="0"/>
              <a:t> - Faculty</a:t>
            </a:r>
          </a:p>
          <a:p>
            <a:pPr lvl="1"/>
            <a:r>
              <a:rPr lang="en-US" dirty="0">
                <a:hlinkClick r:id="rId4"/>
              </a:rPr>
              <a:t>Communication #11: Guidelines and Procedures for Notice of </a:t>
            </a:r>
            <a:r>
              <a:rPr lang="en-US" dirty="0" err="1">
                <a:hlinkClick r:id="rId4"/>
              </a:rPr>
              <a:t>Nonreappointment</a:t>
            </a:r>
            <a:r>
              <a:rPr lang="en-US" dirty="0">
                <a:hlinkClick r:id="rId4"/>
              </a:rPr>
              <a:t> for Academic Professional Employees and Other Members of the Academic Staff</a:t>
            </a:r>
            <a:r>
              <a:rPr lang="en-US" dirty="0"/>
              <a:t> - Academic Professional</a:t>
            </a:r>
          </a:p>
          <a:p>
            <a:endParaRPr lang="en-US" dirty="0"/>
          </a:p>
          <a:p>
            <a:endParaRPr lang="en-US" dirty="0"/>
          </a:p>
          <a:p>
            <a:pPr lvl="1"/>
            <a:endParaRPr lang="en-US" dirty="0"/>
          </a:p>
        </p:txBody>
      </p:sp>
    </p:spTree>
    <p:extLst>
      <p:ext uri="{BB962C8B-B14F-4D97-AF65-F5344CB8AC3E}">
        <p14:creationId xmlns:p14="http://schemas.microsoft.com/office/powerpoint/2010/main" val="209224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fontScale="90000"/>
          </a:bodyPr>
          <a:lstStyle/>
          <a:p>
            <a:pPr algn="ctr"/>
            <a:r>
              <a:rPr lang="en-US" dirty="0"/>
              <a:t>Summer Pay Requests, Service In Excess (SIE), and Lump Sum Payments</a:t>
            </a:r>
          </a:p>
        </p:txBody>
      </p:sp>
    </p:spTree>
    <p:extLst>
      <p:ext uri="{BB962C8B-B14F-4D97-AF65-F5344CB8AC3E}">
        <p14:creationId xmlns:p14="http://schemas.microsoft.com/office/powerpoint/2010/main" val="288091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Summer Pay Requests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lvl="1"/>
            <a:r>
              <a:rPr lang="en-US" dirty="0"/>
              <a:t>As an EO you receive 1/9</a:t>
            </a:r>
            <a:r>
              <a:rPr lang="en-US" baseline="30000" dirty="0"/>
              <a:t>th</a:t>
            </a:r>
            <a:r>
              <a:rPr lang="en-US" dirty="0"/>
              <a:t> of salary for your faculty position and 1/9</a:t>
            </a:r>
            <a:r>
              <a:rPr lang="en-US" baseline="30000" dirty="0"/>
              <a:t>th</a:t>
            </a:r>
            <a:r>
              <a:rPr lang="en-US" dirty="0"/>
              <a:t> of your stipend for your head position</a:t>
            </a:r>
          </a:p>
          <a:p>
            <a:pPr lvl="1"/>
            <a:r>
              <a:rPr lang="en-US" dirty="0"/>
              <a:t>Faculty submit </a:t>
            </a:r>
            <a:r>
              <a:rPr lang="en-US" dirty="0">
                <a:hlinkClick r:id="rId2"/>
              </a:rPr>
              <a:t>Salary Request Form</a:t>
            </a:r>
            <a:endParaRPr lang="en-US" dirty="0"/>
          </a:p>
          <a:p>
            <a:pPr lvl="2"/>
            <a:r>
              <a:rPr lang="en-US" dirty="0"/>
              <a:t>Unless otherwise specified this will be 1/9</a:t>
            </a:r>
            <a:r>
              <a:rPr lang="en-US" baseline="30000" dirty="0"/>
              <a:t>th</a:t>
            </a:r>
            <a:r>
              <a:rPr lang="en-US" dirty="0"/>
              <a:t> of salary paid in June, July and August</a:t>
            </a:r>
          </a:p>
          <a:p>
            <a:pPr lvl="1"/>
            <a:r>
              <a:rPr lang="en-US" dirty="0"/>
              <a:t>HR provides each EO with a report of all requests</a:t>
            </a:r>
          </a:p>
          <a:p>
            <a:pPr lvl="1"/>
            <a:r>
              <a:rPr lang="en-US" dirty="0"/>
              <a:t>EOs review, edit and approve the requests</a:t>
            </a:r>
          </a:p>
          <a:p>
            <a:pPr lvl="1"/>
            <a:r>
              <a:rPr lang="en-US" dirty="0"/>
              <a:t>HR processes the requests in the HR system</a:t>
            </a:r>
          </a:p>
          <a:p>
            <a:endParaRPr lang="en-US" dirty="0"/>
          </a:p>
          <a:p>
            <a:endParaRPr lang="en-US" dirty="0"/>
          </a:p>
          <a:p>
            <a:pPr lvl="1"/>
            <a:endParaRPr lang="en-US" dirty="0"/>
          </a:p>
        </p:txBody>
      </p:sp>
    </p:spTree>
    <p:extLst>
      <p:ext uri="{BB962C8B-B14F-4D97-AF65-F5344CB8AC3E}">
        <p14:creationId xmlns:p14="http://schemas.microsoft.com/office/powerpoint/2010/main" val="1026769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Service in Excess (SIE) and Lump Sum Payments</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pPr lvl="1"/>
            <a:r>
              <a:rPr lang="en-US" dirty="0"/>
              <a:t>Paid for overload teaching or for other special projects or assignments normally outside an employee’s routine responsibilities after the service is performed.</a:t>
            </a:r>
          </a:p>
          <a:p>
            <a:pPr lvl="1"/>
            <a:r>
              <a:rPr lang="en-US" dirty="0"/>
              <a:t>Overload is defined as teaching duties performed over and above the employee’s normal required teaching load  </a:t>
            </a:r>
          </a:p>
          <a:p>
            <a:pPr lvl="1"/>
            <a:r>
              <a:rPr lang="en-US" i="1" dirty="0"/>
              <a:t>ALL NECESSARY APPROVALS MUST BE OBTAINED </a:t>
            </a:r>
            <a:r>
              <a:rPr lang="en-US" b="1" i="1" dirty="0"/>
              <a:t>PRIOR </a:t>
            </a:r>
            <a:r>
              <a:rPr lang="en-US" i="1" dirty="0"/>
              <a:t>TO SERVICES BEING PERFORMED. </a:t>
            </a:r>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465980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Courtesy Appointments</a:t>
            </a:r>
          </a:p>
        </p:txBody>
      </p:sp>
    </p:spTree>
    <p:extLst>
      <p:ext uri="{BB962C8B-B14F-4D97-AF65-F5344CB8AC3E}">
        <p14:creationId xmlns:p14="http://schemas.microsoft.com/office/powerpoint/2010/main" val="788915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Emeritus/Emerita Requests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a:bodyPr>
          <a:lstStyle/>
          <a:p>
            <a:pPr lvl="1"/>
            <a:r>
              <a:rPr lang="en-US" dirty="0">
                <a:hlinkClick r:id="rId2"/>
              </a:rPr>
              <a:t>Communication 12: Policy for Awarding Emeritus/Emerita Status</a:t>
            </a:r>
            <a:endParaRPr lang="en-US" dirty="0"/>
          </a:p>
          <a:p>
            <a:pPr lvl="1"/>
            <a:r>
              <a:rPr lang="en-US" dirty="0"/>
              <a:t>The department initiates the request for emeritus status</a:t>
            </a:r>
          </a:p>
          <a:p>
            <a:pPr lvl="1"/>
            <a:r>
              <a:rPr lang="en-US" dirty="0"/>
              <a:t>To initiate the process:</a:t>
            </a:r>
          </a:p>
          <a:p>
            <a:pPr lvl="2"/>
            <a:r>
              <a:rPr lang="en-US" dirty="0"/>
              <a:t>Complete the </a:t>
            </a:r>
            <a:r>
              <a:rPr lang="en-US" dirty="0">
                <a:hlinkClick r:id="rId3"/>
              </a:rPr>
              <a:t>transmittal form</a:t>
            </a:r>
            <a:endParaRPr lang="en-US" dirty="0"/>
          </a:p>
          <a:p>
            <a:pPr lvl="2"/>
            <a:r>
              <a:rPr lang="en-US" dirty="0"/>
              <a:t>Submit a letter to provide the rationale for the status</a:t>
            </a:r>
          </a:p>
          <a:p>
            <a:pPr lvl="1"/>
            <a:r>
              <a:rPr lang="en-US" dirty="0"/>
              <a:t>This is submitted to the College for review and approval.</a:t>
            </a:r>
          </a:p>
          <a:p>
            <a:pPr lvl="1"/>
            <a:r>
              <a:rPr lang="en-US" dirty="0"/>
              <a:t>The Provost will provide a letter to the faculty member to provide an update on the request.</a:t>
            </a:r>
          </a:p>
          <a:p>
            <a:endParaRPr lang="en-US" dirty="0"/>
          </a:p>
          <a:p>
            <a:pPr lvl="1"/>
            <a:endParaRPr lang="en-US" dirty="0"/>
          </a:p>
        </p:txBody>
      </p:sp>
    </p:spTree>
    <p:extLst>
      <p:ext uri="{BB962C8B-B14F-4D97-AF65-F5344CB8AC3E}">
        <p14:creationId xmlns:p14="http://schemas.microsoft.com/office/powerpoint/2010/main" val="98824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Zero Percent Appointments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fontScale="85000" lnSpcReduction="20000"/>
          </a:bodyPr>
          <a:lstStyle/>
          <a:p>
            <a:pPr lvl="1"/>
            <a:r>
              <a:rPr lang="en-US" dirty="0">
                <a:hlinkClick r:id="rId2"/>
              </a:rPr>
              <a:t>Communication 3: Appointments of Faculty, Specialized Faculty, and Academic Professionals</a:t>
            </a:r>
            <a:endParaRPr lang="en-US" dirty="0"/>
          </a:p>
          <a:p>
            <a:pPr lvl="1"/>
            <a:r>
              <a:rPr lang="en-US" dirty="0"/>
              <a:t>A candidate must be a faculty member, instructor or academic profession in another unit on the University of Illinois campus.</a:t>
            </a:r>
          </a:p>
          <a:p>
            <a:pPr lvl="1"/>
            <a:r>
              <a:rPr lang="en-US" dirty="0"/>
              <a:t>Nominated by a faculty member of the unit.</a:t>
            </a:r>
          </a:p>
          <a:p>
            <a:pPr lvl="1"/>
            <a:r>
              <a:rPr lang="en-US" dirty="0"/>
              <a:t>May be temporary or permanent</a:t>
            </a:r>
          </a:p>
          <a:p>
            <a:pPr lvl="1"/>
            <a:r>
              <a:rPr lang="en-US" dirty="0"/>
              <a:t>If not permanent will be reviewed every two years</a:t>
            </a:r>
          </a:p>
          <a:p>
            <a:pPr lvl="1"/>
            <a:r>
              <a:rPr lang="en-US" dirty="0"/>
              <a:t>To initiate the process:</a:t>
            </a:r>
          </a:p>
          <a:p>
            <a:pPr lvl="2"/>
            <a:r>
              <a:rPr lang="en-US" dirty="0"/>
              <a:t>Complete the </a:t>
            </a:r>
            <a:r>
              <a:rPr lang="en-US" dirty="0">
                <a:hlinkClick r:id="rId3"/>
              </a:rPr>
              <a:t>transmittal form</a:t>
            </a:r>
            <a:endParaRPr lang="en-US" dirty="0"/>
          </a:p>
          <a:p>
            <a:pPr lvl="2"/>
            <a:r>
              <a:rPr lang="en-US" dirty="0"/>
              <a:t>Submit a letter to provide the rationale for the status</a:t>
            </a:r>
          </a:p>
          <a:p>
            <a:pPr lvl="1"/>
            <a:r>
              <a:rPr lang="en-US" dirty="0"/>
              <a:t>This is submitted to the College for review and approval.</a:t>
            </a:r>
          </a:p>
          <a:p>
            <a:pPr lvl="1"/>
            <a:r>
              <a:rPr lang="en-US" dirty="0"/>
              <a:t>The Provost will provide a letter to the faculty member to provide an update on the request.</a:t>
            </a:r>
          </a:p>
          <a:p>
            <a:endParaRPr lang="en-US" dirty="0"/>
          </a:p>
          <a:p>
            <a:pPr lvl="1"/>
            <a:endParaRPr lang="en-US" dirty="0"/>
          </a:p>
        </p:txBody>
      </p:sp>
    </p:spTree>
    <p:extLst>
      <p:ext uri="{BB962C8B-B14F-4D97-AF65-F5344CB8AC3E}">
        <p14:creationId xmlns:p14="http://schemas.microsoft.com/office/powerpoint/2010/main" val="31592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SLCL Culture Challenge</a:t>
            </a:r>
          </a:p>
        </p:txBody>
      </p:sp>
      <p:sp>
        <p:nvSpPr>
          <p:cNvPr id="3" name="Content Placeholder 2">
            <a:extLst>
              <a:ext uri="{FF2B5EF4-FFF2-40B4-BE49-F238E27FC236}">
                <a16:creationId xmlns:a16="http://schemas.microsoft.com/office/drawing/2014/main" id="{BD6CDDCC-A167-47A1-9C89-DAEE785AC81D}"/>
              </a:ext>
            </a:extLst>
          </p:cNvPr>
          <p:cNvSpPr>
            <a:spLocks noGrp="1"/>
          </p:cNvSpPr>
          <p:nvPr>
            <p:ph idx="1"/>
          </p:nvPr>
        </p:nvSpPr>
        <p:spPr/>
        <p:txBody>
          <a:bodyPr>
            <a:normAutofit/>
          </a:bodyPr>
          <a:lstStyle/>
          <a:p>
            <a:r>
              <a:rPr lang="en-US" b="1" dirty="0"/>
              <a:t>This year I encourage you to spend time thinking about what kind of leader you want to be.</a:t>
            </a:r>
          </a:p>
          <a:p>
            <a:pPr lvl="1"/>
            <a:r>
              <a:rPr lang="en-US" b="1" dirty="0"/>
              <a:t>How can you grow in your leadership?</a:t>
            </a:r>
          </a:p>
          <a:p>
            <a:pPr lvl="1"/>
            <a:r>
              <a:rPr lang="en-US" b="1" dirty="0"/>
              <a:t>How can you model BRAVING in the School?</a:t>
            </a:r>
          </a:p>
          <a:p>
            <a:pPr lvl="1"/>
            <a:r>
              <a:rPr lang="en-US" b="1" dirty="0"/>
              <a:t>How will you demonstrate our Core Values?</a:t>
            </a:r>
          </a:p>
          <a:p>
            <a:pPr lvl="1"/>
            <a:r>
              <a:rPr lang="en-US" b="1" dirty="0"/>
              <a:t>How will you TRANSFORM your department?</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3079549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Zero Percent Appointments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fontScale="77500" lnSpcReduction="20000"/>
          </a:bodyPr>
          <a:lstStyle/>
          <a:p>
            <a:pPr marL="0" indent="0">
              <a:buNone/>
            </a:pPr>
            <a:r>
              <a:rPr lang="en-US" b="1" dirty="0"/>
              <a:t>Criteria</a:t>
            </a:r>
          </a:p>
          <a:p>
            <a:pPr marL="457200" lvl="1" indent="0">
              <a:buNone/>
            </a:pPr>
            <a:endParaRPr lang="en-US" dirty="0"/>
          </a:p>
          <a:p>
            <a:pPr lvl="0"/>
            <a:r>
              <a:rPr lang="en-US" dirty="0"/>
              <a:t>Faculty, Instructor, or Academic Professional with an appointment on UIUC campus or equivalent rank</a:t>
            </a:r>
            <a:endParaRPr lang="en-US" sz="2400" dirty="0"/>
          </a:p>
          <a:p>
            <a:pPr lvl="0"/>
            <a:r>
              <a:rPr lang="en-US" dirty="0"/>
              <a:t>That the individual possess legitimate qualifications for appointment to the faculty and the collaboration will enrich the academic mission of the department/program.</a:t>
            </a:r>
            <a:endParaRPr lang="en-US" sz="2400" dirty="0"/>
          </a:p>
          <a:p>
            <a:pPr lvl="0"/>
            <a:r>
              <a:rPr lang="en-US" dirty="0"/>
              <a:t>That he or she will make identifiable contributions to the nominating unit; that he/she expresses a desire and willingness to substantially collaborate with faculty in the appointing department/program.</a:t>
            </a:r>
            <a:endParaRPr lang="en-US" sz="2400" dirty="0"/>
          </a:p>
          <a:p>
            <a:pPr lvl="0"/>
            <a:r>
              <a:rPr lang="en-US" dirty="0"/>
              <a:t>Any specific expectations associated with the appointment should be addressed in writing.</a:t>
            </a:r>
            <a:endParaRPr lang="en-US" sz="2400" dirty="0"/>
          </a:p>
          <a:p>
            <a:endParaRPr lang="en-US" dirty="0"/>
          </a:p>
          <a:p>
            <a:pPr lvl="1"/>
            <a:endParaRPr lang="en-US" dirty="0"/>
          </a:p>
        </p:txBody>
      </p:sp>
    </p:spTree>
    <p:extLst>
      <p:ext uri="{BB962C8B-B14F-4D97-AF65-F5344CB8AC3E}">
        <p14:creationId xmlns:p14="http://schemas.microsoft.com/office/powerpoint/2010/main" val="1607906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Zero Percent Appointments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fontScale="55000" lnSpcReduction="20000"/>
          </a:bodyPr>
          <a:lstStyle/>
          <a:p>
            <a:pPr marL="0" indent="0">
              <a:buNone/>
            </a:pPr>
            <a:r>
              <a:rPr lang="en-US" b="1" dirty="0"/>
              <a:t>Procedure</a:t>
            </a:r>
          </a:p>
          <a:p>
            <a:pPr marL="457200" lvl="1" indent="0">
              <a:buNone/>
            </a:pPr>
            <a:endParaRPr lang="en-US" dirty="0"/>
          </a:p>
          <a:p>
            <a:pPr lvl="0"/>
            <a:r>
              <a:rPr lang="en-US" dirty="0"/>
              <a:t>A faculty member writes a nomination, addressing the criteria above and recommending either a permanent zero percent appointment or a two-year renewable appointment.</a:t>
            </a:r>
          </a:p>
          <a:p>
            <a:pPr lvl="0"/>
            <a:r>
              <a:rPr lang="en-US" dirty="0"/>
              <a:t>The unit’s Executive (or Advisory) committee advises the EO on the appropriateness of the appointment and whether it should be a permanent appointment or two year renewable appointment.</a:t>
            </a:r>
          </a:p>
          <a:p>
            <a:pPr lvl="0"/>
            <a:r>
              <a:rPr lang="en-US" dirty="0"/>
              <a:t>The EO recommends the extension of a zero-time appointment to the full faculty.  The faculty as a whole vote on the extension of privileges.</a:t>
            </a:r>
          </a:p>
          <a:p>
            <a:pPr lvl="0"/>
            <a:r>
              <a:rPr lang="en-US" dirty="0"/>
              <a:t>The written request and recommendation (including faculty vote) is forwarded to the Director of the School and the Dean of the College, for official approval.</a:t>
            </a:r>
          </a:p>
          <a:p>
            <a:pPr lvl="0"/>
            <a:r>
              <a:rPr lang="en-US" dirty="0"/>
              <a:t>If the appointment is renewable, by May 15 of the second full academic year after the appointment starts, the affiliated faculty member writes a letter to EO requesting continued appointment and describing his or her continued engagement with the unit. The unit’s Executive Committee advises the EO, and a decision is made on whether or not to continue affiliated faculty’s appointment.</a:t>
            </a:r>
          </a:p>
          <a:p>
            <a:pPr lvl="0"/>
            <a:r>
              <a:rPr lang="en-US" dirty="0"/>
              <a:t>If no letter is received from the affiliated faculty member, the appointment automatically terminates.</a:t>
            </a:r>
          </a:p>
          <a:p>
            <a:endParaRPr lang="en-US" dirty="0"/>
          </a:p>
          <a:p>
            <a:pPr lvl="1"/>
            <a:endParaRPr lang="en-US" dirty="0"/>
          </a:p>
        </p:txBody>
      </p:sp>
    </p:spTree>
    <p:extLst>
      <p:ext uri="{BB962C8B-B14F-4D97-AF65-F5344CB8AC3E}">
        <p14:creationId xmlns:p14="http://schemas.microsoft.com/office/powerpoint/2010/main" val="149910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Zero Percent Appointments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fontScale="55000" lnSpcReduction="20000"/>
          </a:bodyPr>
          <a:lstStyle/>
          <a:p>
            <a:pPr marL="0" indent="0">
              <a:buNone/>
            </a:pPr>
            <a:r>
              <a:rPr lang="en-US" b="1" dirty="0"/>
              <a:t>Procedure</a:t>
            </a:r>
          </a:p>
          <a:p>
            <a:pPr marL="457200" lvl="1" indent="0">
              <a:buNone/>
            </a:pPr>
            <a:endParaRPr lang="en-US" dirty="0"/>
          </a:p>
          <a:p>
            <a:pPr lvl="0"/>
            <a:r>
              <a:rPr lang="en-US" dirty="0"/>
              <a:t>A faculty member writes a nomination, addressing the criteria above and recommending either a permanent zero percent appointment or a two-year renewable appointment.</a:t>
            </a:r>
          </a:p>
          <a:p>
            <a:pPr lvl="0"/>
            <a:r>
              <a:rPr lang="en-US" dirty="0"/>
              <a:t>The unit’s Executive (or Advisory) committee advises the EO on the appropriateness of the appointment and whether it should be a permanent appointment or two year renewable appointment.</a:t>
            </a:r>
          </a:p>
          <a:p>
            <a:pPr lvl="0"/>
            <a:r>
              <a:rPr lang="en-US" dirty="0"/>
              <a:t>The EO recommends the extension of a zero-time appointment to the full faculty.  The faculty as a whole vote on the extension of privileges.</a:t>
            </a:r>
          </a:p>
          <a:p>
            <a:pPr lvl="0"/>
            <a:r>
              <a:rPr lang="en-US" dirty="0"/>
              <a:t>The written request and recommendation (including faculty vote) is forwarded to the Director of the School and the Dean of the College, for official approval.</a:t>
            </a:r>
          </a:p>
          <a:p>
            <a:pPr lvl="0"/>
            <a:r>
              <a:rPr lang="en-US" dirty="0"/>
              <a:t>If the appointment is renewable, by May 15 of the second full academic year after the appointment starts, the affiliated faculty member writes a letter to EO requesting continued appointment and describing his or her continued engagement with the unit. The unit’s Executive Committee advises the EO, and a decision is made on whether or not to continue affiliated faculty’s appointment.</a:t>
            </a:r>
          </a:p>
          <a:p>
            <a:pPr lvl="0"/>
            <a:r>
              <a:rPr lang="en-US" dirty="0"/>
              <a:t>If no letter is received from the affiliated faculty member, the appointment automatically terminates.</a:t>
            </a:r>
          </a:p>
          <a:p>
            <a:endParaRPr lang="en-US" dirty="0"/>
          </a:p>
          <a:p>
            <a:pPr lvl="1"/>
            <a:endParaRPr lang="en-US" dirty="0"/>
          </a:p>
        </p:txBody>
      </p:sp>
    </p:spTree>
    <p:extLst>
      <p:ext uri="{BB962C8B-B14F-4D97-AF65-F5344CB8AC3E}">
        <p14:creationId xmlns:p14="http://schemas.microsoft.com/office/powerpoint/2010/main" val="3919468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2824843" y="1171349"/>
            <a:ext cx="5784850" cy="2387600"/>
          </a:xfrm>
        </p:spPr>
        <p:txBody>
          <a:bodyPr>
            <a:normAutofit/>
          </a:bodyPr>
          <a:lstStyle/>
          <a:p>
            <a:pPr algn="ctr"/>
            <a:r>
              <a:rPr lang="en-US" dirty="0"/>
              <a:t>Offboarding</a:t>
            </a:r>
          </a:p>
        </p:txBody>
      </p:sp>
    </p:spTree>
    <p:extLst>
      <p:ext uri="{BB962C8B-B14F-4D97-AF65-F5344CB8AC3E}">
        <p14:creationId xmlns:p14="http://schemas.microsoft.com/office/powerpoint/2010/main" val="67328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Separations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a:bodyPr>
          <a:lstStyle/>
          <a:p>
            <a:pPr lvl="1"/>
            <a:r>
              <a:rPr lang="en-US" dirty="0"/>
              <a:t>Employees need to submit an email announcing the plan to resign and the effective date to the manager and HR</a:t>
            </a:r>
          </a:p>
          <a:p>
            <a:pPr lvl="1"/>
            <a:r>
              <a:rPr lang="en-US" dirty="0"/>
              <a:t>The last day needs to be at the end of the month for benefits continuation purposes</a:t>
            </a:r>
          </a:p>
          <a:p>
            <a:pPr lvl="1"/>
            <a:r>
              <a:rPr lang="en-US" dirty="0"/>
              <a:t>Employees must complete an exit checklist and send to HR</a:t>
            </a:r>
          </a:p>
          <a:p>
            <a:endParaRPr lang="en-US" dirty="0"/>
          </a:p>
          <a:p>
            <a:endParaRPr lang="en-US" dirty="0"/>
          </a:p>
          <a:p>
            <a:pPr lvl="1"/>
            <a:endParaRPr lang="en-US" dirty="0"/>
          </a:p>
        </p:txBody>
      </p:sp>
    </p:spTree>
    <p:extLst>
      <p:ext uri="{BB962C8B-B14F-4D97-AF65-F5344CB8AC3E}">
        <p14:creationId xmlns:p14="http://schemas.microsoft.com/office/powerpoint/2010/main" val="904319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p:txBody>
          <a:bodyPr/>
          <a:lstStyle/>
          <a:p>
            <a:pPr algn="l"/>
            <a:r>
              <a:rPr lang="en-US" dirty="0"/>
              <a:t>Retirements</a:t>
            </a:r>
          </a:p>
        </p:txBody>
      </p:sp>
      <p:sp>
        <p:nvSpPr>
          <p:cNvPr id="9" name="Content Placeholder 2">
            <a:extLst>
              <a:ext uri="{FF2B5EF4-FFF2-40B4-BE49-F238E27FC236}">
                <a16:creationId xmlns:a16="http://schemas.microsoft.com/office/drawing/2014/main" id="{0CC4B317-BF5D-4112-9763-1C2E4F47FD39}"/>
              </a:ext>
            </a:extLst>
          </p:cNvPr>
          <p:cNvSpPr>
            <a:spLocks noGrp="1"/>
          </p:cNvSpPr>
          <p:nvPr>
            <p:ph idx="1"/>
          </p:nvPr>
        </p:nvSpPr>
        <p:spPr>
          <a:xfrm>
            <a:off x="696875" y="1942480"/>
            <a:ext cx="9614263" cy="3625895"/>
          </a:xfrm>
        </p:spPr>
        <p:txBody>
          <a:bodyPr>
            <a:normAutofit/>
          </a:bodyPr>
          <a:lstStyle/>
          <a:p>
            <a:pPr lvl="1"/>
            <a:r>
              <a:rPr lang="en-US" dirty="0"/>
              <a:t>Employees need to submit an email announcing the plan to retire and the effective date to the manager and HR</a:t>
            </a:r>
          </a:p>
          <a:p>
            <a:pPr lvl="1"/>
            <a:r>
              <a:rPr lang="en-US" dirty="0"/>
              <a:t>The last day needs to be at the end of the month for benefits continuation purposes</a:t>
            </a:r>
          </a:p>
          <a:p>
            <a:pPr lvl="1"/>
            <a:r>
              <a:rPr lang="en-US" dirty="0"/>
              <a:t>Employees must complete an exit checklist and send to HR</a:t>
            </a:r>
          </a:p>
          <a:p>
            <a:endParaRPr lang="en-US" dirty="0"/>
          </a:p>
          <a:p>
            <a:endParaRPr lang="en-US" dirty="0"/>
          </a:p>
          <a:p>
            <a:pPr lvl="1"/>
            <a:endParaRPr lang="en-US" dirty="0"/>
          </a:p>
        </p:txBody>
      </p:sp>
    </p:spTree>
    <p:extLst>
      <p:ext uri="{BB962C8B-B14F-4D97-AF65-F5344CB8AC3E}">
        <p14:creationId xmlns:p14="http://schemas.microsoft.com/office/powerpoint/2010/main" val="1099291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44E5-92DB-4B19-8C47-0AD725B2559F}"/>
              </a:ext>
            </a:extLst>
          </p:cNvPr>
          <p:cNvSpPr>
            <a:spLocks noGrp="1"/>
          </p:cNvSpPr>
          <p:nvPr>
            <p:ph type="title"/>
          </p:nvPr>
        </p:nvSpPr>
        <p:spPr>
          <a:xfrm>
            <a:off x="378823" y="365125"/>
            <a:ext cx="9614263" cy="1325563"/>
          </a:xfrm>
        </p:spPr>
        <p:txBody>
          <a:bodyPr anchor="ctr">
            <a:normAutofit/>
          </a:bodyPr>
          <a:lstStyle/>
          <a:p>
            <a:r>
              <a:rPr lang="en-US" dirty="0"/>
              <a:t>Human Resources</a:t>
            </a:r>
          </a:p>
        </p:txBody>
      </p:sp>
      <p:graphicFrame>
        <p:nvGraphicFramePr>
          <p:cNvPr id="5" name="Content Placeholder 2">
            <a:extLst>
              <a:ext uri="{FF2B5EF4-FFF2-40B4-BE49-F238E27FC236}">
                <a16:creationId xmlns:a16="http://schemas.microsoft.com/office/drawing/2014/main" id="{508F622C-0901-4247-BF1D-5E4510010B27}"/>
              </a:ext>
            </a:extLst>
          </p:cNvPr>
          <p:cNvGraphicFramePr>
            <a:graphicFrameLocks noGrp="1"/>
          </p:cNvGraphicFramePr>
          <p:nvPr>
            <p:ph idx="1"/>
            <p:extLst>
              <p:ext uri="{D42A27DB-BD31-4B8C-83A1-F6EECF244321}">
                <p14:modId xmlns:p14="http://schemas.microsoft.com/office/powerpoint/2010/main" val="520211797"/>
              </p:ext>
            </p:extLst>
          </p:nvPr>
        </p:nvGraphicFramePr>
        <p:xfrm>
          <a:off x="378823" y="1690688"/>
          <a:ext cx="9614263" cy="362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54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BFCD-D03E-43A9-B9CD-37CB00CE2258}"/>
              </a:ext>
            </a:extLst>
          </p:cNvPr>
          <p:cNvSpPr>
            <a:spLocks noGrp="1"/>
          </p:cNvSpPr>
          <p:nvPr>
            <p:ph type="title"/>
          </p:nvPr>
        </p:nvSpPr>
        <p:spPr/>
        <p:txBody>
          <a:bodyPr/>
          <a:lstStyle/>
          <a:p>
            <a:pPr algn="l"/>
            <a:r>
              <a:rPr lang="en-US" dirty="0"/>
              <a:t>Contacts</a:t>
            </a:r>
          </a:p>
        </p:txBody>
      </p:sp>
      <p:sp>
        <p:nvSpPr>
          <p:cNvPr id="3" name="Content Placeholder 2">
            <a:extLst>
              <a:ext uri="{FF2B5EF4-FFF2-40B4-BE49-F238E27FC236}">
                <a16:creationId xmlns:a16="http://schemas.microsoft.com/office/drawing/2014/main" id="{564B8A58-7F4D-4F6C-80EF-C6C83CF04DD1}"/>
              </a:ext>
            </a:extLst>
          </p:cNvPr>
          <p:cNvSpPr>
            <a:spLocks noGrp="1"/>
          </p:cNvSpPr>
          <p:nvPr>
            <p:ph idx="1"/>
          </p:nvPr>
        </p:nvSpPr>
        <p:spPr>
          <a:xfrm>
            <a:off x="378823" y="1690688"/>
            <a:ext cx="9614263" cy="4456112"/>
          </a:xfrm>
        </p:spPr>
        <p:txBody>
          <a:bodyPr>
            <a:normAutofit fontScale="92500" lnSpcReduction="20000"/>
          </a:bodyPr>
          <a:lstStyle/>
          <a:p>
            <a:pPr marL="0" indent="0">
              <a:buNone/>
            </a:pPr>
            <a:r>
              <a:rPr lang="en-US" b="1" dirty="0"/>
              <a:t>HR Office</a:t>
            </a:r>
          </a:p>
          <a:p>
            <a:pPr marL="0" indent="0">
              <a:buNone/>
            </a:pPr>
            <a:endParaRPr lang="en-US" sz="1400" dirty="0"/>
          </a:p>
          <a:p>
            <a:pPr marL="0" indent="0">
              <a:buNone/>
            </a:pPr>
            <a:r>
              <a:rPr lang="en-US" sz="2000" dirty="0"/>
              <a:t>Laura Czys, Asst Director for HR</a:t>
            </a:r>
          </a:p>
          <a:p>
            <a:pPr marL="0" indent="0">
              <a:buNone/>
            </a:pPr>
            <a:r>
              <a:rPr lang="en-US" sz="2000" dirty="0">
                <a:hlinkClick r:id="rId2"/>
              </a:rPr>
              <a:t>czys@illinois.edu</a:t>
            </a:r>
            <a:endParaRPr lang="en-US" sz="2000" dirty="0"/>
          </a:p>
          <a:p>
            <a:pPr marL="0" indent="0">
              <a:buNone/>
            </a:pPr>
            <a:r>
              <a:rPr lang="en-US" sz="2000" dirty="0"/>
              <a:t>217-333-9063</a:t>
            </a:r>
          </a:p>
          <a:p>
            <a:pPr marL="0" indent="0">
              <a:buNone/>
            </a:pPr>
            <a:endParaRPr lang="en-US" sz="1400" dirty="0"/>
          </a:p>
          <a:p>
            <a:pPr marL="0" indent="0">
              <a:buNone/>
            </a:pPr>
            <a:r>
              <a:rPr lang="en-US" sz="2000" dirty="0"/>
              <a:t>Dana McCool, HR Associate </a:t>
            </a:r>
          </a:p>
          <a:p>
            <a:pPr marL="0" indent="0">
              <a:buNone/>
            </a:pPr>
            <a:r>
              <a:rPr lang="en-US" sz="2000" dirty="0">
                <a:hlinkClick r:id="rId3"/>
              </a:rPr>
              <a:t>dmccool@illinois.edu</a:t>
            </a:r>
            <a:endParaRPr lang="en-US" sz="2000" dirty="0"/>
          </a:p>
          <a:p>
            <a:pPr marL="0" indent="0">
              <a:buNone/>
            </a:pPr>
            <a:r>
              <a:rPr lang="en-US" sz="2000" dirty="0"/>
              <a:t>217-300-5811</a:t>
            </a:r>
          </a:p>
          <a:p>
            <a:pPr marL="0" indent="0">
              <a:buNone/>
            </a:pPr>
            <a:endParaRPr lang="en-US" sz="2000" dirty="0"/>
          </a:p>
          <a:p>
            <a:pPr marL="0" indent="0">
              <a:buNone/>
            </a:pPr>
            <a:r>
              <a:rPr lang="en-US" sz="2000" dirty="0"/>
              <a:t>Mariah Redmon, Business and HR Associate</a:t>
            </a:r>
          </a:p>
          <a:p>
            <a:pPr marL="0" indent="0">
              <a:buNone/>
            </a:pPr>
            <a:r>
              <a:rPr lang="en-US" sz="2000" dirty="0">
                <a:hlinkClick r:id="rId4"/>
              </a:rPr>
              <a:t>mredmo2@illinois.edu</a:t>
            </a:r>
            <a:endParaRPr lang="en-US" sz="2000" dirty="0"/>
          </a:p>
          <a:p>
            <a:pPr marL="0" indent="0">
              <a:buNone/>
            </a:pPr>
            <a:r>
              <a:rPr lang="en-US" sz="2000" dirty="0"/>
              <a:t>217-300-8591</a:t>
            </a:r>
          </a:p>
          <a:p>
            <a:pPr marL="0" indent="0">
              <a:buNone/>
            </a:pPr>
            <a:endParaRPr lang="en-US" sz="2000" dirty="0"/>
          </a:p>
        </p:txBody>
      </p:sp>
    </p:spTree>
    <p:extLst>
      <p:ext uri="{BB962C8B-B14F-4D97-AF65-F5344CB8AC3E}">
        <p14:creationId xmlns:p14="http://schemas.microsoft.com/office/powerpoint/2010/main" val="2417387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0B91-A4E1-445B-87DC-0C998B6ADA16}"/>
              </a:ext>
            </a:extLst>
          </p:cNvPr>
          <p:cNvSpPr>
            <a:spLocks noGrp="1"/>
          </p:cNvSpPr>
          <p:nvPr>
            <p:ph type="title"/>
          </p:nvPr>
        </p:nvSpPr>
        <p:spPr/>
        <p:txBody>
          <a:bodyPr/>
          <a:lstStyle/>
          <a:p>
            <a:pPr algn="l"/>
            <a:r>
              <a:rPr lang="en-US" dirty="0"/>
              <a:t>Resources</a:t>
            </a:r>
          </a:p>
        </p:txBody>
      </p:sp>
      <p:sp>
        <p:nvSpPr>
          <p:cNvPr id="3" name="Content Placeholder 2">
            <a:extLst>
              <a:ext uri="{FF2B5EF4-FFF2-40B4-BE49-F238E27FC236}">
                <a16:creationId xmlns:a16="http://schemas.microsoft.com/office/drawing/2014/main" id="{8FE93720-1A20-48B7-9E69-430F6CC592C9}"/>
              </a:ext>
            </a:extLst>
          </p:cNvPr>
          <p:cNvSpPr>
            <a:spLocks noGrp="1"/>
          </p:cNvSpPr>
          <p:nvPr>
            <p:ph idx="1"/>
          </p:nvPr>
        </p:nvSpPr>
        <p:spPr>
          <a:xfrm>
            <a:off x="551543" y="1690689"/>
            <a:ext cx="10319657" cy="3476398"/>
          </a:xfrm>
        </p:spPr>
        <p:txBody>
          <a:bodyPr/>
          <a:lstStyle/>
          <a:p>
            <a:pPr marL="0" indent="0">
              <a:buNone/>
            </a:pPr>
            <a:r>
              <a:rPr lang="en-US" b="1"/>
              <a:t>SLCL </a:t>
            </a:r>
            <a:r>
              <a:rPr lang="en-US" b="1" dirty="0"/>
              <a:t>Human Resources webpage</a:t>
            </a:r>
          </a:p>
          <a:p>
            <a:pPr marL="0" indent="0">
              <a:buNone/>
            </a:pPr>
            <a:r>
              <a:rPr lang="en-US" dirty="0">
                <a:hlinkClick r:id="rId2"/>
              </a:rPr>
              <a:t>https://slcl.illinois.edu/resources/slcl-faculty-and-staff-resources/human-resources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951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Human Resources</a:t>
            </a:r>
          </a:p>
        </p:txBody>
      </p:sp>
    </p:spTree>
    <p:extLst>
      <p:ext uri="{BB962C8B-B14F-4D97-AF65-F5344CB8AC3E}">
        <p14:creationId xmlns:p14="http://schemas.microsoft.com/office/powerpoint/2010/main" val="181379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of Literatures, Cultures and Linguistics</a:t>
            </a:r>
          </a:p>
        </p:txBody>
      </p:sp>
      <p:sp>
        <p:nvSpPr>
          <p:cNvPr id="3" name="Content Placeholder 2"/>
          <p:cNvSpPr>
            <a:spLocks noGrp="1"/>
          </p:cNvSpPr>
          <p:nvPr>
            <p:ph idx="1"/>
          </p:nvPr>
        </p:nvSpPr>
        <p:spPr/>
        <p:txBody>
          <a:bodyPr>
            <a:normAutofit fontScale="70000" lnSpcReduction="20000"/>
          </a:bodyPr>
          <a:lstStyle/>
          <a:p>
            <a:pPr lvl="0"/>
            <a:r>
              <a:rPr lang="en-US" b="1" dirty="0"/>
              <a:t>Largest school in the College of Liberal Arts and Sciences:</a:t>
            </a:r>
            <a:r>
              <a:rPr lang="en-US" dirty="0"/>
              <a:t> over 450 faculty, staff, and students and is larger than some colleges on campus</a:t>
            </a:r>
          </a:p>
          <a:p>
            <a:pPr lvl="0"/>
            <a:r>
              <a:rPr lang="en-US" b="1" dirty="0"/>
              <a:t>Diversity:</a:t>
            </a:r>
            <a:r>
              <a:rPr lang="en-US" dirty="0"/>
              <a:t> SLCL is a diverse school with many international students</a:t>
            </a:r>
          </a:p>
          <a:p>
            <a:pPr lvl="0"/>
            <a:r>
              <a:rPr lang="en-US" b="1" dirty="0"/>
              <a:t>Thirteen Departments and Programs:</a:t>
            </a:r>
            <a:r>
              <a:rPr lang="en-US" dirty="0"/>
              <a:t> We have 13 main departments and programs (Classics, Comparative &amp; World Literature, East Asian Languages and Cultures, Foreign Language Teacher Education, French &amp; Italian, German, Linguistics, Medieval Studies, Religion, Second Language Acquisition &amp; Teacher Education (SLATE), Slavic, Spanish &amp; Portuguese, Program in Translation and Interpreting Studies)</a:t>
            </a:r>
          </a:p>
          <a:p>
            <a:pPr lvl="0"/>
            <a:r>
              <a:rPr lang="en-US" b="1" dirty="0"/>
              <a:t>Instruction in thirty-two languages:</a:t>
            </a:r>
            <a:r>
              <a:rPr lang="en-US" dirty="0"/>
              <a:t> The School provides instruction in thirty-two languages to students from across campus and the world, and we run residential study-abroad programs in Austria, France, Japan, Spain, and more</a:t>
            </a:r>
          </a:p>
          <a:p>
            <a:pPr lvl="0"/>
            <a:r>
              <a:rPr lang="en-US" b="1" dirty="0"/>
              <a:t>Major source of general education requirements:</a:t>
            </a:r>
            <a:r>
              <a:rPr lang="en-US" dirty="0"/>
              <a:t> Students from all over the campus fulfill many general education requirements in our departments and programs </a:t>
            </a:r>
          </a:p>
          <a:p>
            <a:endParaRPr lang="en-US" dirty="0"/>
          </a:p>
        </p:txBody>
      </p:sp>
    </p:spTree>
    <p:extLst>
      <p:ext uri="{BB962C8B-B14F-4D97-AF65-F5344CB8AC3E}">
        <p14:creationId xmlns:p14="http://schemas.microsoft.com/office/powerpoint/2010/main" val="39528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 Department</a:t>
            </a:r>
          </a:p>
        </p:txBody>
      </p:sp>
      <p:sp>
        <p:nvSpPr>
          <p:cNvPr id="3" name="Content Placeholder 2"/>
          <p:cNvSpPr>
            <a:spLocks noGrp="1"/>
          </p:cNvSpPr>
          <p:nvPr>
            <p:ph idx="1"/>
          </p:nvPr>
        </p:nvSpPr>
        <p:spPr>
          <a:xfrm>
            <a:off x="831134" y="4430106"/>
            <a:ext cx="9614263" cy="1601231"/>
          </a:xfrm>
        </p:spPr>
        <p:txBody>
          <a:bodyPr>
            <a:normAutofit/>
          </a:bodyPr>
          <a:lstStyle/>
          <a:p>
            <a:pPr lvl="0"/>
            <a:r>
              <a:rPr lang="en-US" b="1" dirty="0"/>
              <a:t>First Point of Contact</a:t>
            </a:r>
            <a:r>
              <a:rPr lang="en-US" dirty="0"/>
              <a:t> </a:t>
            </a:r>
          </a:p>
          <a:p>
            <a:pPr lvl="0"/>
            <a:r>
              <a:rPr lang="en-US" b="1" dirty="0"/>
              <a:t>Main Processing Unit </a:t>
            </a:r>
          </a:p>
          <a:p>
            <a:pPr lvl="0"/>
            <a:r>
              <a:rPr lang="en-US" b="1" dirty="0"/>
              <a:t>Peak seasons for processing</a:t>
            </a:r>
            <a:endParaRPr lang="en-US" dirty="0"/>
          </a:p>
        </p:txBody>
      </p:sp>
      <p:sp>
        <p:nvSpPr>
          <p:cNvPr id="4" name="TextBox 3"/>
          <p:cNvSpPr txBox="1"/>
          <p:nvPr/>
        </p:nvSpPr>
        <p:spPr>
          <a:xfrm>
            <a:off x="558265" y="1690688"/>
            <a:ext cx="10173903" cy="646331"/>
          </a:xfrm>
          <a:prstGeom prst="rect">
            <a:avLst/>
          </a:prstGeom>
          <a:noFill/>
        </p:spPr>
        <p:txBody>
          <a:bodyPr wrap="square" rtlCol="0">
            <a:spAutoFit/>
          </a:bodyPr>
          <a:lstStyle/>
          <a:p>
            <a:r>
              <a:rPr lang="en-US" dirty="0"/>
              <a:t>Laura Czys Assistant Director of HR</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540" y="2021967"/>
            <a:ext cx="1388900" cy="20768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985" y="2021966"/>
            <a:ext cx="1332562" cy="2096429"/>
          </a:xfrm>
          <a:prstGeom prst="rect">
            <a:avLst/>
          </a:prstGeom>
        </p:spPr>
      </p:pic>
      <p:sp>
        <p:nvSpPr>
          <p:cNvPr id="7" name="TextBox 6"/>
          <p:cNvSpPr txBox="1"/>
          <p:nvPr/>
        </p:nvSpPr>
        <p:spPr>
          <a:xfrm>
            <a:off x="4106943" y="1652635"/>
            <a:ext cx="3080738" cy="369332"/>
          </a:xfrm>
          <a:prstGeom prst="rect">
            <a:avLst/>
          </a:prstGeom>
          <a:noFill/>
        </p:spPr>
        <p:txBody>
          <a:bodyPr wrap="square" rtlCol="0">
            <a:spAutoFit/>
          </a:bodyPr>
          <a:lstStyle/>
          <a:p>
            <a:r>
              <a:rPr lang="en-US" dirty="0"/>
              <a:t>Dana McCool, HR Associate</a:t>
            </a:r>
          </a:p>
        </p:txBody>
      </p:sp>
      <p:sp>
        <p:nvSpPr>
          <p:cNvPr id="8" name="TextBox 7"/>
          <p:cNvSpPr txBox="1"/>
          <p:nvPr/>
        </p:nvSpPr>
        <p:spPr>
          <a:xfrm>
            <a:off x="7311207" y="1652635"/>
            <a:ext cx="4197812" cy="369332"/>
          </a:xfrm>
          <a:prstGeom prst="rect">
            <a:avLst/>
          </a:prstGeom>
          <a:noFill/>
        </p:spPr>
        <p:txBody>
          <a:bodyPr wrap="square" rtlCol="0">
            <a:spAutoFit/>
          </a:bodyPr>
          <a:lstStyle/>
          <a:p>
            <a:r>
              <a:rPr lang="en-US" dirty="0"/>
              <a:t>Mariah </a:t>
            </a:r>
            <a:r>
              <a:rPr lang="en-US" dirty="0" err="1"/>
              <a:t>Redmon</a:t>
            </a:r>
            <a:r>
              <a:rPr lang="en-US" dirty="0"/>
              <a:t>, Business &amp; HR Associate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9092" y="2021966"/>
            <a:ext cx="1651463" cy="2089100"/>
          </a:xfrm>
          <a:prstGeom prst="rect">
            <a:avLst/>
          </a:prstGeom>
        </p:spPr>
      </p:pic>
    </p:spTree>
    <p:extLst>
      <p:ext uri="{BB962C8B-B14F-4D97-AF65-F5344CB8AC3E}">
        <p14:creationId xmlns:p14="http://schemas.microsoft.com/office/powerpoint/2010/main" val="293019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B149-87C1-4F76-BA9E-30DA08D903C5}"/>
              </a:ext>
            </a:extLst>
          </p:cNvPr>
          <p:cNvSpPr>
            <a:spLocks noGrp="1"/>
          </p:cNvSpPr>
          <p:nvPr>
            <p:ph type="ctrTitle" idx="4294967295"/>
          </p:nvPr>
        </p:nvSpPr>
        <p:spPr>
          <a:xfrm>
            <a:off x="3112655" y="1602654"/>
            <a:ext cx="5784850" cy="2387600"/>
          </a:xfrm>
        </p:spPr>
        <p:txBody>
          <a:bodyPr/>
          <a:lstStyle/>
          <a:p>
            <a:pPr algn="ctr"/>
            <a:r>
              <a:rPr lang="en-US" dirty="0"/>
              <a:t>Systems and Tools Information</a:t>
            </a:r>
          </a:p>
        </p:txBody>
      </p:sp>
    </p:spTree>
    <p:extLst>
      <p:ext uri="{BB962C8B-B14F-4D97-AF65-F5344CB8AC3E}">
        <p14:creationId xmlns:p14="http://schemas.microsoft.com/office/powerpoint/2010/main" val="236236692"/>
      </p:ext>
    </p:extLst>
  </p:cSld>
  <p:clrMapOvr>
    <a:masterClrMapping/>
  </p:clrMapOvr>
</p:sld>
</file>

<file path=ppt/theme/theme1.xml><?xml version="1.0" encoding="utf-8"?>
<a:theme xmlns:a="http://schemas.openxmlformats.org/drawingml/2006/main"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2.xml><?xml version="1.0" encoding="utf-8"?>
<a:theme xmlns:a="http://schemas.openxmlformats.org/drawingml/2006/main" name="1_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A467FE-6F50-074F-B654-36E3EAF61250}" vid="{04F66095-14F1-444A-B203-39EB832485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50314</TotalTime>
  <Words>3029</Words>
  <Application>Microsoft Office PowerPoint</Application>
  <PresentationFormat>Widescreen</PresentationFormat>
  <Paragraphs>481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Calibri</vt:lpstr>
      <vt:lpstr>Georgia</vt:lpstr>
      <vt:lpstr>Custom Design</vt:lpstr>
      <vt:lpstr>1_Custom Design</vt:lpstr>
      <vt:lpstr>SLCL EO Orientation</vt:lpstr>
      <vt:lpstr>HR Presentation Overview</vt:lpstr>
      <vt:lpstr>SLCL Culture</vt:lpstr>
      <vt:lpstr>SLCL Culture</vt:lpstr>
      <vt:lpstr>SLCL Culture Challenge</vt:lpstr>
      <vt:lpstr>Human Resources</vt:lpstr>
      <vt:lpstr>School of Literatures, Cultures and Linguistics</vt:lpstr>
      <vt:lpstr>Human Resources Department</vt:lpstr>
      <vt:lpstr>Systems and Tools Information</vt:lpstr>
      <vt:lpstr>Systems and Tools</vt:lpstr>
      <vt:lpstr>Systems and Tools </vt:lpstr>
      <vt:lpstr>Specialized Faculty</vt:lpstr>
      <vt:lpstr>Specialized Faculty</vt:lpstr>
      <vt:lpstr>Searches</vt:lpstr>
      <vt:lpstr>Searches</vt:lpstr>
      <vt:lpstr>Searches</vt:lpstr>
      <vt:lpstr>Searches</vt:lpstr>
      <vt:lpstr>Searches</vt:lpstr>
      <vt:lpstr>Searches</vt:lpstr>
      <vt:lpstr>Onboarding</vt:lpstr>
      <vt:lpstr>Human Resources</vt:lpstr>
      <vt:lpstr>Payroll &amp; Benefits</vt:lpstr>
      <vt:lpstr>Administrative Duties</vt:lpstr>
      <vt:lpstr>Leaves</vt:lpstr>
      <vt:lpstr>Appointments</vt:lpstr>
      <vt:lpstr>Appointments</vt:lpstr>
      <vt:lpstr>Appointments</vt:lpstr>
      <vt:lpstr>Appointments</vt:lpstr>
      <vt:lpstr>Appointments</vt:lpstr>
      <vt:lpstr>Appointments</vt:lpstr>
      <vt:lpstr>Appointments</vt:lpstr>
      <vt:lpstr>Appointments</vt:lpstr>
      <vt:lpstr>Appointments</vt:lpstr>
      <vt:lpstr>Appointments</vt:lpstr>
      <vt:lpstr>Performance Management</vt:lpstr>
      <vt:lpstr>Performance Management</vt:lpstr>
      <vt:lpstr>Performance Management</vt:lpstr>
      <vt:lpstr>Performance Management</vt:lpstr>
      <vt:lpstr>Performance Management</vt:lpstr>
      <vt:lpstr>Performance Management</vt:lpstr>
      <vt:lpstr>Performance Management</vt:lpstr>
      <vt:lpstr>Performance Management</vt:lpstr>
      <vt:lpstr>Disciplinary Process</vt:lpstr>
      <vt:lpstr>Summer Pay Requests, Service In Excess (SIE), and Lump Sum Payments</vt:lpstr>
      <vt:lpstr>Summer Pay Requests</vt:lpstr>
      <vt:lpstr>Service in Excess (SIE) and Lump Sum Payments</vt:lpstr>
      <vt:lpstr>Courtesy Appointments</vt:lpstr>
      <vt:lpstr>Emeritus/Emerita Requests</vt:lpstr>
      <vt:lpstr>Zero Percent Appointments</vt:lpstr>
      <vt:lpstr>Zero Percent Appointments</vt:lpstr>
      <vt:lpstr>Zero Percent Appointments</vt:lpstr>
      <vt:lpstr>Zero Percent Appointments</vt:lpstr>
      <vt:lpstr>Offboarding</vt:lpstr>
      <vt:lpstr>Separations</vt:lpstr>
      <vt:lpstr>Retirements</vt:lpstr>
      <vt:lpstr>Human Resources</vt:lpstr>
      <vt:lpstr>Contacts</vt:lpstr>
      <vt:lpstr>Resources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Tips</dc:title>
  <dc:creator>Fuller, Joy</dc:creator>
  <cp:lastModifiedBy>Czys, Laura</cp:lastModifiedBy>
  <cp:revision>203</cp:revision>
  <cp:lastPrinted>2020-07-28T13:49:30Z</cp:lastPrinted>
  <dcterms:created xsi:type="dcterms:W3CDTF">2019-04-12T15:05:36Z</dcterms:created>
  <dcterms:modified xsi:type="dcterms:W3CDTF">2022-08-24T18:50:37Z</dcterms:modified>
</cp:coreProperties>
</file>