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Lst>
  <p:notesMasterIdLst>
    <p:notesMasterId r:id="rId34"/>
  </p:notesMasterIdLst>
  <p:handoutMasterIdLst>
    <p:handoutMasterId r:id="rId35"/>
  </p:handoutMasterIdLst>
  <p:sldIdLst>
    <p:sldId id="286" r:id="rId3"/>
    <p:sldId id="366" r:id="rId4"/>
    <p:sldId id="382" r:id="rId5"/>
    <p:sldId id="384" r:id="rId6"/>
    <p:sldId id="339" r:id="rId7"/>
    <p:sldId id="311" r:id="rId8"/>
    <p:sldId id="340" r:id="rId9"/>
    <p:sldId id="386" r:id="rId10"/>
    <p:sldId id="387" r:id="rId11"/>
    <p:sldId id="388" r:id="rId12"/>
    <p:sldId id="369" r:id="rId13"/>
    <p:sldId id="389" r:id="rId14"/>
    <p:sldId id="390" r:id="rId15"/>
    <p:sldId id="391" r:id="rId16"/>
    <p:sldId id="374" r:id="rId17"/>
    <p:sldId id="393" r:id="rId18"/>
    <p:sldId id="392" r:id="rId19"/>
    <p:sldId id="404" r:id="rId20"/>
    <p:sldId id="376" r:id="rId21"/>
    <p:sldId id="394" r:id="rId22"/>
    <p:sldId id="395" r:id="rId23"/>
    <p:sldId id="399" r:id="rId24"/>
    <p:sldId id="341" r:id="rId25"/>
    <p:sldId id="396" r:id="rId26"/>
    <p:sldId id="397" r:id="rId27"/>
    <p:sldId id="398" r:id="rId28"/>
    <p:sldId id="346" r:id="rId29"/>
    <p:sldId id="400" r:id="rId30"/>
    <p:sldId id="401" r:id="rId31"/>
    <p:sldId id="402" r:id="rId32"/>
    <p:sldId id="403" r:id="rId33"/>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 Elena Delgado" initials="LED" lastIdx="14" clrIdx="0">
    <p:extLst>
      <p:ext uri="{19B8F6BF-5375-455C-9EA6-DF929625EA0E}">
        <p15:presenceInfo xmlns:p15="http://schemas.microsoft.com/office/powerpoint/2012/main" userId="f52c8b55dabc6536" providerId="Windows Live"/>
      </p:ext>
    </p:extLst>
  </p:cmAuthor>
  <p:cmAuthor id="2" name="Fuller, Joy" initials="FJ" lastIdx="19" clrIdx="1">
    <p:extLst>
      <p:ext uri="{19B8F6BF-5375-455C-9EA6-DF929625EA0E}">
        <p15:presenceInfo xmlns:p15="http://schemas.microsoft.com/office/powerpoint/2012/main" userId="S-1-5-21-2509641344-1052565914-3260824488-4826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86078" autoAdjust="0"/>
  </p:normalViewPr>
  <p:slideViewPr>
    <p:cSldViewPr snapToGrid="0">
      <p:cViewPr varScale="1">
        <p:scale>
          <a:sx n="114" d="100"/>
          <a:sy n="114" d="100"/>
        </p:scale>
        <p:origin x="30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3177" tIns="46589" rIns="93177" bIns="46589" rtlCol="0"/>
          <a:lstStyle>
            <a:lvl1pPr algn="r">
              <a:defRPr sz="1200"/>
            </a:lvl1pPr>
          </a:lstStyle>
          <a:p>
            <a:fld id="{1D3F3307-4BEF-47A8-9EC4-C0D338C875D2}" type="datetimeFigureOut">
              <a:rPr lang="en-US" smtClean="0"/>
              <a:t>8/11/2022</a:t>
            </a:fld>
            <a:endParaRPr lang="en-US"/>
          </a:p>
        </p:txBody>
      </p:sp>
      <p:sp>
        <p:nvSpPr>
          <p:cNvPr id="4" name="Footer Placeholder 3"/>
          <p:cNvSpPr>
            <a:spLocks noGrp="1"/>
          </p:cNvSpPr>
          <p:nvPr>
            <p:ph type="ftr" sz="quarter" idx="2"/>
          </p:nvPr>
        </p:nvSpPr>
        <p:spPr>
          <a:xfrm>
            <a:off x="0" y="8829968"/>
            <a:ext cx="297180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8"/>
            <a:ext cx="2971800" cy="466433"/>
          </a:xfrm>
          <a:prstGeom prst="rect">
            <a:avLst/>
          </a:prstGeom>
        </p:spPr>
        <p:txBody>
          <a:bodyPr vert="horz" lIns="93177" tIns="46589" rIns="93177" bIns="46589" rtlCol="0" anchor="b"/>
          <a:lstStyle>
            <a:lvl1pPr algn="r">
              <a:defRPr sz="1200"/>
            </a:lvl1pPr>
          </a:lstStyle>
          <a:p>
            <a:fld id="{820236D0-16EA-43D5-8734-F1DB21B2E27A}" type="slidenum">
              <a:rPr lang="en-US" smtClean="0"/>
              <a:t>‹#›</a:t>
            </a:fld>
            <a:endParaRPr lang="en-US"/>
          </a:p>
        </p:txBody>
      </p:sp>
    </p:spTree>
    <p:extLst>
      <p:ext uri="{BB962C8B-B14F-4D97-AF65-F5344CB8AC3E}">
        <p14:creationId xmlns:p14="http://schemas.microsoft.com/office/powerpoint/2010/main" val="13553990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3177" tIns="46589" rIns="93177" bIns="46589" rtlCol="0"/>
          <a:lstStyle>
            <a:lvl1pPr algn="l">
              <a:defRPr sz="1200"/>
            </a:lvl1pPr>
          </a:lstStyle>
          <a:p>
            <a:endParaRPr lang="es-ES"/>
          </a:p>
        </p:txBody>
      </p:sp>
      <p:sp>
        <p:nvSpPr>
          <p:cNvPr id="3" name="Date Placeholder 2"/>
          <p:cNvSpPr>
            <a:spLocks noGrp="1"/>
          </p:cNvSpPr>
          <p:nvPr>
            <p:ph type="dt" idx="1"/>
          </p:nvPr>
        </p:nvSpPr>
        <p:spPr>
          <a:xfrm>
            <a:off x="3884613" y="0"/>
            <a:ext cx="2971800" cy="466434"/>
          </a:xfrm>
          <a:prstGeom prst="rect">
            <a:avLst/>
          </a:prstGeom>
        </p:spPr>
        <p:txBody>
          <a:bodyPr vert="horz" lIns="93177" tIns="46589" rIns="93177" bIns="46589" rtlCol="0"/>
          <a:lstStyle>
            <a:lvl1pPr algn="r">
              <a:defRPr sz="1200"/>
            </a:lvl1pPr>
          </a:lstStyle>
          <a:p>
            <a:fld id="{A8039644-1ECC-4415-B240-DF736CD96336}" type="datetimeFigureOut">
              <a:rPr lang="es-ES" smtClean="0"/>
              <a:t>11/08/2022</a:t>
            </a:fld>
            <a:endParaRPr lang="es-E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3177" tIns="46589" rIns="93177" bIns="46589" rtlCol="0" anchor="ctr"/>
          <a:lstStyle/>
          <a:p>
            <a:endParaRPr lang="es-E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6" name="Footer Placeholder 5"/>
          <p:cNvSpPr>
            <a:spLocks noGrp="1"/>
          </p:cNvSpPr>
          <p:nvPr>
            <p:ph type="ftr" sz="quarter" idx="4"/>
          </p:nvPr>
        </p:nvSpPr>
        <p:spPr>
          <a:xfrm>
            <a:off x="0" y="8829968"/>
            <a:ext cx="2971800" cy="466433"/>
          </a:xfrm>
          <a:prstGeom prst="rect">
            <a:avLst/>
          </a:prstGeom>
        </p:spPr>
        <p:txBody>
          <a:bodyPr vert="horz" lIns="93177" tIns="46589" rIns="93177" bIns="46589" rtlCol="0" anchor="b"/>
          <a:lstStyle>
            <a:lvl1pPr algn="l">
              <a:defRPr sz="1200"/>
            </a:lvl1pPr>
          </a:lstStyle>
          <a:p>
            <a:endParaRPr lang="es-ES"/>
          </a:p>
        </p:txBody>
      </p:sp>
      <p:sp>
        <p:nvSpPr>
          <p:cNvPr id="7" name="Slide Number Placeholder 6"/>
          <p:cNvSpPr>
            <a:spLocks noGrp="1"/>
          </p:cNvSpPr>
          <p:nvPr>
            <p:ph type="sldNum" sz="quarter" idx="5"/>
          </p:nvPr>
        </p:nvSpPr>
        <p:spPr>
          <a:xfrm>
            <a:off x="3884613" y="8829968"/>
            <a:ext cx="2971800" cy="466433"/>
          </a:xfrm>
          <a:prstGeom prst="rect">
            <a:avLst/>
          </a:prstGeom>
        </p:spPr>
        <p:txBody>
          <a:bodyPr vert="horz" lIns="93177" tIns="46589" rIns="93177" bIns="46589" rtlCol="0" anchor="b"/>
          <a:lstStyle>
            <a:lvl1pPr algn="r">
              <a:defRPr sz="1200"/>
            </a:lvl1pPr>
          </a:lstStyle>
          <a:p>
            <a:fld id="{35CD4678-71F2-4FB5-85A4-6803A8F438F8}" type="slidenum">
              <a:rPr lang="es-ES" smtClean="0"/>
              <a:t>‹#›</a:t>
            </a:fld>
            <a:endParaRPr lang="es-ES"/>
          </a:p>
        </p:txBody>
      </p:sp>
    </p:spTree>
    <p:extLst>
      <p:ext uri="{BB962C8B-B14F-4D97-AF65-F5344CB8AC3E}">
        <p14:creationId xmlns:p14="http://schemas.microsoft.com/office/powerpoint/2010/main" val="98868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department completes transactional HR processing throughout the year. for all employment matters including faculty, non-tenured academic staff, academic professionals, graduate students, undergraduate students, and hourly/extra help personnel. We process over 300 student appointments each academic year and serve as liaisons with the College of Liberal Arts and Sciences and the Office of Academic Human Resources. </a:t>
            </a:r>
            <a:r>
              <a:rPr lang="en-US" b="1" dirty="0"/>
              <a:t>:</a:t>
            </a:r>
            <a:r>
              <a:rPr lang="en-US" dirty="0"/>
              <a:t> Spring, summer and early fall we process the highest volume of student and faculty appointments.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35CD4678-71F2-4FB5-85A4-6803A8F438F8}" type="slidenum">
              <a:rPr lang="es-ES" smtClean="0"/>
              <a:t>4</a:t>
            </a:fld>
            <a:endParaRPr lang="es-ES"/>
          </a:p>
        </p:txBody>
      </p:sp>
    </p:spTree>
    <p:extLst>
      <p:ext uri="{BB962C8B-B14F-4D97-AF65-F5344CB8AC3E}">
        <p14:creationId xmlns:p14="http://schemas.microsoft.com/office/powerpoint/2010/main" val="2335323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FE60650E-AB52-43B1-8E54-34E69D39FC63}" type="slidenum">
              <a:rPr lang="en-US" smtClean="0"/>
              <a:pPr/>
              <a:t>8</a:t>
            </a:fld>
            <a:endParaRPr lang="en-US"/>
          </a:p>
        </p:txBody>
      </p:sp>
      <p:sp>
        <p:nvSpPr>
          <p:cNvPr id="30723" name="Rectangle 2"/>
          <p:cNvSpPr>
            <a:spLocks noGrp="1" noRot="1" noChangeAspect="1" noChangeArrowheads="1" noTextEdit="1"/>
          </p:cNvSpPr>
          <p:nvPr>
            <p:ph type="sldImg"/>
          </p:nvPr>
        </p:nvSpPr>
        <p:spPr>
          <a:xfrm>
            <a:off x="379413" y="719138"/>
            <a:ext cx="6400800" cy="3600450"/>
          </a:xfrm>
          <a:ln/>
        </p:spPr>
      </p:sp>
      <p:sp>
        <p:nvSpPr>
          <p:cNvPr id="30724" name="Rectangle 3"/>
          <p:cNvSpPr>
            <a:spLocks noGrp="1" noChangeArrowheads="1"/>
          </p:cNvSpPr>
          <p:nvPr>
            <p:ph type="body" idx="1"/>
          </p:nvPr>
        </p:nvSpPr>
        <p:spPr>
          <a:noFill/>
          <a:ln/>
        </p:spPr>
        <p:txBody>
          <a:bodyPr/>
          <a:lstStyle/>
          <a:p>
            <a:pPr lvl="1" eaLnBrk="1" hangingPunct="1"/>
            <a:r>
              <a:rPr lang="en-US" dirty="0"/>
              <a:t>If this is not filled out you will not have the proper taxes withheld from your paycheck</a:t>
            </a:r>
          </a:p>
          <a:p>
            <a:pPr lvl="1" eaLnBrk="1" hangingPunct="1"/>
            <a:r>
              <a:rPr lang="en-US" dirty="0"/>
              <a:t>If you are a Non-resident alien you CANNOT fill out the W-4 form.  A tax information session will be available at a later date – an e-mail will be sent MUST HAVE SSN CARD FIRST</a:t>
            </a:r>
          </a:p>
          <a:p>
            <a:pPr eaLnBrk="1" hangingPunct="1"/>
            <a:endParaRPr lang="en-US" dirty="0"/>
          </a:p>
          <a:p>
            <a:pPr eaLnBrk="1" hangingPunct="1"/>
            <a:endParaRPr lang="en-US" dirty="0"/>
          </a:p>
        </p:txBody>
      </p:sp>
      <p:sp>
        <p:nvSpPr>
          <p:cNvPr id="2" name="Date Placeholder 1"/>
          <p:cNvSpPr>
            <a:spLocks noGrp="1"/>
          </p:cNvSpPr>
          <p:nvPr>
            <p:ph type="dt" idx="10"/>
          </p:nvPr>
        </p:nvSpPr>
        <p:spPr/>
        <p:txBody>
          <a:bodyPr/>
          <a:lstStyle/>
          <a:p>
            <a:pPr>
              <a:defRPr/>
            </a:pPr>
            <a:r>
              <a:rPr lang="en-US" dirty="0"/>
              <a:t>August 2017</a:t>
            </a:r>
          </a:p>
        </p:txBody>
      </p:sp>
    </p:spTree>
    <p:extLst>
      <p:ext uri="{BB962C8B-B14F-4D97-AF65-F5344CB8AC3E}">
        <p14:creationId xmlns:p14="http://schemas.microsoft.com/office/powerpoint/2010/main" val="3655759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9937AA4C-8458-45B1-94EF-8306CD2C3E8D}" type="slidenum">
              <a:rPr lang="en-US" smtClean="0"/>
              <a:pPr/>
              <a:t>10</a:t>
            </a:fld>
            <a:endParaRPr lang="en-US"/>
          </a:p>
        </p:txBody>
      </p:sp>
      <p:sp>
        <p:nvSpPr>
          <p:cNvPr id="31747" name="Rectangle 2"/>
          <p:cNvSpPr>
            <a:spLocks noGrp="1" noRot="1" noChangeAspect="1" noChangeArrowheads="1" noTextEdit="1"/>
          </p:cNvSpPr>
          <p:nvPr>
            <p:ph type="sldImg"/>
          </p:nvPr>
        </p:nvSpPr>
        <p:spPr>
          <a:xfrm>
            <a:off x="379413" y="719138"/>
            <a:ext cx="6400800" cy="3600450"/>
          </a:xfrm>
          <a:ln/>
        </p:spPr>
      </p:sp>
      <p:sp>
        <p:nvSpPr>
          <p:cNvPr id="31748" name="Rectangle 3"/>
          <p:cNvSpPr>
            <a:spLocks noGrp="1" noChangeArrowheads="1"/>
          </p:cNvSpPr>
          <p:nvPr>
            <p:ph type="body" idx="1"/>
          </p:nvPr>
        </p:nvSpPr>
        <p:spPr>
          <a:noFill/>
          <a:ln/>
        </p:spPr>
        <p:txBody>
          <a:bodyPr/>
          <a:lstStyle/>
          <a:p>
            <a:pPr eaLnBrk="1" hangingPunct="1"/>
            <a:r>
              <a:rPr lang="en-US"/>
              <a:t>Foreign nationals cannot work over 50% - for any reason – this will jeopardize your visa status!</a:t>
            </a:r>
          </a:p>
          <a:p>
            <a:pPr eaLnBrk="1" hangingPunct="1"/>
            <a:r>
              <a:rPr lang="en-US"/>
              <a:t>U.S. Citizens cannot work over 67% - for any reason</a:t>
            </a:r>
          </a:p>
          <a:p>
            <a:pPr eaLnBrk="1" hangingPunct="1"/>
            <a:r>
              <a:rPr lang="en-US"/>
              <a:t>PR card holders cannot work over 67%</a:t>
            </a:r>
          </a:p>
          <a:p>
            <a:pPr eaLnBrk="1" hangingPunct="1"/>
            <a:r>
              <a:rPr lang="en-US"/>
              <a:t>EAD cannot work over 67% - for any reason</a:t>
            </a:r>
          </a:p>
          <a:p>
            <a:pPr eaLnBrk="1" hangingPunct="1"/>
            <a:r>
              <a:rPr lang="en-US"/>
              <a:t>Loss of tuition waiver</a:t>
            </a:r>
          </a:p>
        </p:txBody>
      </p:sp>
      <p:sp>
        <p:nvSpPr>
          <p:cNvPr id="2" name="Date Placeholder 1"/>
          <p:cNvSpPr>
            <a:spLocks noGrp="1"/>
          </p:cNvSpPr>
          <p:nvPr>
            <p:ph type="dt" idx="10"/>
          </p:nvPr>
        </p:nvSpPr>
        <p:spPr/>
        <p:txBody>
          <a:bodyPr/>
          <a:lstStyle/>
          <a:p>
            <a:pPr>
              <a:defRPr/>
            </a:pPr>
            <a:r>
              <a:rPr lang="en-US" dirty="0"/>
              <a:t>August 2017</a:t>
            </a:r>
          </a:p>
        </p:txBody>
      </p:sp>
    </p:spTree>
    <p:extLst>
      <p:ext uri="{BB962C8B-B14F-4D97-AF65-F5344CB8AC3E}">
        <p14:creationId xmlns:p14="http://schemas.microsoft.com/office/powerpoint/2010/main" val="1029466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D59FCB0C-009F-4DB6-A76D-2E24A6A7B41D}" type="slidenum">
              <a:rPr lang="en-US" smtClean="0"/>
              <a:pPr/>
              <a:t>13</a:t>
            </a:fld>
            <a:endParaRPr lang="en-US"/>
          </a:p>
        </p:txBody>
      </p:sp>
      <p:sp>
        <p:nvSpPr>
          <p:cNvPr id="33795" name="Rectangle 2"/>
          <p:cNvSpPr>
            <a:spLocks noGrp="1" noRot="1" noChangeAspect="1" noChangeArrowheads="1" noTextEdit="1"/>
          </p:cNvSpPr>
          <p:nvPr>
            <p:ph type="sldImg"/>
          </p:nvPr>
        </p:nvSpPr>
        <p:spPr>
          <a:xfrm>
            <a:off x="379413" y="719138"/>
            <a:ext cx="6400800" cy="3600450"/>
          </a:xfrm>
          <a:ln/>
        </p:spPr>
      </p:sp>
      <p:sp>
        <p:nvSpPr>
          <p:cNvPr id="33796" name="Rectangle 3"/>
          <p:cNvSpPr>
            <a:spLocks noGrp="1" noChangeArrowheads="1"/>
          </p:cNvSpPr>
          <p:nvPr>
            <p:ph type="body" idx="1"/>
          </p:nvPr>
        </p:nvSpPr>
        <p:spPr>
          <a:noFill/>
          <a:ln/>
        </p:spPr>
        <p:txBody>
          <a:bodyPr/>
          <a:lstStyle/>
          <a:p>
            <a:pPr eaLnBrk="1" hangingPunct="1"/>
            <a:r>
              <a:rPr lang="en-US" dirty="0"/>
              <a:t>Last pay check for fall appointment:</a:t>
            </a:r>
            <a:r>
              <a:rPr lang="en-US" baseline="0" dirty="0"/>
              <a:t>  Dec 16-31 (½ of month) will be paid out on 1/16 of the following year</a:t>
            </a:r>
            <a:endParaRPr lang="en-US" dirty="0"/>
          </a:p>
        </p:txBody>
      </p:sp>
      <p:sp>
        <p:nvSpPr>
          <p:cNvPr id="2" name="Date Placeholder 1"/>
          <p:cNvSpPr>
            <a:spLocks noGrp="1"/>
          </p:cNvSpPr>
          <p:nvPr>
            <p:ph type="dt" idx="10"/>
          </p:nvPr>
        </p:nvSpPr>
        <p:spPr/>
        <p:txBody>
          <a:bodyPr/>
          <a:lstStyle/>
          <a:p>
            <a:pPr>
              <a:defRPr/>
            </a:pPr>
            <a:r>
              <a:rPr lang="en-US" dirty="0"/>
              <a:t>August 2017</a:t>
            </a:r>
          </a:p>
        </p:txBody>
      </p:sp>
    </p:spTree>
    <p:extLst>
      <p:ext uri="{BB962C8B-B14F-4D97-AF65-F5344CB8AC3E}">
        <p14:creationId xmlns:p14="http://schemas.microsoft.com/office/powerpoint/2010/main" val="2354964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0843">
              <a:defRPr/>
            </a:pPr>
            <a:r>
              <a:rPr lang="en-US" b="1" i="1" dirty="0">
                <a:solidFill>
                  <a:schemeClr val="bg2">
                    <a:lumMod val="50000"/>
                  </a:schemeClr>
                </a:solidFill>
              </a:rPr>
              <a:t>Remember to reference Limitations to Employment</a:t>
            </a:r>
            <a:endParaRPr lang="en-US" b="1" dirty="0">
              <a:solidFill>
                <a:schemeClr val="bg2">
                  <a:lumMod val="50000"/>
                </a:schemeClr>
              </a:solidFill>
            </a:endParaRPr>
          </a:p>
          <a:p>
            <a:endParaRPr lang="en-US" dirty="0"/>
          </a:p>
        </p:txBody>
      </p:sp>
      <p:sp>
        <p:nvSpPr>
          <p:cNvPr id="4" name="Date Placeholder 3"/>
          <p:cNvSpPr>
            <a:spLocks noGrp="1"/>
          </p:cNvSpPr>
          <p:nvPr>
            <p:ph type="dt" idx="10"/>
          </p:nvPr>
        </p:nvSpPr>
        <p:spPr/>
        <p:txBody>
          <a:bodyPr/>
          <a:lstStyle/>
          <a:p>
            <a:pPr>
              <a:defRPr/>
            </a:pPr>
            <a:r>
              <a:rPr lang="en-US" dirty="0"/>
              <a:t>August 2017</a:t>
            </a:r>
          </a:p>
        </p:txBody>
      </p:sp>
      <p:sp>
        <p:nvSpPr>
          <p:cNvPr id="5" name="Slide Number Placeholder 4"/>
          <p:cNvSpPr>
            <a:spLocks noGrp="1"/>
          </p:cNvSpPr>
          <p:nvPr>
            <p:ph type="sldNum" sz="quarter" idx="11"/>
          </p:nvPr>
        </p:nvSpPr>
        <p:spPr/>
        <p:txBody>
          <a:bodyPr/>
          <a:lstStyle/>
          <a:p>
            <a:pPr>
              <a:defRPr/>
            </a:pPr>
            <a:fld id="{79AA8E9E-E6AA-4AB4-B24F-0B32D2D04EF9}" type="slidenum">
              <a:rPr lang="en-US" smtClean="0"/>
              <a:pPr>
                <a:defRPr/>
              </a:pPr>
              <a:t>16</a:t>
            </a:fld>
            <a:endParaRPr lang="en-US"/>
          </a:p>
        </p:txBody>
      </p:sp>
    </p:spTree>
    <p:extLst>
      <p:ext uri="{BB962C8B-B14F-4D97-AF65-F5344CB8AC3E}">
        <p14:creationId xmlns:p14="http://schemas.microsoft.com/office/powerpoint/2010/main" val="3525482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0843">
              <a:defRPr/>
            </a:pPr>
            <a:r>
              <a:rPr lang="en-US" b="1" i="1" dirty="0">
                <a:solidFill>
                  <a:schemeClr val="bg2">
                    <a:lumMod val="50000"/>
                  </a:schemeClr>
                </a:solidFill>
              </a:rPr>
              <a:t>Remember to reference Limitations to Employment</a:t>
            </a:r>
            <a:endParaRPr lang="en-US" b="1" dirty="0">
              <a:solidFill>
                <a:schemeClr val="bg2">
                  <a:lumMod val="50000"/>
                </a:schemeClr>
              </a:solidFill>
            </a:endParaRPr>
          </a:p>
          <a:p>
            <a:endParaRPr lang="en-US" dirty="0"/>
          </a:p>
        </p:txBody>
      </p:sp>
      <p:sp>
        <p:nvSpPr>
          <p:cNvPr id="4" name="Date Placeholder 3"/>
          <p:cNvSpPr>
            <a:spLocks noGrp="1"/>
          </p:cNvSpPr>
          <p:nvPr>
            <p:ph type="dt" idx="10"/>
          </p:nvPr>
        </p:nvSpPr>
        <p:spPr/>
        <p:txBody>
          <a:bodyPr/>
          <a:lstStyle/>
          <a:p>
            <a:pPr>
              <a:defRPr/>
            </a:pPr>
            <a:r>
              <a:rPr lang="en-US" dirty="0"/>
              <a:t>August 2017</a:t>
            </a:r>
          </a:p>
        </p:txBody>
      </p:sp>
      <p:sp>
        <p:nvSpPr>
          <p:cNvPr id="5" name="Slide Number Placeholder 4"/>
          <p:cNvSpPr>
            <a:spLocks noGrp="1"/>
          </p:cNvSpPr>
          <p:nvPr>
            <p:ph type="sldNum" sz="quarter" idx="11"/>
          </p:nvPr>
        </p:nvSpPr>
        <p:spPr/>
        <p:txBody>
          <a:bodyPr/>
          <a:lstStyle/>
          <a:p>
            <a:pPr>
              <a:defRPr/>
            </a:pPr>
            <a:fld id="{79AA8E9E-E6AA-4AB4-B24F-0B32D2D04EF9}" type="slidenum">
              <a:rPr lang="en-US" smtClean="0"/>
              <a:pPr>
                <a:defRPr/>
              </a:pPr>
              <a:t>17</a:t>
            </a:fld>
            <a:endParaRPr lang="en-US"/>
          </a:p>
        </p:txBody>
      </p:sp>
    </p:spTree>
    <p:extLst>
      <p:ext uri="{BB962C8B-B14F-4D97-AF65-F5344CB8AC3E}">
        <p14:creationId xmlns:p14="http://schemas.microsoft.com/office/powerpoint/2010/main" val="2276355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0843">
              <a:defRPr/>
            </a:pPr>
            <a:r>
              <a:rPr lang="en-US" b="1" i="1" dirty="0">
                <a:solidFill>
                  <a:schemeClr val="bg2">
                    <a:lumMod val="50000"/>
                  </a:schemeClr>
                </a:solidFill>
              </a:rPr>
              <a:t>Remember to reference Limitations to Employment</a:t>
            </a:r>
            <a:endParaRPr lang="en-US" b="1" dirty="0">
              <a:solidFill>
                <a:schemeClr val="bg2">
                  <a:lumMod val="50000"/>
                </a:schemeClr>
              </a:solidFill>
            </a:endParaRPr>
          </a:p>
          <a:p>
            <a:endParaRPr lang="en-US" dirty="0"/>
          </a:p>
        </p:txBody>
      </p:sp>
      <p:sp>
        <p:nvSpPr>
          <p:cNvPr id="4" name="Date Placeholder 3"/>
          <p:cNvSpPr>
            <a:spLocks noGrp="1"/>
          </p:cNvSpPr>
          <p:nvPr>
            <p:ph type="dt" idx="10"/>
          </p:nvPr>
        </p:nvSpPr>
        <p:spPr/>
        <p:txBody>
          <a:bodyPr/>
          <a:lstStyle/>
          <a:p>
            <a:pPr>
              <a:defRPr/>
            </a:pPr>
            <a:r>
              <a:rPr lang="en-US" dirty="0"/>
              <a:t>August 2017</a:t>
            </a:r>
          </a:p>
        </p:txBody>
      </p:sp>
      <p:sp>
        <p:nvSpPr>
          <p:cNvPr id="5" name="Slide Number Placeholder 4"/>
          <p:cNvSpPr>
            <a:spLocks noGrp="1"/>
          </p:cNvSpPr>
          <p:nvPr>
            <p:ph type="sldNum" sz="quarter" idx="11"/>
          </p:nvPr>
        </p:nvSpPr>
        <p:spPr/>
        <p:txBody>
          <a:bodyPr/>
          <a:lstStyle/>
          <a:p>
            <a:pPr>
              <a:defRPr/>
            </a:pPr>
            <a:fld id="{79AA8E9E-E6AA-4AB4-B24F-0B32D2D04EF9}" type="slidenum">
              <a:rPr lang="en-US" smtClean="0"/>
              <a:pPr>
                <a:defRPr/>
              </a:pPr>
              <a:t>18</a:t>
            </a:fld>
            <a:endParaRPr lang="en-US"/>
          </a:p>
        </p:txBody>
      </p:sp>
    </p:spTree>
    <p:extLst>
      <p:ext uri="{BB962C8B-B14F-4D97-AF65-F5344CB8AC3E}">
        <p14:creationId xmlns:p14="http://schemas.microsoft.com/office/powerpoint/2010/main" val="3678029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0824C909-0A01-41CF-A488-D8365A422148}" type="slidenum">
              <a:rPr lang="en-US" smtClean="0"/>
              <a:pPr/>
              <a:t>29</a:t>
            </a:fld>
            <a:endParaRPr lang="en-US"/>
          </a:p>
        </p:txBody>
      </p:sp>
      <p:sp>
        <p:nvSpPr>
          <p:cNvPr id="32771" name="Rectangle 2"/>
          <p:cNvSpPr>
            <a:spLocks noGrp="1" noRot="1" noChangeAspect="1" noChangeArrowheads="1" noTextEdit="1"/>
          </p:cNvSpPr>
          <p:nvPr>
            <p:ph type="sldImg"/>
          </p:nvPr>
        </p:nvSpPr>
        <p:spPr>
          <a:xfrm>
            <a:off x="379413" y="719138"/>
            <a:ext cx="6400800" cy="3600450"/>
          </a:xfrm>
          <a:ln/>
        </p:spPr>
      </p:sp>
      <p:sp>
        <p:nvSpPr>
          <p:cNvPr id="32772" name="Rectangle 3"/>
          <p:cNvSpPr>
            <a:spLocks noGrp="1" noChangeArrowheads="1"/>
          </p:cNvSpPr>
          <p:nvPr>
            <p:ph type="body" idx="1"/>
          </p:nvPr>
        </p:nvSpPr>
        <p:spPr>
          <a:noFill/>
          <a:ln/>
        </p:spPr>
        <p:txBody>
          <a:bodyPr/>
          <a:lstStyle/>
          <a:p>
            <a:pPr eaLnBrk="1" hangingPunct="1"/>
            <a:r>
              <a:rPr lang="en-US" dirty="0"/>
              <a:t>GEO is a union that represents the graduate assistant classifications of TA and GA</a:t>
            </a:r>
          </a:p>
          <a:p>
            <a:pPr algn="l" eaLnBrk="1" hangingPunct="1"/>
            <a:r>
              <a:rPr lang="en-US" dirty="0"/>
              <a:t>Employee:  To perform duties as assigned, timely notification (14 days) if resigning or have conflicts in schedules,</a:t>
            </a:r>
            <a:r>
              <a:rPr lang="en-US" baseline="0" dirty="0"/>
              <a:t> attend department/unit meetings, to communicate/plan with your supervisor any absences in advance (if possible)</a:t>
            </a:r>
            <a:endParaRPr lang="en-US" dirty="0"/>
          </a:p>
          <a:p>
            <a:pPr algn="l" eaLnBrk="1" hangingPunct="1"/>
            <a:r>
              <a:rPr lang="en-US" baseline="0" dirty="0"/>
              <a:t>Employer:   provide </a:t>
            </a:r>
            <a:r>
              <a:rPr lang="en-US" dirty="0"/>
              <a:t>access to office, lab,</a:t>
            </a:r>
            <a:r>
              <a:rPr lang="en-US" baseline="0" dirty="0"/>
              <a:t> etc., mailbox if employed in unit, supplies to fulfill the duties of your job, t</a:t>
            </a:r>
            <a:r>
              <a:rPr lang="en-US" dirty="0"/>
              <a:t>o clearly state what duties you are assigned (although the </a:t>
            </a:r>
            <a:r>
              <a:rPr lang="en-US" dirty="0" err="1"/>
              <a:t>dept</a:t>
            </a:r>
            <a:r>
              <a:rPr lang="en-US" dirty="0"/>
              <a:t> may change the assignment of duties at their discretion – with notification to the employee)</a:t>
            </a:r>
            <a:r>
              <a:rPr lang="en-US" baseline="0" dirty="0"/>
              <a:t> </a:t>
            </a:r>
          </a:p>
          <a:p>
            <a:pPr eaLnBrk="1" hangingPunct="1"/>
            <a:endParaRPr lang="en-US" dirty="0"/>
          </a:p>
        </p:txBody>
      </p:sp>
      <p:sp>
        <p:nvSpPr>
          <p:cNvPr id="2" name="Date Placeholder 1"/>
          <p:cNvSpPr>
            <a:spLocks noGrp="1"/>
          </p:cNvSpPr>
          <p:nvPr>
            <p:ph type="dt" idx="10"/>
          </p:nvPr>
        </p:nvSpPr>
        <p:spPr/>
        <p:txBody>
          <a:bodyPr/>
          <a:lstStyle/>
          <a:p>
            <a:pPr>
              <a:defRPr/>
            </a:pPr>
            <a:r>
              <a:rPr lang="en-US" dirty="0"/>
              <a:t>August 2017</a:t>
            </a:r>
          </a:p>
        </p:txBody>
      </p:sp>
    </p:spTree>
    <p:extLst>
      <p:ext uri="{BB962C8B-B14F-4D97-AF65-F5344CB8AC3E}">
        <p14:creationId xmlns:p14="http://schemas.microsoft.com/office/powerpoint/2010/main" val="42683858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34809-F69F-0D48-97F8-9CF76A5308DF}"/>
              </a:ext>
            </a:extLst>
          </p:cNvPr>
          <p:cNvSpPr>
            <a:spLocks noGrp="1"/>
          </p:cNvSpPr>
          <p:nvPr>
            <p:ph type="ctrTitle" hasCustomPrompt="1"/>
          </p:nvPr>
        </p:nvSpPr>
        <p:spPr>
          <a:xfrm>
            <a:off x="471340" y="1122363"/>
            <a:ext cx="5785769" cy="2387600"/>
          </a:xfrm>
        </p:spPr>
        <p:txBody>
          <a:bodyPr anchor="b">
            <a:normAutofit/>
          </a:bodyPr>
          <a:lstStyle>
            <a:lvl1pPr algn="l">
              <a:defRPr sz="4000">
                <a:solidFill>
                  <a:schemeClr val="bg1"/>
                </a:solidFill>
              </a:defRPr>
            </a:lvl1pPr>
          </a:lstStyle>
          <a:p>
            <a:r>
              <a:rPr lang="en-US" sz="4000" b="1" dirty="0">
                <a:solidFill>
                  <a:schemeClr val="bg1"/>
                </a:solidFill>
                <a:latin typeface="Georgia" charset="0"/>
                <a:ea typeface="Georgia" charset="0"/>
                <a:cs typeface="Georgia" charset="0"/>
              </a:rPr>
              <a:t>Title Here:</a:t>
            </a:r>
            <a:br>
              <a:rPr lang="en-US" sz="4000" b="1" dirty="0">
                <a:solidFill>
                  <a:schemeClr val="bg1"/>
                </a:solidFill>
                <a:latin typeface="Georgia" charset="0"/>
                <a:ea typeface="Georgia" charset="0"/>
                <a:cs typeface="Georgia" charset="0"/>
              </a:rPr>
            </a:br>
            <a:r>
              <a:rPr lang="en-US" sz="4000" b="1" dirty="0">
                <a:solidFill>
                  <a:schemeClr val="bg1"/>
                </a:solidFill>
                <a:latin typeface="Georgia" charset="0"/>
                <a:ea typeface="Georgia" charset="0"/>
                <a:cs typeface="Georgia" charset="0"/>
              </a:rPr>
              <a:t>Tell Your</a:t>
            </a:r>
            <a:br>
              <a:rPr lang="en-US" sz="4000" b="1" dirty="0">
                <a:solidFill>
                  <a:schemeClr val="bg1"/>
                </a:solidFill>
                <a:latin typeface="Georgia" charset="0"/>
                <a:ea typeface="Georgia" charset="0"/>
                <a:cs typeface="Georgia" charset="0"/>
              </a:rPr>
            </a:br>
            <a:r>
              <a:rPr lang="en-US" sz="4000" b="1" dirty="0">
                <a:solidFill>
                  <a:schemeClr val="bg1"/>
                </a:solidFill>
                <a:latin typeface="Georgia" charset="0"/>
                <a:ea typeface="Georgia" charset="0"/>
                <a:cs typeface="Georgia" charset="0"/>
              </a:rPr>
              <a:t>Illinois Story</a:t>
            </a:r>
            <a:endParaRPr lang="en-US" dirty="0"/>
          </a:p>
        </p:txBody>
      </p:sp>
      <p:sp>
        <p:nvSpPr>
          <p:cNvPr id="3" name="Subtitle 2">
            <a:extLst>
              <a:ext uri="{FF2B5EF4-FFF2-40B4-BE49-F238E27FC236}">
                <a16:creationId xmlns:a16="http://schemas.microsoft.com/office/drawing/2014/main" id="{C5FA99F5-1DAB-644E-87BD-7B2BE337DBBB}"/>
              </a:ext>
            </a:extLst>
          </p:cNvPr>
          <p:cNvSpPr>
            <a:spLocks noGrp="1"/>
          </p:cNvSpPr>
          <p:nvPr>
            <p:ph type="subTitle" idx="1" hasCustomPrompt="1"/>
          </p:nvPr>
        </p:nvSpPr>
        <p:spPr>
          <a:xfrm>
            <a:off x="471340" y="3602038"/>
            <a:ext cx="5785769" cy="1655762"/>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a:t>
            </a:r>
          </a:p>
        </p:txBody>
      </p:sp>
      <p:sp>
        <p:nvSpPr>
          <p:cNvPr id="6" name="Slide Number Placeholder 5">
            <a:extLst>
              <a:ext uri="{FF2B5EF4-FFF2-40B4-BE49-F238E27FC236}">
                <a16:creationId xmlns:a16="http://schemas.microsoft.com/office/drawing/2014/main" id="{1D5E86B4-4E28-5743-B958-4D04BD329DC7}"/>
              </a:ext>
            </a:extLst>
          </p:cNvPr>
          <p:cNvSpPr>
            <a:spLocks noGrp="1"/>
          </p:cNvSpPr>
          <p:nvPr>
            <p:ph type="sldNum" sz="quarter" idx="12"/>
          </p:nvPr>
        </p:nvSpPr>
        <p:spPr/>
        <p:txBody>
          <a:bodyPr/>
          <a:lstStyle/>
          <a:p>
            <a:fld id="{47306C45-97B4-7545-8562-07255BCE2FE0}" type="slidenum">
              <a:rPr lang="en-US" smtClean="0"/>
              <a:t>‹#›</a:t>
            </a:fld>
            <a:endParaRPr lang="en-US"/>
          </a:p>
        </p:txBody>
      </p:sp>
      <p:pic>
        <p:nvPicPr>
          <p:cNvPr id="7" name="Picture 6">
            <a:extLst>
              <a:ext uri="{FF2B5EF4-FFF2-40B4-BE49-F238E27FC236}">
                <a16:creationId xmlns:a16="http://schemas.microsoft.com/office/drawing/2014/main" id="{B86F68A1-EB41-F34E-97FD-7F64F604AF98}"/>
              </a:ext>
            </a:extLst>
          </p:cNvPr>
          <p:cNvPicPr>
            <a:picLocks noChangeAspect="1"/>
          </p:cNvPicPr>
          <p:nvPr userDrawn="1"/>
        </p:nvPicPr>
        <p:blipFill>
          <a:blip r:embed="rId2"/>
          <a:stretch>
            <a:fillRect/>
          </a:stretch>
        </p:blipFill>
        <p:spPr>
          <a:xfrm>
            <a:off x="4537075" y="5718264"/>
            <a:ext cx="3117851" cy="807948"/>
          </a:xfrm>
          <a:prstGeom prst="rect">
            <a:avLst/>
          </a:prstGeom>
        </p:spPr>
      </p:pic>
    </p:spTree>
    <p:extLst>
      <p:ext uri="{BB962C8B-B14F-4D97-AF65-F5344CB8AC3E}">
        <p14:creationId xmlns:p14="http://schemas.microsoft.com/office/powerpoint/2010/main" val="3071805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AC6474-EFE5-954E-89A7-C1ACFAF877D6}"/>
              </a:ext>
            </a:extLst>
          </p:cNvPr>
          <p:cNvSpPr>
            <a:spLocks noGrp="1"/>
          </p:cNvSpPr>
          <p:nvPr>
            <p:ph type="dt"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13284B"/>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27BFD3BC-D46E-4443-B3E1-A9A049739F05}"/>
              </a:ext>
            </a:extLst>
          </p:cNvPr>
          <p:cNvSpPr>
            <a:spLocks noGrp="1"/>
          </p:cNvSpPr>
          <p:nvPr>
            <p:ph type="ft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13284B"/>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939F0F69-07F8-3846-AE70-61897E1C7147}"/>
              </a:ext>
            </a:extLst>
          </p:cNvPr>
          <p:cNvSpPr>
            <a:spLocks noGrp="1"/>
          </p:cNvSpPr>
          <p:nvPr>
            <p:ph type="sldNum"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A8FC9A3-C3B8-ED4D-A098-DB6DED8C3CFE}" type="slidenum">
              <a:rPr kumimoji="0" lang="en-US" altLang="en-US" sz="1200" b="0" i="0" u="none" strike="noStrike" kern="1200" cap="none" spc="0" normalizeH="0" baseline="0" noProof="0">
                <a:ln>
                  <a:noFill/>
                </a:ln>
                <a:solidFill>
                  <a:srgbClr val="13284B">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13284B">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1924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15B210D-E74D-9F46-BBEB-61CE8DBFBD6C}"/>
              </a:ext>
            </a:extLst>
          </p:cNvPr>
          <p:cNvSpPr>
            <a:spLocks noGrp="1"/>
          </p:cNvSpPr>
          <p:nvPr>
            <p:ph type="sldNum" sz="quarter" idx="12"/>
          </p:nvPr>
        </p:nvSpPr>
        <p:spPr>
          <a:xfrm>
            <a:off x="9117874" y="609509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306C45-97B4-7545-8562-07255BCE2FE0}" type="slidenum">
              <a:rPr kumimoji="0" lang="en-US" sz="1200" b="0" i="0" u="none" strike="noStrike" kern="1200" cap="none" spc="0" normalizeH="0" baseline="0" noProof="0" smtClean="0">
                <a:ln>
                  <a:noFill/>
                </a:ln>
                <a:solidFill>
                  <a:srgbClr val="13284B">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13284B">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5301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15B210D-E74D-9F46-BBEB-61CE8DBFBD6C}"/>
              </a:ext>
            </a:extLst>
          </p:cNvPr>
          <p:cNvSpPr>
            <a:spLocks noGrp="1"/>
          </p:cNvSpPr>
          <p:nvPr>
            <p:ph type="sldNum" sz="quarter" idx="12"/>
          </p:nvPr>
        </p:nvSpPr>
        <p:spPr>
          <a:xfrm>
            <a:off x="9117874" y="6095093"/>
            <a:ext cx="2743200" cy="365125"/>
          </a:xfrm>
        </p:spPr>
        <p:txBody>
          <a:bodyPr/>
          <a:lstStyle/>
          <a:p>
            <a:fld id="{47306C45-97B4-7545-8562-07255BCE2FE0}" type="slidenum">
              <a:rPr lang="en-US" smtClean="0"/>
              <a:t>‹#›</a:t>
            </a:fld>
            <a:endParaRPr lang="en-US"/>
          </a:p>
        </p:txBody>
      </p:sp>
    </p:spTree>
    <p:extLst>
      <p:ext uri="{BB962C8B-B14F-4D97-AF65-F5344CB8AC3E}">
        <p14:creationId xmlns:p14="http://schemas.microsoft.com/office/powerpoint/2010/main" val="4238692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C4261-61FB-7142-9417-2F78D3797632}"/>
              </a:ext>
            </a:extLst>
          </p:cNvPr>
          <p:cNvSpPr>
            <a:spLocks noGrp="1"/>
          </p:cNvSpPr>
          <p:nvPr>
            <p:ph type="title" hasCustomPrompt="1"/>
          </p:nvPr>
        </p:nvSpPr>
        <p:spPr>
          <a:xfrm>
            <a:off x="378823" y="365125"/>
            <a:ext cx="9614263" cy="1325563"/>
          </a:xfrm>
        </p:spPr>
        <p:txBody>
          <a:bodyPr/>
          <a:lstStyle>
            <a:lvl1pPr algn="ctr">
              <a:defRPr b="1" i="0">
                <a:solidFill>
                  <a:srgbClr val="E84A27"/>
                </a:solidFill>
                <a:latin typeface="Georgia" panose="02040502050405020303" pitchFamily="18" charset="0"/>
              </a:defRPr>
            </a:lvl1pPr>
          </a:lstStyle>
          <a:p>
            <a:r>
              <a:rPr lang="en-US" dirty="0"/>
              <a:t>Hello.</a:t>
            </a:r>
          </a:p>
        </p:txBody>
      </p:sp>
      <p:sp>
        <p:nvSpPr>
          <p:cNvPr id="3" name="Content Placeholder 2">
            <a:extLst>
              <a:ext uri="{FF2B5EF4-FFF2-40B4-BE49-F238E27FC236}">
                <a16:creationId xmlns:a16="http://schemas.microsoft.com/office/drawing/2014/main" id="{AB412F32-5110-BE43-86BA-CB778EC424F5}"/>
              </a:ext>
            </a:extLst>
          </p:cNvPr>
          <p:cNvSpPr>
            <a:spLocks noGrp="1"/>
          </p:cNvSpPr>
          <p:nvPr>
            <p:ph idx="1"/>
          </p:nvPr>
        </p:nvSpPr>
        <p:spPr>
          <a:xfrm>
            <a:off x="378823" y="1690688"/>
            <a:ext cx="9614263" cy="3625895"/>
          </a:xfrm>
        </p:spPr>
        <p:txBody>
          <a:bodyPr/>
          <a:lstStyle>
            <a:lvl1pPr>
              <a:defRPr>
                <a:solidFill>
                  <a:srgbClr val="13294B"/>
                </a:solidFill>
              </a:defRPr>
            </a:lvl1pPr>
            <a:lvl2pPr>
              <a:defRPr>
                <a:solidFill>
                  <a:srgbClr val="13294B"/>
                </a:solidFill>
              </a:defRPr>
            </a:lvl2pPr>
            <a:lvl3pPr>
              <a:defRPr>
                <a:solidFill>
                  <a:srgbClr val="13294B"/>
                </a:solidFill>
              </a:defRPr>
            </a:lvl3pPr>
            <a:lvl4pPr>
              <a:defRPr>
                <a:solidFill>
                  <a:srgbClr val="13294B"/>
                </a:solidFill>
              </a:defRPr>
            </a:lvl4pPr>
            <a:lvl5pPr>
              <a:defRPr>
                <a:solidFill>
                  <a:srgbClr val="13294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52648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AC6474-EFE5-954E-89A7-C1ACFAF877D6}"/>
              </a:ext>
            </a:extLst>
          </p:cNvPr>
          <p:cNvSpPr>
            <a:spLocks noGrp="1"/>
          </p:cNvSpPr>
          <p:nvPr>
            <p:ph type="dt"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27BFD3BC-D46E-4443-B3E1-A9A049739F05}"/>
              </a:ext>
            </a:extLst>
          </p:cNvPr>
          <p:cNvSpPr>
            <a:spLocks noGrp="1"/>
          </p:cNvSpPr>
          <p:nvPr>
            <p:ph type="ft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939F0F69-07F8-3846-AE70-61897E1C7147}"/>
              </a:ext>
            </a:extLst>
          </p:cNvPr>
          <p:cNvSpPr>
            <a:spLocks noGrp="1"/>
          </p:cNvSpPr>
          <p:nvPr>
            <p:ph type="sldNum" idx="12"/>
          </p:nvPr>
        </p:nvSpPr>
        <p:spPr/>
        <p:txBody>
          <a:bodyPr/>
          <a:lstStyle>
            <a:lvl1pPr>
              <a:defRPr/>
            </a:lvl1pPr>
          </a:lstStyle>
          <a:p>
            <a:fld id="{9A8FC9A3-C3B8-ED4D-A098-DB6DED8C3CFE}" type="slidenum">
              <a:rPr lang="en-US" altLang="en-US"/>
              <a:pPr/>
              <a:t>‹#›</a:t>
            </a:fld>
            <a:endParaRPr lang="en-US" altLang="en-US"/>
          </a:p>
        </p:txBody>
      </p:sp>
    </p:spTree>
    <p:extLst>
      <p:ext uri="{BB962C8B-B14F-4D97-AF65-F5344CB8AC3E}">
        <p14:creationId xmlns:p14="http://schemas.microsoft.com/office/powerpoint/2010/main" val="743267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15B210D-E74D-9F46-BBEB-61CE8DBFBD6C}"/>
              </a:ext>
            </a:extLst>
          </p:cNvPr>
          <p:cNvSpPr>
            <a:spLocks noGrp="1"/>
          </p:cNvSpPr>
          <p:nvPr>
            <p:ph type="sldNum" sz="quarter" idx="12"/>
          </p:nvPr>
        </p:nvSpPr>
        <p:spPr>
          <a:xfrm>
            <a:off x="9117874" y="6095093"/>
            <a:ext cx="2743200" cy="365125"/>
          </a:xfrm>
        </p:spPr>
        <p:txBody>
          <a:bodyPr/>
          <a:lstStyle/>
          <a:p>
            <a:fld id="{47306C45-97B4-7545-8562-07255BCE2FE0}" type="slidenum">
              <a:rPr lang="en-US" smtClean="0"/>
              <a:t>‹#›</a:t>
            </a:fld>
            <a:endParaRPr lang="en-US"/>
          </a:p>
        </p:txBody>
      </p:sp>
    </p:spTree>
    <p:extLst>
      <p:ext uri="{BB962C8B-B14F-4D97-AF65-F5344CB8AC3E}">
        <p14:creationId xmlns:p14="http://schemas.microsoft.com/office/powerpoint/2010/main" val="1657568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7AFE85E5-217E-489C-BD53-AB0254FA48AF}" type="slidenum">
              <a:rPr lang="en-US" smtClean="0"/>
              <a:pPr>
                <a:defRPr/>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31171115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34809-F69F-0D48-97F8-9CF76A5308DF}"/>
              </a:ext>
            </a:extLst>
          </p:cNvPr>
          <p:cNvSpPr>
            <a:spLocks noGrp="1"/>
          </p:cNvSpPr>
          <p:nvPr>
            <p:ph type="ctrTitle" hasCustomPrompt="1"/>
          </p:nvPr>
        </p:nvSpPr>
        <p:spPr>
          <a:xfrm>
            <a:off x="471340" y="1122363"/>
            <a:ext cx="5785769" cy="2387600"/>
          </a:xfrm>
        </p:spPr>
        <p:txBody>
          <a:bodyPr anchor="b">
            <a:normAutofit/>
          </a:bodyPr>
          <a:lstStyle>
            <a:lvl1pPr algn="l">
              <a:defRPr sz="4000">
                <a:solidFill>
                  <a:schemeClr val="bg1"/>
                </a:solidFill>
              </a:defRPr>
            </a:lvl1pPr>
          </a:lstStyle>
          <a:p>
            <a:r>
              <a:rPr lang="en-US" sz="4000" b="1" dirty="0">
                <a:solidFill>
                  <a:schemeClr val="bg1"/>
                </a:solidFill>
                <a:latin typeface="Georgia" charset="0"/>
                <a:ea typeface="Georgia" charset="0"/>
                <a:cs typeface="Georgia" charset="0"/>
              </a:rPr>
              <a:t>Title Here:</a:t>
            </a:r>
            <a:br>
              <a:rPr lang="en-US" sz="4000" b="1" dirty="0">
                <a:solidFill>
                  <a:schemeClr val="bg1"/>
                </a:solidFill>
                <a:latin typeface="Georgia" charset="0"/>
                <a:ea typeface="Georgia" charset="0"/>
                <a:cs typeface="Georgia" charset="0"/>
              </a:rPr>
            </a:br>
            <a:r>
              <a:rPr lang="en-US" sz="4000" b="1" dirty="0">
                <a:solidFill>
                  <a:schemeClr val="bg1"/>
                </a:solidFill>
                <a:latin typeface="Georgia" charset="0"/>
                <a:ea typeface="Georgia" charset="0"/>
                <a:cs typeface="Georgia" charset="0"/>
              </a:rPr>
              <a:t>Tell Your</a:t>
            </a:r>
            <a:br>
              <a:rPr lang="en-US" sz="4000" b="1" dirty="0">
                <a:solidFill>
                  <a:schemeClr val="bg1"/>
                </a:solidFill>
                <a:latin typeface="Georgia" charset="0"/>
                <a:ea typeface="Georgia" charset="0"/>
                <a:cs typeface="Georgia" charset="0"/>
              </a:rPr>
            </a:br>
            <a:r>
              <a:rPr lang="en-US" sz="4000" b="1" dirty="0">
                <a:solidFill>
                  <a:schemeClr val="bg1"/>
                </a:solidFill>
                <a:latin typeface="Georgia" charset="0"/>
                <a:ea typeface="Georgia" charset="0"/>
                <a:cs typeface="Georgia" charset="0"/>
              </a:rPr>
              <a:t>Illinois Story</a:t>
            </a:r>
            <a:endParaRPr lang="en-US" dirty="0"/>
          </a:p>
        </p:txBody>
      </p:sp>
      <p:sp>
        <p:nvSpPr>
          <p:cNvPr id="3" name="Subtitle 2">
            <a:extLst>
              <a:ext uri="{FF2B5EF4-FFF2-40B4-BE49-F238E27FC236}">
                <a16:creationId xmlns:a16="http://schemas.microsoft.com/office/drawing/2014/main" id="{C5FA99F5-1DAB-644E-87BD-7B2BE337DBBB}"/>
              </a:ext>
            </a:extLst>
          </p:cNvPr>
          <p:cNvSpPr>
            <a:spLocks noGrp="1"/>
          </p:cNvSpPr>
          <p:nvPr>
            <p:ph type="subTitle" idx="1" hasCustomPrompt="1"/>
          </p:nvPr>
        </p:nvSpPr>
        <p:spPr>
          <a:xfrm>
            <a:off x="471340" y="3602038"/>
            <a:ext cx="5785769" cy="1655762"/>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a:t>
            </a:r>
          </a:p>
        </p:txBody>
      </p:sp>
      <p:sp>
        <p:nvSpPr>
          <p:cNvPr id="6" name="Slide Number Placeholder 5">
            <a:extLst>
              <a:ext uri="{FF2B5EF4-FFF2-40B4-BE49-F238E27FC236}">
                <a16:creationId xmlns:a16="http://schemas.microsoft.com/office/drawing/2014/main" id="{1D5E86B4-4E28-5743-B958-4D04BD329DC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306C45-97B4-7545-8562-07255BCE2FE0}" type="slidenum">
              <a:rPr kumimoji="0" lang="en-US" sz="1200" b="0" i="0" u="none" strike="noStrike" kern="1200" cap="none" spc="0" normalizeH="0" baseline="0" noProof="0" smtClean="0">
                <a:ln>
                  <a:noFill/>
                </a:ln>
                <a:solidFill>
                  <a:srgbClr val="13284B">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13284B">
                  <a:tint val="75000"/>
                </a:srgb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B86F68A1-EB41-F34E-97FD-7F64F604AF98}"/>
              </a:ext>
            </a:extLst>
          </p:cNvPr>
          <p:cNvPicPr>
            <a:picLocks noChangeAspect="1"/>
          </p:cNvPicPr>
          <p:nvPr userDrawn="1"/>
        </p:nvPicPr>
        <p:blipFill>
          <a:blip r:embed="rId3"/>
          <a:stretch>
            <a:fillRect/>
          </a:stretch>
        </p:blipFill>
        <p:spPr>
          <a:xfrm>
            <a:off x="4537075" y="5718264"/>
            <a:ext cx="3117851" cy="807948"/>
          </a:xfrm>
          <a:prstGeom prst="rect">
            <a:avLst/>
          </a:prstGeom>
        </p:spPr>
      </p:pic>
    </p:spTree>
    <p:extLst>
      <p:ext uri="{BB962C8B-B14F-4D97-AF65-F5344CB8AC3E}">
        <p14:creationId xmlns:p14="http://schemas.microsoft.com/office/powerpoint/2010/main" val="542487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15B210D-E74D-9F46-BBEB-61CE8DBFBD6C}"/>
              </a:ext>
            </a:extLst>
          </p:cNvPr>
          <p:cNvSpPr>
            <a:spLocks noGrp="1"/>
          </p:cNvSpPr>
          <p:nvPr>
            <p:ph type="sldNum" sz="quarter" idx="12"/>
          </p:nvPr>
        </p:nvSpPr>
        <p:spPr>
          <a:xfrm>
            <a:off x="9117874" y="609509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306C45-97B4-7545-8562-07255BCE2FE0}" type="slidenum">
              <a:rPr kumimoji="0" lang="en-US" sz="1200" b="0" i="0" u="none" strike="noStrike" kern="1200" cap="none" spc="0" normalizeH="0" baseline="0" noProof="0" smtClean="0">
                <a:ln>
                  <a:noFill/>
                </a:ln>
                <a:solidFill>
                  <a:srgbClr val="13284B">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13284B">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3596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C4261-61FB-7142-9417-2F78D3797632}"/>
              </a:ext>
            </a:extLst>
          </p:cNvPr>
          <p:cNvSpPr>
            <a:spLocks noGrp="1"/>
          </p:cNvSpPr>
          <p:nvPr>
            <p:ph type="title" hasCustomPrompt="1"/>
          </p:nvPr>
        </p:nvSpPr>
        <p:spPr>
          <a:xfrm>
            <a:off x="378823" y="365125"/>
            <a:ext cx="9614263" cy="1325563"/>
          </a:xfrm>
        </p:spPr>
        <p:txBody>
          <a:bodyPr/>
          <a:lstStyle>
            <a:lvl1pPr algn="ctr">
              <a:defRPr b="1" i="0">
                <a:solidFill>
                  <a:srgbClr val="E84A27"/>
                </a:solidFill>
                <a:latin typeface="Georgia" panose="02040502050405020303" pitchFamily="18" charset="0"/>
              </a:defRPr>
            </a:lvl1pPr>
          </a:lstStyle>
          <a:p>
            <a:r>
              <a:rPr lang="en-US" dirty="0"/>
              <a:t>Hello.</a:t>
            </a:r>
          </a:p>
        </p:txBody>
      </p:sp>
      <p:sp>
        <p:nvSpPr>
          <p:cNvPr id="3" name="Content Placeholder 2">
            <a:extLst>
              <a:ext uri="{FF2B5EF4-FFF2-40B4-BE49-F238E27FC236}">
                <a16:creationId xmlns:a16="http://schemas.microsoft.com/office/drawing/2014/main" id="{AB412F32-5110-BE43-86BA-CB778EC424F5}"/>
              </a:ext>
            </a:extLst>
          </p:cNvPr>
          <p:cNvSpPr>
            <a:spLocks noGrp="1"/>
          </p:cNvSpPr>
          <p:nvPr>
            <p:ph idx="1"/>
          </p:nvPr>
        </p:nvSpPr>
        <p:spPr>
          <a:xfrm>
            <a:off x="378823" y="1690688"/>
            <a:ext cx="9614263" cy="3625895"/>
          </a:xfrm>
        </p:spPr>
        <p:txBody>
          <a:bodyPr/>
          <a:lstStyle>
            <a:lvl1pPr>
              <a:defRPr>
                <a:solidFill>
                  <a:srgbClr val="13294B"/>
                </a:solidFill>
              </a:defRPr>
            </a:lvl1pPr>
            <a:lvl2pPr>
              <a:defRPr>
                <a:solidFill>
                  <a:srgbClr val="13294B"/>
                </a:solidFill>
              </a:defRPr>
            </a:lvl2pPr>
            <a:lvl3pPr>
              <a:defRPr>
                <a:solidFill>
                  <a:srgbClr val="13294B"/>
                </a:solidFill>
              </a:defRPr>
            </a:lvl3pPr>
            <a:lvl4pPr>
              <a:defRPr>
                <a:solidFill>
                  <a:srgbClr val="13294B"/>
                </a:solidFill>
              </a:defRPr>
            </a:lvl4pPr>
            <a:lvl5pPr>
              <a:defRPr>
                <a:solidFill>
                  <a:srgbClr val="13294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79905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26ADA6-32C7-6D47-94AB-D149FA9C19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7FDBC8-5F1C-654A-9325-61F4244133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771FB5C-A5C2-4C44-A9DF-4F6A196EC0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306C45-97B4-7545-8562-07255BCE2FE0}" type="slidenum">
              <a:rPr lang="en-US" smtClean="0"/>
              <a:t>‹#›</a:t>
            </a:fld>
            <a:endParaRPr lang="en-US"/>
          </a:p>
        </p:txBody>
      </p:sp>
    </p:spTree>
    <p:extLst>
      <p:ext uri="{BB962C8B-B14F-4D97-AF65-F5344CB8AC3E}">
        <p14:creationId xmlns:p14="http://schemas.microsoft.com/office/powerpoint/2010/main" val="26493504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2" r:id="rId6"/>
  </p:sldLayoutIdLst>
  <p:txStyles>
    <p:titleStyle>
      <a:lvl1pPr algn="l" defTabSz="914400" rtl="0" eaLnBrk="1" latinLnBrk="0" hangingPunct="1">
        <a:lnSpc>
          <a:spcPct val="90000"/>
        </a:lnSpc>
        <a:spcBef>
          <a:spcPct val="0"/>
        </a:spcBef>
        <a:buNone/>
        <a:defRPr sz="4400" b="1" i="0" kern="1200">
          <a:solidFill>
            <a:srgbClr val="E84A27"/>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3294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3294B"/>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3294B"/>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26ADA6-32C7-6D47-94AB-D149FA9C19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7FDBC8-5F1C-654A-9325-61F4244133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771FB5C-A5C2-4C44-A9DF-4F6A196EC0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7306C45-97B4-7545-8562-07255BCE2FE0}" type="slidenum">
              <a:rPr kumimoji="0" lang="en-US" sz="1200" b="0" i="0" u="none" strike="noStrike" kern="1200" cap="none" spc="0" normalizeH="0" baseline="0" noProof="0" smtClean="0">
                <a:ln>
                  <a:noFill/>
                </a:ln>
                <a:solidFill>
                  <a:srgbClr val="13284B">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13284B">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273964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lgn="l" defTabSz="914400" rtl="0" eaLnBrk="1" latinLnBrk="0" hangingPunct="1">
        <a:lnSpc>
          <a:spcPct val="90000"/>
        </a:lnSpc>
        <a:spcBef>
          <a:spcPct val="0"/>
        </a:spcBef>
        <a:buNone/>
        <a:defRPr sz="4400" b="1" i="0" kern="1200">
          <a:solidFill>
            <a:srgbClr val="E84A27"/>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3294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3294B"/>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3294B"/>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hyperlink" Target="https://www.hr.uillinois.edu/myinfo"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grad.illinois.edu/gradhandbook/2/chapter7/tuition-waivers"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8.tiff"/></Relationships>
</file>

<file path=ppt/slides/_rels/slide17.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hyperlink" Target="https://paymybill.uillinois.edu/contact"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www.grad.illinois.edu/current/dental" TargetMode="External"/><Relationship Id="rId2" Type="http://schemas.openxmlformats.org/officeDocument/2006/relationships/hyperlink" Target="http://si.illinois.edu/" TargetMode="External"/><Relationship Id="rId1" Type="http://schemas.openxmlformats.org/officeDocument/2006/relationships/slideLayout" Target="../slideLayouts/slideLayout6.xml"/><Relationship Id="rId4" Type="http://schemas.openxmlformats.org/officeDocument/2006/relationships/image" Target="../media/image8.tif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www.ahr.illinois.edu/geo.pdf"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8.tiff"/><Relationship Id="rId4" Type="http://schemas.openxmlformats.org/officeDocument/2006/relationships/hyperlink" Target="https://citl.illinois.edu/citl-101/teaching-learning/conferences-workshops/grad-academy-for-college-teachin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apps.obfs.uillinois.edu/Registration/index.cfm?campus=F"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tiff"/></Relationships>
</file>

<file path=ppt/slides/_rels/slide9.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83CDB9E-798C-A842-B031-6BFA04385C39}"/>
              </a:ext>
            </a:extLst>
          </p:cNvPr>
          <p:cNvSpPr>
            <a:spLocks noGrp="1"/>
          </p:cNvSpPr>
          <p:nvPr>
            <p:ph type="ctrTitle"/>
          </p:nvPr>
        </p:nvSpPr>
        <p:spPr>
          <a:xfrm>
            <a:off x="452089" y="1873134"/>
            <a:ext cx="5785769" cy="2387600"/>
          </a:xfrm>
        </p:spPr>
        <p:txBody>
          <a:bodyPr>
            <a:noAutofit/>
          </a:bodyPr>
          <a:lstStyle/>
          <a:p>
            <a:pPr algn="ctr"/>
            <a:r>
              <a:rPr lang="en-US" sz="6600" dirty="0">
                <a:latin typeface="+mn-lt"/>
                <a:cs typeface="Calibri" panose="020F0502020204030204" pitchFamily="34" charset="0"/>
              </a:rPr>
              <a:t>Graduate</a:t>
            </a:r>
            <a:br>
              <a:rPr lang="en-US" sz="6600" dirty="0">
                <a:latin typeface="+mn-lt"/>
                <a:cs typeface="Calibri" panose="020F0502020204030204" pitchFamily="34" charset="0"/>
              </a:rPr>
            </a:br>
            <a:r>
              <a:rPr lang="en-US" sz="6600" dirty="0">
                <a:latin typeface="+mn-lt"/>
                <a:cs typeface="Calibri" panose="020F0502020204030204" pitchFamily="34" charset="0"/>
              </a:rPr>
              <a:t>Employee Orientation</a:t>
            </a:r>
            <a:endParaRPr lang="en-US" sz="7200" dirty="0">
              <a:latin typeface="+mn-lt"/>
              <a:cs typeface="Calibri" panose="020F0502020204030204" pitchFamily="34" charset="0"/>
            </a:endParaRPr>
          </a:p>
        </p:txBody>
      </p:sp>
      <p:pic>
        <p:nvPicPr>
          <p:cNvPr id="4" name="Picture 3" descr="A close up of a sign&#10;&#10;Description automatically generated">
            <a:extLst>
              <a:ext uri="{FF2B5EF4-FFF2-40B4-BE49-F238E27FC236}">
                <a16:creationId xmlns:a16="http://schemas.microsoft.com/office/drawing/2014/main" id="{224ED305-2D5F-487C-897F-D8EB47EF77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905375" cy="904875"/>
          </a:xfrm>
          <a:prstGeom prst="rect">
            <a:avLst/>
          </a:prstGeom>
        </p:spPr>
      </p:pic>
      <p:sp>
        <p:nvSpPr>
          <p:cNvPr id="2" name="TextBox 1">
            <a:extLst>
              <a:ext uri="{FF2B5EF4-FFF2-40B4-BE49-F238E27FC236}">
                <a16:creationId xmlns:a16="http://schemas.microsoft.com/office/drawing/2014/main" id="{E43378A1-05B0-4269-B437-C59246ECD8DC}"/>
              </a:ext>
            </a:extLst>
          </p:cNvPr>
          <p:cNvSpPr txBox="1"/>
          <p:nvPr/>
        </p:nvSpPr>
        <p:spPr>
          <a:xfrm>
            <a:off x="10805327" y="6488668"/>
            <a:ext cx="1386673" cy="369332"/>
          </a:xfrm>
          <a:prstGeom prst="rect">
            <a:avLst/>
          </a:prstGeom>
          <a:noFill/>
        </p:spPr>
        <p:txBody>
          <a:bodyPr wrap="square" rtlCol="0">
            <a:spAutoFit/>
          </a:bodyPr>
          <a:lstStyle/>
          <a:p>
            <a:r>
              <a:rPr lang="es-ES" dirty="0">
                <a:solidFill>
                  <a:schemeClr val="bg1"/>
                </a:solidFill>
              </a:rPr>
              <a:t>07/18/2020</a:t>
            </a:r>
          </a:p>
        </p:txBody>
      </p:sp>
    </p:spTree>
    <p:extLst>
      <p:ext uri="{BB962C8B-B14F-4D97-AF65-F5344CB8AC3E}">
        <p14:creationId xmlns:p14="http://schemas.microsoft.com/office/powerpoint/2010/main" val="1672583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536608" y="1166018"/>
            <a:ext cx="8229600" cy="4525963"/>
          </a:xfrm>
        </p:spPr>
        <p:txBody>
          <a:bodyPr>
            <a:normAutofit fontScale="85000" lnSpcReduction="20000"/>
          </a:bodyPr>
          <a:lstStyle/>
          <a:p>
            <a:pPr>
              <a:buClr>
                <a:schemeClr val="bg2">
                  <a:lumMod val="50000"/>
                </a:schemeClr>
              </a:buClr>
              <a:buSzPct val="100000"/>
            </a:pPr>
            <a:r>
              <a:rPr lang="en-US" dirty="0"/>
              <a:t>Non-resident Alien: 50% maximum</a:t>
            </a:r>
          </a:p>
          <a:p>
            <a:pPr eaLnBrk="1" hangingPunct="1">
              <a:buNone/>
            </a:pPr>
            <a:endParaRPr lang="en-US" dirty="0"/>
          </a:p>
          <a:p>
            <a:pPr>
              <a:buClr>
                <a:schemeClr val="bg2">
                  <a:lumMod val="50000"/>
                </a:schemeClr>
              </a:buClr>
              <a:buSzPct val="100000"/>
            </a:pPr>
            <a:r>
              <a:rPr lang="en-US" dirty="0"/>
              <a:t>U.S. Citizens:  67% unless on fellowship – 50%</a:t>
            </a:r>
          </a:p>
          <a:p>
            <a:pPr eaLnBrk="1" hangingPunct="1">
              <a:buNone/>
            </a:pPr>
            <a:endParaRPr lang="en-US" dirty="0"/>
          </a:p>
          <a:p>
            <a:pPr eaLnBrk="1" hangingPunct="1">
              <a:buClr>
                <a:schemeClr val="bg2">
                  <a:lumMod val="50000"/>
                </a:schemeClr>
              </a:buClr>
              <a:buSzPct val="100000"/>
            </a:pPr>
            <a:r>
              <a:rPr lang="en-US" dirty="0"/>
              <a:t>PR card holders:  67% unless on fellowship – 50%</a:t>
            </a:r>
          </a:p>
          <a:p>
            <a:pPr eaLnBrk="1" hangingPunct="1">
              <a:buNone/>
            </a:pPr>
            <a:endParaRPr lang="en-US" dirty="0"/>
          </a:p>
          <a:p>
            <a:pPr eaLnBrk="1" hangingPunct="1">
              <a:buClr>
                <a:schemeClr val="bg2">
                  <a:lumMod val="50000"/>
                </a:schemeClr>
              </a:buClr>
              <a:buSzPct val="100000"/>
            </a:pPr>
            <a:r>
              <a:rPr lang="en-US" dirty="0"/>
              <a:t>EAD (employment authorization card): 67% unless on fellowship – 50%</a:t>
            </a:r>
          </a:p>
          <a:p>
            <a:pPr eaLnBrk="1" hangingPunct="1">
              <a:buNone/>
            </a:pPr>
            <a:endParaRPr lang="en-US" dirty="0"/>
          </a:p>
          <a:p>
            <a:pPr eaLnBrk="1" hangingPunct="1">
              <a:buClr>
                <a:schemeClr val="bg2">
                  <a:lumMod val="50000"/>
                </a:schemeClr>
              </a:buClr>
              <a:buSzPct val="100000"/>
            </a:pPr>
            <a:r>
              <a:rPr lang="en-US" dirty="0"/>
              <a:t>Breaks (Fall, Winter, Spring)- Can be employed up to 100% regardless of above status.  EXCEPTION: Summer -  if a student is enrolled in classes – the maximum percentage is 67% (fellowships excluded)</a:t>
            </a:r>
          </a:p>
          <a:p>
            <a:pPr eaLnBrk="1" hangingPunct="1">
              <a:buNone/>
            </a:pPr>
            <a:endParaRPr lang="en-US" dirty="0"/>
          </a:p>
        </p:txBody>
      </p:sp>
      <p:sp>
        <p:nvSpPr>
          <p:cNvPr id="12290" name="AutoShape 2"/>
          <p:cNvSpPr>
            <a:spLocks noGrp="1" noChangeArrowheads="1"/>
          </p:cNvSpPr>
          <p:nvPr>
            <p:ph type="title"/>
          </p:nvPr>
        </p:nvSpPr>
        <p:spPr>
          <a:xfrm>
            <a:off x="375385" y="152400"/>
            <a:ext cx="9835415" cy="1143000"/>
          </a:xfrm>
        </p:spPr>
        <p:txBody>
          <a:bodyPr/>
          <a:lstStyle/>
          <a:p>
            <a:pPr algn="l" eaLnBrk="1" hangingPunct="1"/>
            <a:r>
              <a:rPr lang="en-US" dirty="0"/>
              <a:t>Limitations to Employment</a:t>
            </a:r>
          </a:p>
        </p:txBody>
      </p:sp>
      <p:pic>
        <p:nvPicPr>
          <p:cNvPr id="6" name="Picture 5" descr="logo.TIF"/>
          <p:cNvPicPr>
            <a:picLocks noChangeAspect="1"/>
          </p:cNvPicPr>
          <p:nvPr/>
        </p:nvPicPr>
        <p:blipFill>
          <a:blip r:embed="rId3" cstate="print"/>
          <a:stretch>
            <a:fillRect/>
          </a:stretch>
        </p:blipFill>
        <p:spPr>
          <a:xfrm>
            <a:off x="1828800" y="6096000"/>
            <a:ext cx="465328" cy="603668"/>
          </a:xfrm>
          <a:prstGeom prst="rect">
            <a:avLst/>
          </a:prstGeom>
        </p:spPr>
      </p:pic>
    </p:spTree>
    <p:extLst>
      <p:ext uri="{BB962C8B-B14F-4D97-AF65-F5344CB8AC3E}">
        <p14:creationId xmlns:p14="http://schemas.microsoft.com/office/powerpoint/2010/main" val="371337521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fade">
                                      <p:cBhvr>
                                        <p:cTn id="7" dur="500"/>
                                        <p:tgtEl>
                                          <p:spTgt spid="12291">
                                            <p:txEl>
                                              <p:pRg st="0" end="0"/>
                                            </p:txEl>
                                          </p:spTgt>
                                        </p:tgtEl>
                                      </p:cBhvr>
                                    </p:animEffect>
                                  </p:childTnLst>
                                  <p:subTnLst>
                                    <p:animClr clrSpc="rgb" dir="cw">
                                      <p:cBhvr override="childStyle">
                                        <p:cTn dur="1" fill="hold" display="0" masterRel="nextClick" afterEffect="1"/>
                                        <p:tgtEl>
                                          <p:spTgt spid="12291">
                                            <p:txEl>
                                              <p:pRg st="0" end="0"/>
                                            </p:txEl>
                                          </p:spTgt>
                                        </p:tgtEl>
                                        <p:attrNameLst>
                                          <p:attrName>ppt_c</p:attrName>
                                        </p:attrNameLst>
                                      </p:cBhvr>
                                      <p:to>
                                        <a:srgbClr val="44B9E8"/>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1">
                                            <p:txEl>
                                              <p:pRg st="2" end="2"/>
                                            </p:txEl>
                                          </p:spTgt>
                                        </p:tgtEl>
                                        <p:attrNameLst>
                                          <p:attrName>style.visibility</p:attrName>
                                        </p:attrNameLst>
                                      </p:cBhvr>
                                      <p:to>
                                        <p:strVal val="visible"/>
                                      </p:to>
                                    </p:set>
                                    <p:animEffect transition="in" filter="fade">
                                      <p:cBhvr>
                                        <p:cTn id="12" dur="500"/>
                                        <p:tgtEl>
                                          <p:spTgt spid="12291">
                                            <p:txEl>
                                              <p:pRg st="2" end="2"/>
                                            </p:txEl>
                                          </p:spTgt>
                                        </p:tgtEl>
                                      </p:cBhvr>
                                    </p:animEffect>
                                  </p:childTnLst>
                                  <p:subTnLst>
                                    <p:animClr clrSpc="rgb" dir="cw">
                                      <p:cBhvr override="childStyle">
                                        <p:cTn dur="1" fill="hold" display="0" masterRel="nextClick" afterEffect="1"/>
                                        <p:tgtEl>
                                          <p:spTgt spid="12291">
                                            <p:txEl>
                                              <p:pRg st="2" end="2"/>
                                            </p:txEl>
                                          </p:spTgt>
                                        </p:tgtEl>
                                        <p:attrNameLst>
                                          <p:attrName>ppt_c</p:attrName>
                                        </p:attrNameLst>
                                      </p:cBhvr>
                                      <p:to>
                                        <a:srgbClr val="44B9E8"/>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291">
                                            <p:txEl>
                                              <p:pRg st="4" end="4"/>
                                            </p:txEl>
                                          </p:spTgt>
                                        </p:tgtEl>
                                        <p:attrNameLst>
                                          <p:attrName>style.visibility</p:attrName>
                                        </p:attrNameLst>
                                      </p:cBhvr>
                                      <p:to>
                                        <p:strVal val="visible"/>
                                      </p:to>
                                    </p:set>
                                    <p:animEffect transition="in" filter="fade">
                                      <p:cBhvr>
                                        <p:cTn id="17" dur="500"/>
                                        <p:tgtEl>
                                          <p:spTgt spid="12291">
                                            <p:txEl>
                                              <p:pRg st="4" end="4"/>
                                            </p:txEl>
                                          </p:spTgt>
                                        </p:tgtEl>
                                      </p:cBhvr>
                                    </p:animEffect>
                                  </p:childTnLst>
                                  <p:subTnLst>
                                    <p:animClr clrSpc="rgb" dir="cw">
                                      <p:cBhvr override="childStyle">
                                        <p:cTn dur="1" fill="hold" display="0" masterRel="nextClick" afterEffect="1"/>
                                        <p:tgtEl>
                                          <p:spTgt spid="12291">
                                            <p:txEl>
                                              <p:pRg st="4" end="4"/>
                                            </p:txEl>
                                          </p:spTgt>
                                        </p:tgtEl>
                                        <p:attrNameLst>
                                          <p:attrName>ppt_c</p:attrName>
                                        </p:attrNameLst>
                                      </p:cBhvr>
                                      <p:to>
                                        <a:srgbClr val="44B9E8"/>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291">
                                            <p:txEl>
                                              <p:pRg st="6" end="6"/>
                                            </p:txEl>
                                          </p:spTgt>
                                        </p:tgtEl>
                                        <p:attrNameLst>
                                          <p:attrName>style.visibility</p:attrName>
                                        </p:attrNameLst>
                                      </p:cBhvr>
                                      <p:to>
                                        <p:strVal val="visible"/>
                                      </p:to>
                                    </p:set>
                                    <p:animEffect transition="in" filter="fade">
                                      <p:cBhvr>
                                        <p:cTn id="22" dur="500"/>
                                        <p:tgtEl>
                                          <p:spTgt spid="12291">
                                            <p:txEl>
                                              <p:pRg st="6" end="6"/>
                                            </p:txEl>
                                          </p:spTgt>
                                        </p:tgtEl>
                                      </p:cBhvr>
                                    </p:animEffect>
                                  </p:childTnLst>
                                  <p:subTnLst>
                                    <p:animClr clrSpc="rgb" dir="cw">
                                      <p:cBhvr override="childStyle">
                                        <p:cTn dur="1" fill="hold" display="0" masterRel="nextClick" afterEffect="1"/>
                                        <p:tgtEl>
                                          <p:spTgt spid="12291">
                                            <p:txEl>
                                              <p:pRg st="6" end="6"/>
                                            </p:txEl>
                                          </p:spTgt>
                                        </p:tgtEl>
                                        <p:attrNameLst>
                                          <p:attrName>ppt_c</p:attrName>
                                        </p:attrNameLst>
                                      </p:cBhvr>
                                      <p:to>
                                        <a:srgbClr val="44B9E8"/>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291">
                                            <p:txEl>
                                              <p:pRg st="8" end="8"/>
                                            </p:txEl>
                                          </p:spTgt>
                                        </p:tgtEl>
                                        <p:attrNameLst>
                                          <p:attrName>style.visibility</p:attrName>
                                        </p:attrNameLst>
                                      </p:cBhvr>
                                      <p:to>
                                        <p:strVal val="visible"/>
                                      </p:to>
                                    </p:set>
                                    <p:animEffect transition="in" filter="fade">
                                      <p:cBhvr>
                                        <p:cTn id="27" dur="500"/>
                                        <p:tgtEl>
                                          <p:spTgt spid="1229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5B149-87C1-4F76-BA9E-30DA08D903C5}"/>
              </a:ext>
            </a:extLst>
          </p:cNvPr>
          <p:cNvSpPr>
            <a:spLocks noGrp="1"/>
          </p:cNvSpPr>
          <p:nvPr>
            <p:ph type="ctrTitle" idx="4294967295"/>
          </p:nvPr>
        </p:nvSpPr>
        <p:spPr>
          <a:xfrm>
            <a:off x="2824843" y="1171349"/>
            <a:ext cx="5784850" cy="2387600"/>
          </a:xfrm>
        </p:spPr>
        <p:txBody>
          <a:bodyPr>
            <a:normAutofit/>
          </a:bodyPr>
          <a:lstStyle/>
          <a:p>
            <a:pPr algn="ctr"/>
            <a:r>
              <a:rPr lang="en-US" dirty="0"/>
              <a:t>Compensation</a:t>
            </a:r>
          </a:p>
        </p:txBody>
      </p:sp>
    </p:spTree>
    <p:extLst>
      <p:ext uri="{BB962C8B-B14F-4D97-AF65-F5344CB8AC3E}">
        <p14:creationId xmlns:p14="http://schemas.microsoft.com/office/powerpoint/2010/main" val="4273777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79133" y="152400"/>
            <a:ext cx="9931667" cy="1143000"/>
          </a:xfrm>
        </p:spPr>
        <p:txBody>
          <a:bodyPr/>
          <a:lstStyle/>
          <a:p>
            <a:pPr eaLnBrk="1" hangingPunct="1"/>
            <a:r>
              <a:rPr lang="en-US" dirty="0"/>
              <a:t>Stipend Payments</a:t>
            </a:r>
          </a:p>
        </p:txBody>
      </p:sp>
      <p:sp>
        <p:nvSpPr>
          <p:cNvPr id="19459" name="Rectangle 2"/>
          <p:cNvSpPr>
            <a:spLocks noChangeArrowheads="1"/>
          </p:cNvSpPr>
          <p:nvPr/>
        </p:nvSpPr>
        <p:spPr bwMode="auto">
          <a:xfrm>
            <a:off x="279133" y="1190324"/>
            <a:ext cx="6705600" cy="3785652"/>
          </a:xfrm>
          <a:prstGeom prst="rect">
            <a:avLst/>
          </a:prstGeom>
          <a:noFill/>
          <a:ln w="9525">
            <a:noFill/>
            <a:miter lim="800000"/>
            <a:headEnd/>
            <a:tailEnd/>
          </a:ln>
        </p:spPr>
        <p:txBody>
          <a:bodyPr wrap="square">
            <a:spAutoFit/>
          </a:bodyPr>
          <a:lstStyle/>
          <a:p>
            <a:pPr marL="342900" indent="-342900">
              <a:buClr>
                <a:schemeClr val="bg2">
                  <a:lumMod val="50000"/>
                </a:schemeClr>
              </a:buClr>
              <a:buFont typeface="Wingdings" pitchFamily="2" charset="2"/>
              <a:buChar char="§"/>
            </a:pPr>
            <a:r>
              <a:rPr lang="en-US" sz="2000" dirty="0"/>
              <a:t>Must be paid via direct deposit</a:t>
            </a:r>
          </a:p>
          <a:p>
            <a:pPr marL="342900" indent="-342900">
              <a:buClr>
                <a:schemeClr val="bg2">
                  <a:lumMod val="50000"/>
                </a:schemeClr>
              </a:buClr>
              <a:buFont typeface="Wingdings" pitchFamily="2" charset="2"/>
              <a:buChar char="§"/>
            </a:pPr>
            <a:endParaRPr lang="en-US" sz="2000" dirty="0"/>
          </a:p>
          <a:p>
            <a:pPr marL="342900" indent="-342900">
              <a:buClr>
                <a:schemeClr val="bg2">
                  <a:lumMod val="50000"/>
                </a:schemeClr>
              </a:buClr>
              <a:buFont typeface="Wingdings" pitchFamily="2" charset="2"/>
              <a:buChar char="§"/>
            </a:pPr>
            <a:r>
              <a:rPr lang="en-US" sz="2000" dirty="0"/>
              <a:t>New employees have 30 days to provide direct deposit information</a:t>
            </a:r>
          </a:p>
          <a:p>
            <a:pPr marL="342900" indent="-342900">
              <a:buClr>
                <a:schemeClr val="bg2">
                  <a:lumMod val="50000"/>
                </a:schemeClr>
              </a:buClr>
              <a:buFont typeface="Wingdings" pitchFamily="2" charset="2"/>
              <a:buChar char="§"/>
            </a:pPr>
            <a:endParaRPr lang="en-US" sz="2000" dirty="0"/>
          </a:p>
          <a:p>
            <a:pPr>
              <a:buClr>
                <a:srgbClr val="00AAE6"/>
              </a:buClr>
            </a:pPr>
            <a:endParaRPr lang="en-US" sz="2000" dirty="0"/>
          </a:p>
          <a:p>
            <a:r>
              <a:rPr lang="en-US" sz="2000" b="1" dirty="0">
                <a:solidFill>
                  <a:schemeClr val="bg2">
                    <a:lumMod val="50000"/>
                  </a:schemeClr>
                </a:solidFill>
              </a:rPr>
              <a:t>My UI Info:</a:t>
            </a:r>
          </a:p>
          <a:p>
            <a:pPr marL="342900" indent="-342900">
              <a:buClr>
                <a:schemeClr val="bg2">
                  <a:lumMod val="50000"/>
                </a:schemeClr>
              </a:buClr>
              <a:buSzPct val="85000"/>
              <a:buFont typeface="Wingdings" pitchFamily="2" charset="2"/>
              <a:buChar char="§"/>
            </a:pPr>
            <a:r>
              <a:rPr lang="en-US" sz="2000" dirty="0">
                <a:hlinkClick r:id="rId2"/>
              </a:rPr>
              <a:t>https://www.hr.uillinois.edu/myinfo</a:t>
            </a:r>
            <a:r>
              <a:rPr lang="en-US" sz="2000" dirty="0"/>
              <a:t>  </a:t>
            </a:r>
          </a:p>
          <a:p>
            <a:pPr marL="342900" indent="-342900">
              <a:buClr>
                <a:schemeClr val="bg2">
                  <a:lumMod val="50000"/>
                </a:schemeClr>
              </a:buClr>
              <a:buSzPct val="85000"/>
              <a:buFont typeface="Wingdings" pitchFamily="2" charset="2"/>
              <a:buChar char="§"/>
            </a:pPr>
            <a:r>
              <a:rPr lang="en-US" sz="2000" dirty="0"/>
              <a:t>Compensation Tab</a:t>
            </a:r>
          </a:p>
          <a:p>
            <a:pPr marL="342900" indent="-342900">
              <a:buClr>
                <a:schemeClr val="bg2">
                  <a:lumMod val="50000"/>
                </a:schemeClr>
              </a:buClr>
              <a:buSzPct val="85000"/>
              <a:buFont typeface="Wingdings" pitchFamily="2" charset="2"/>
              <a:buChar char="§"/>
            </a:pPr>
            <a:r>
              <a:rPr lang="en-US" sz="2000" i="1" dirty="0"/>
              <a:t>Provide bank information</a:t>
            </a:r>
          </a:p>
          <a:p>
            <a:pPr marL="342900" indent="-342900">
              <a:buClr>
                <a:schemeClr val="bg2">
                  <a:lumMod val="50000"/>
                </a:schemeClr>
              </a:buClr>
              <a:buSzPct val="85000"/>
              <a:buFont typeface="Wingdings" pitchFamily="2" charset="2"/>
              <a:buChar char="§"/>
            </a:pPr>
            <a:r>
              <a:rPr lang="en-US" sz="2000" i="1" dirty="0"/>
              <a:t>Access earnings statements</a:t>
            </a:r>
          </a:p>
          <a:p>
            <a:pPr marL="342900" indent="-342900">
              <a:buClr>
                <a:schemeClr val="bg2">
                  <a:lumMod val="50000"/>
                </a:schemeClr>
              </a:buClr>
              <a:buSzPct val="85000"/>
              <a:buFont typeface="Wingdings" pitchFamily="2" charset="2"/>
              <a:buChar char="§"/>
            </a:pPr>
            <a:r>
              <a:rPr lang="en-US" sz="2000" i="1" dirty="0"/>
              <a:t>Provide tax withholding information (W-4) US citizens ONLY</a:t>
            </a:r>
            <a:endParaRPr lang="en-US" sz="2000" dirty="0"/>
          </a:p>
        </p:txBody>
      </p:sp>
      <p:pic>
        <p:nvPicPr>
          <p:cNvPr id="6" name="Picture 5" descr="logo.TIF"/>
          <p:cNvPicPr>
            <a:picLocks noChangeAspect="1"/>
          </p:cNvPicPr>
          <p:nvPr/>
        </p:nvPicPr>
        <p:blipFill>
          <a:blip r:embed="rId3" cstate="print"/>
          <a:stretch>
            <a:fillRect/>
          </a:stretch>
        </p:blipFill>
        <p:spPr>
          <a:xfrm>
            <a:off x="1828800" y="6096000"/>
            <a:ext cx="465328" cy="603668"/>
          </a:xfrm>
          <a:prstGeom prst="rect">
            <a:avLst/>
          </a:prstGeom>
        </p:spPr>
      </p:pic>
    </p:spTree>
    <p:extLst>
      <p:ext uri="{BB962C8B-B14F-4D97-AF65-F5344CB8AC3E}">
        <p14:creationId xmlns:p14="http://schemas.microsoft.com/office/powerpoint/2010/main" val="70630750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dissolve">
                                      <p:cBhvr>
                                        <p:cTn id="7" dur="500"/>
                                        <p:tgtEl>
                                          <p:spTgt spid="19459">
                                            <p:txEl>
                                              <p:pRg st="0" end="0"/>
                                            </p:txEl>
                                          </p:spTgt>
                                        </p:tgtEl>
                                      </p:cBhvr>
                                    </p:animEffect>
                                  </p:childTnLst>
                                  <p:subTnLst>
                                    <p:animClr clrSpc="rgb" dir="cw">
                                      <p:cBhvr override="childStyle">
                                        <p:cTn dur="1" fill="hold" display="0" masterRel="nextClick" afterEffect="1"/>
                                        <p:tgtEl>
                                          <p:spTgt spid="19459">
                                            <p:txEl>
                                              <p:pRg st="0" end="0"/>
                                            </p:txEl>
                                          </p:spTgt>
                                        </p:tgtEl>
                                        <p:attrNameLst>
                                          <p:attrName>ppt_c</p:attrName>
                                        </p:attrNameLst>
                                      </p:cBhvr>
                                      <p:to>
                                        <a:srgbClr val="44B9E8"/>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459">
                                            <p:txEl>
                                              <p:pRg st="2" end="2"/>
                                            </p:txEl>
                                          </p:spTgt>
                                        </p:tgtEl>
                                        <p:attrNameLst>
                                          <p:attrName>style.visibility</p:attrName>
                                        </p:attrNameLst>
                                      </p:cBhvr>
                                      <p:to>
                                        <p:strVal val="visible"/>
                                      </p:to>
                                    </p:set>
                                    <p:animEffect transition="in" filter="dissolve">
                                      <p:cBhvr>
                                        <p:cTn id="12" dur="500"/>
                                        <p:tgtEl>
                                          <p:spTgt spid="19459">
                                            <p:txEl>
                                              <p:pRg st="2" end="2"/>
                                            </p:txEl>
                                          </p:spTgt>
                                        </p:tgtEl>
                                      </p:cBhvr>
                                    </p:animEffect>
                                  </p:childTnLst>
                                  <p:subTnLst>
                                    <p:animClr clrSpc="rgb" dir="cw">
                                      <p:cBhvr override="childStyle">
                                        <p:cTn dur="1" fill="hold" display="0" masterRel="nextClick" afterEffect="1"/>
                                        <p:tgtEl>
                                          <p:spTgt spid="19459">
                                            <p:txEl>
                                              <p:pRg st="2" end="2"/>
                                            </p:txEl>
                                          </p:spTgt>
                                        </p:tgtEl>
                                        <p:attrNameLst>
                                          <p:attrName>ppt_c</p:attrName>
                                        </p:attrNameLst>
                                      </p:cBhvr>
                                      <p:to>
                                        <a:srgbClr val="44B9E8"/>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9459">
                                            <p:txEl>
                                              <p:pRg st="5" end="5"/>
                                            </p:txEl>
                                          </p:spTgt>
                                        </p:tgtEl>
                                        <p:attrNameLst>
                                          <p:attrName>style.visibility</p:attrName>
                                        </p:attrNameLst>
                                      </p:cBhvr>
                                      <p:to>
                                        <p:strVal val="visible"/>
                                      </p:to>
                                    </p:set>
                                    <p:animEffect transition="in" filter="dissolve">
                                      <p:cBhvr>
                                        <p:cTn id="17" dur="500"/>
                                        <p:tgtEl>
                                          <p:spTgt spid="19459">
                                            <p:txEl>
                                              <p:pRg st="5" end="5"/>
                                            </p:txEl>
                                          </p:spTgt>
                                        </p:tgtEl>
                                      </p:cBhvr>
                                    </p:animEffect>
                                  </p:childTnLst>
                                  <p:subTnLst>
                                    <p:animClr clrSpc="rgb" dir="cw">
                                      <p:cBhvr override="childStyle">
                                        <p:cTn dur="1" fill="hold" display="0" masterRel="nextClick" afterEffect="1"/>
                                        <p:tgtEl>
                                          <p:spTgt spid="19459">
                                            <p:txEl>
                                              <p:pRg st="5" end="5"/>
                                            </p:txEl>
                                          </p:spTgt>
                                        </p:tgtEl>
                                        <p:attrNameLst>
                                          <p:attrName>ppt_c</p:attrName>
                                        </p:attrNameLst>
                                      </p:cBhvr>
                                      <p:to>
                                        <a:srgbClr val="44B9E8"/>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9459">
                                            <p:txEl>
                                              <p:pRg st="6" end="6"/>
                                            </p:txEl>
                                          </p:spTgt>
                                        </p:tgtEl>
                                        <p:attrNameLst>
                                          <p:attrName>style.visibility</p:attrName>
                                        </p:attrNameLst>
                                      </p:cBhvr>
                                      <p:to>
                                        <p:strVal val="visible"/>
                                      </p:to>
                                    </p:set>
                                    <p:animEffect transition="in" filter="dissolve">
                                      <p:cBhvr>
                                        <p:cTn id="22" dur="500"/>
                                        <p:tgtEl>
                                          <p:spTgt spid="1945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9459">
                                            <p:txEl>
                                              <p:pRg st="7" end="7"/>
                                            </p:txEl>
                                          </p:spTgt>
                                        </p:tgtEl>
                                        <p:attrNameLst>
                                          <p:attrName>style.visibility</p:attrName>
                                        </p:attrNameLst>
                                      </p:cBhvr>
                                      <p:to>
                                        <p:strVal val="visible"/>
                                      </p:to>
                                    </p:set>
                                    <p:animEffect transition="in" filter="dissolve">
                                      <p:cBhvr>
                                        <p:cTn id="27" dur="500"/>
                                        <p:tgtEl>
                                          <p:spTgt spid="19459">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9459">
                                            <p:txEl>
                                              <p:pRg st="8" end="8"/>
                                            </p:txEl>
                                          </p:spTgt>
                                        </p:tgtEl>
                                        <p:attrNameLst>
                                          <p:attrName>style.visibility</p:attrName>
                                        </p:attrNameLst>
                                      </p:cBhvr>
                                      <p:to>
                                        <p:strVal val="visible"/>
                                      </p:to>
                                    </p:set>
                                    <p:animEffect transition="in" filter="dissolve">
                                      <p:cBhvr>
                                        <p:cTn id="32" dur="100"/>
                                        <p:tgtEl>
                                          <p:spTgt spid="19459">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9459">
                                            <p:txEl>
                                              <p:pRg st="9" end="9"/>
                                            </p:txEl>
                                          </p:spTgt>
                                        </p:tgtEl>
                                        <p:attrNameLst>
                                          <p:attrName>style.visibility</p:attrName>
                                        </p:attrNameLst>
                                      </p:cBhvr>
                                      <p:to>
                                        <p:strVal val="visible"/>
                                      </p:to>
                                    </p:set>
                                    <p:animEffect transition="in" filter="dissolve">
                                      <p:cBhvr>
                                        <p:cTn id="37" dur="500"/>
                                        <p:tgtEl>
                                          <p:spTgt spid="19459">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9459">
                                            <p:txEl>
                                              <p:pRg st="10" end="10"/>
                                            </p:txEl>
                                          </p:spTgt>
                                        </p:tgtEl>
                                        <p:attrNameLst>
                                          <p:attrName>style.visibility</p:attrName>
                                        </p:attrNameLst>
                                      </p:cBhvr>
                                      <p:to>
                                        <p:strVal val="visible"/>
                                      </p:to>
                                    </p:set>
                                    <p:animEffect transition="in" filter="dissolve">
                                      <p:cBhvr>
                                        <p:cTn id="42" dur="500"/>
                                        <p:tgtEl>
                                          <p:spTgt spid="1945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uiExpand="1" build="p" bldLvl="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a:xfrm>
            <a:off x="378823" y="1342724"/>
            <a:ext cx="8229600" cy="4572000"/>
          </a:xfrm>
        </p:spPr>
        <p:txBody>
          <a:bodyPr>
            <a:normAutofit fontScale="55000" lnSpcReduction="20000"/>
          </a:bodyPr>
          <a:lstStyle/>
          <a:p>
            <a:pPr eaLnBrk="1" hangingPunct="1">
              <a:lnSpc>
                <a:spcPct val="90000"/>
              </a:lnSpc>
              <a:buClr>
                <a:schemeClr val="bg2">
                  <a:lumMod val="50000"/>
                </a:schemeClr>
              </a:buClr>
              <a:buSzPct val="100000"/>
              <a:buFont typeface="Wingdings" pitchFamily="2" charset="2"/>
              <a:buChar char="§"/>
            </a:pPr>
            <a:endParaRPr lang="en-US" dirty="0"/>
          </a:p>
          <a:p>
            <a:pPr eaLnBrk="1" hangingPunct="1">
              <a:lnSpc>
                <a:spcPct val="90000"/>
              </a:lnSpc>
              <a:buClr>
                <a:schemeClr val="bg2">
                  <a:lumMod val="50000"/>
                </a:schemeClr>
              </a:buClr>
              <a:buSzPct val="100000"/>
              <a:buFont typeface="Wingdings" pitchFamily="2" charset="2"/>
              <a:buChar char="§"/>
            </a:pPr>
            <a:r>
              <a:rPr lang="en-US" dirty="0">
                <a:solidFill>
                  <a:schemeClr val="tx1"/>
                </a:solidFill>
              </a:rPr>
              <a:t>Pay dates are on the 16</a:t>
            </a:r>
            <a:r>
              <a:rPr lang="en-US" baseline="30000" dirty="0">
                <a:solidFill>
                  <a:schemeClr val="tx1"/>
                </a:solidFill>
              </a:rPr>
              <a:t>th</a:t>
            </a:r>
            <a:r>
              <a:rPr lang="en-US" dirty="0">
                <a:solidFill>
                  <a:schemeClr val="tx1"/>
                </a:solidFill>
              </a:rPr>
              <a:t> of every month</a:t>
            </a:r>
          </a:p>
          <a:p>
            <a:pPr lvl="1">
              <a:lnSpc>
                <a:spcPct val="90000"/>
              </a:lnSpc>
              <a:buClr>
                <a:schemeClr val="bg2">
                  <a:lumMod val="50000"/>
                </a:schemeClr>
              </a:buClr>
              <a:buSzPct val="100000"/>
              <a:buFont typeface="Wingdings" panose="05000000000000000000" pitchFamily="2" charset="2"/>
              <a:buChar char="§"/>
            </a:pPr>
            <a:r>
              <a:rPr lang="en-US" dirty="0">
                <a:solidFill>
                  <a:schemeClr val="tx1"/>
                </a:solidFill>
              </a:rPr>
              <a:t>NOTE: Grad hourly appointments are paid Bi-weekly – and must turn in a timesheet for payment</a:t>
            </a:r>
          </a:p>
          <a:p>
            <a:pPr eaLnBrk="1" hangingPunct="1">
              <a:lnSpc>
                <a:spcPct val="90000"/>
              </a:lnSpc>
              <a:buClr>
                <a:schemeClr val="bg2">
                  <a:lumMod val="50000"/>
                </a:schemeClr>
              </a:buClr>
              <a:buSzPct val="100000"/>
              <a:buFont typeface="Wingdings" pitchFamily="2" charset="2"/>
              <a:buChar char="§"/>
            </a:pPr>
            <a:endParaRPr lang="en-US" dirty="0">
              <a:solidFill>
                <a:schemeClr val="tx1"/>
              </a:solidFill>
            </a:endParaRPr>
          </a:p>
          <a:p>
            <a:pPr eaLnBrk="1" hangingPunct="1">
              <a:lnSpc>
                <a:spcPct val="90000"/>
              </a:lnSpc>
              <a:buClr>
                <a:schemeClr val="bg2">
                  <a:lumMod val="50000"/>
                </a:schemeClr>
              </a:buClr>
              <a:buSzPct val="100000"/>
              <a:buFont typeface="Wingdings" pitchFamily="2" charset="2"/>
              <a:buChar char="§"/>
            </a:pPr>
            <a:r>
              <a:rPr lang="en-US" dirty="0">
                <a:solidFill>
                  <a:schemeClr val="tx1"/>
                </a:solidFill>
              </a:rPr>
              <a:t>Appointment dates are </a:t>
            </a:r>
            <a:r>
              <a:rPr lang="en-US" b="1" dirty="0">
                <a:solidFill>
                  <a:schemeClr val="tx1"/>
                </a:solidFill>
              </a:rPr>
              <a:t>8/16/22-5/15/23</a:t>
            </a:r>
            <a:r>
              <a:rPr lang="en-US" dirty="0">
                <a:solidFill>
                  <a:schemeClr val="tx1"/>
                </a:solidFill>
              </a:rPr>
              <a:t> for the academic year</a:t>
            </a:r>
          </a:p>
          <a:p>
            <a:pPr eaLnBrk="1" hangingPunct="1">
              <a:lnSpc>
                <a:spcPct val="90000"/>
              </a:lnSpc>
              <a:buClr>
                <a:schemeClr val="bg2">
                  <a:lumMod val="50000"/>
                </a:schemeClr>
              </a:buClr>
              <a:buSzPct val="100000"/>
              <a:buFont typeface="Wingdings" pitchFamily="2" charset="2"/>
              <a:buChar char="§"/>
            </a:pPr>
            <a:endParaRPr lang="en-US" dirty="0">
              <a:solidFill>
                <a:schemeClr val="tx1"/>
              </a:solidFill>
            </a:endParaRPr>
          </a:p>
          <a:p>
            <a:pPr eaLnBrk="1" hangingPunct="1">
              <a:lnSpc>
                <a:spcPct val="90000"/>
              </a:lnSpc>
              <a:buClr>
                <a:schemeClr val="bg2">
                  <a:lumMod val="50000"/>
                </a:schemeClr>
              </a:buClr>
              <a:buSzPct val="100000"/>
              <a:buFont typeface="Wingdings" pitchFamily="2" charset="2"/>
              <a:buChar char="§"/>
            </a:pPr>
            <a:r>
              <a:rPr lang="en-US" dirty="0">
                <a:solidFill>
                  <a:schemeClr val="tx1"/>
                </a:solidFill>
              </a:rPr>
              <a:t>Fall: </a:t>
            </a:r>
            <a:r>
              <a:rPr lang="en-US" b="1" dirty="0">
                <a:solidFill>
                  <a:schemeClr val="tx1"/>
                </a:solidFill>
              </a:rPr>
              <a:t>Aug. 16, 2022–Dec. 31, 2022</a:t>
            </a:r>
          </a:p>
          <a:p>
            <a:pPr eaLnBrk="1" hangingPunct="1">
              <a:lnSpc>
                <a:spcPct val="170000"/>
              </a:lnSpc>
              <a:buClr>
                <a:schemeClr val="bg2">
                  <a:lumMod val="50000"/>
                </a:schemeClr>
              </a:buClr>
              <a:buSzPct val="100000"/>
              <a:buFont typeface="Wingdings" panose="05000000000000000000" pitchFamily="2" charset="2"/>
              <a:buChar char="§"/>
            </a:pPr>
            <a:r>
              <a:rPr lang="en-US" dirty="0">
                <a:solidFill>
                  <a:schemeClr val="tx1"/>
                </a:solidFill>
              </a:rPr>
              <a:t>Spring: </a:t>
            </a:r>
            <a:r>
              <a:rPr lang="en-US" b="1" dirty="0">
                <a:solidFill>
                  <a:schemeClr val="tx1"/>
                </a:solidFill>
              </a:rPr>
              <a:t>Jan. 1, 2023–May 15</a:t>
            </a:r>
            <a:r>
              <a:rPr lang="en-US" b="1">
                <a:solidFill>
                  <a:schemeClr val="tx1"/>
                </a:solidFill>
              </a:rPr>
              <a:t>, 2023</a:t>
            </a:r>
            <a:endParaRPr lang="en-US" b="1" dirty="0">
              <a:solidFill>
                <a:schemeClr val="tx1"/>
              </a:solidFill>
            </a:endParaRPr>
          </a:p>
          <a:p>
            <a:pPr marL="281178" indent="-171450">
              <a:buFont typeface="Wingdings" panose="05000000000000000000" pitchFamily="2" charset="2"/>
              <a:buChar char="§"/>
            </a:pPr>
            <a:endParaRPr lang="en-US" sz="400" dirty="0">
              <a:solidFill>
                <a:schemeClr val="tx1"/>
              </a:solidFill>
            </a:endParaRPr>
          </a:p>
          <a:p>
            <a:pPr marL="281178" indent="-171450">
              <a:buFont typeface="Wingdings" panose="05000000000000000000" pitchFamily="2" charset="2"/>
              <a:buChar char="§"/>
            </a:pPr>
            <a:endParaRPr lang="en-US" sz="400" dirty="0">
              <a:solidFill>
                <a:schemeClr val="tx1"/>
              </a:solidFill>
            </a:endParaRPr>
          </a:p>
          <a:p>
            <a:pPr>
              <a:buSzPct val="100000"/>
              <a:buFont typeface="Wingdings" panose="05000000000000000000" pitchFamily="2" charset="2"/>
              <a:buChar char="§"/>
            </a:pPr>
            <a:r>
              <a:rPr lang="en-US" dirty="0">
                <a:solidFill>
                  <a:schemeClr val="tx1"/>
                </a:solidFill>
              </a:rPr>
              <a:t>Assistantships are professional level appointments, percent time is not rigidly equivalent to hours/week</a:t>
            </a:r>
          </a:p>
          <a:p>
            <a:pPr marL="109728" indent="0">
              <a:buNone/>
            </a:pPr>
            <a:r>
              <a:rPr lang="en-US" dirty="0">
                <a:solidFill>
                  <a:schemeClr val="tx1"/>
                </a:solidFill>
              </a:rPr>
              <a:t> </a:t>
            </a:r>
          </a:p>
          <a:p>
            <a:pPr>
              <a:buSzPct val="100000"/>
              <a:buFont typeface="Wingdings" panose="05000000000000000000" pitchFamily="2" charset="2"/>
              <a:buChar char="§"/>
            </a:pPr>
            <a:r>
              <a:rPr lang="en-US" dirty="0">
                <a:solidFill>
                  <a:schemeClr val="tx1"/>
                </a:solidFill>
              </a:rPr>
              <a:t>For example: 50% FTE assistant expected to provide an average of 20 hours/week </a:t>
            </a:r>
            <a:r>
              <a:rPr lang="en-US" i="1" dirty="0">
                <a:solidFill>
                  <a:schemeClr val="tx1"/>
                </a:solidFill>
              </a:rPr>
              <a:t>over the course of the full appointment period </a:t>
            </a:r>
            <a:endParaRPr lang="en-US" dirty="0">
              <a:solidFill>
                <a:schemeClr val="tx1"/>
              </a:solidFill>
            </a:endParaRPr>
          </a:p>
          <a:p>
            <a:pPr eaLnBrk="1" hangingPunct="1">
              <a:lnSpc>
                <a:spcPct val="90000"/>
              </a:lnSpc>
              <a:buClr>
                <a:schemeClr val="bg2">
                  <a:lumMod val="50000"/>
                </a:schemeClr>
              </a:buClr>
              <a:buSzPct val="100000"/>
              <a:buFont typeface="Wingdings" pitchFamily="2" charset="2"/>
              <a:buChar char="§"/>
            </a:pPr>
            <a:endParaRPr lang="en-US" dirty="0">
              <a:solidFill>
                <a:schemeClr val="tx1"/>
              </a:solidFill>
            </a:endParaRPr>
          </a:p>
          <a:p>
            <a:pPr eaLnBrk="1" hangingPunct="1">
              <a:lnSpc>
                <a:spcPct val="90000"/>
              </a:lnSpc>
              <a:buClr>
                <a:schemeClr val="bg2">
                  <a:lumMod val="50000"/>
                </a:schemeClr>
              </a:buClr>
              <a:buSzPct val="100000"/>
              <a:buFont typeface="Wingdings" pitchFamily="2" charset="2"/>
              <a:buChar char="§"/>
            </a:pPr>
            <a:r>
              <a:rPr lang="en-US" dirty="0">
                <a:solidFill>
                  <a:schemeClr val="tx1"/>
                </a:solidFill>
              </a:rPr>
              <a:t>Service dates</a:t>
            </a:r>
          </a:p>
        </p:txBody>
      </p:sp>
      <p:sp>
        <p:nvSpPr>
          <p:cNvPr id="14338" name="AutoShape 2"/>
          <p:cNvSpPr>
            <a:spLocks noGrp="1" noChangeArrowheads="1"/>
          </p:cNvSpPr>
          <p:nvPr>
            <p:ph type="title"/>
          </p:nvPr>
        </p:nvSpPr>
        <p:spPr/>
        <p:txBody>
          <a:bodyPr/>
          <a:lstStyle/>
          <a:p>
            <a:pPr algn="l" eaLnBrk="1" hangingPunct="1"/>
            <a:r>
              <a:rPr lang="en-US" dirty="0"/>
              <a:t>Pay Dates</a:t>
            </a:r>
          </a:p>
        </p:txBody>
      </p:sp>
      <p:pic>
        <p:nvPicPr>
          <p:cNvPr id="6" name="Picture 5" descr="logo.TIF"/>
          <p:cNvPicPr>
            <a:picLocks noChangeAspect="1"/>
          </p:cNvPicPr>
          <p:nvPr/>
        </p:nvPicPr>
        <p:blipFill>
          <a:blip r:embed="rId3" cstate="print"/>
          <a:stretch>
            <a:fillRect/>
          </a:stretch>
        </p:blipFill>
        <p:spPr>
          <a:xfrm>
            <a:off x="1828800" y="6096000"/>
            <a:ext cx="465328" cy="603668"/>
          </a:xfrm>
          <a:prstGeom prst="rect">
            <a:avLst/>
          </a:prstGeom>
        </p:spPr>
      </p:pic>
    </p:spTree>
    <p:extLst>
      <p:ext uri="{BB962C8B-B14F-4D97-AF65-F5344CB8AC3E}">
        <p14:creationId xmlns:p14="http://schemas.microsoft.com/office/powerpoint/2010/main" val="2115274119"/>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anim calcmode="lin" valueType="num">
                                      <p:cBhvr>
                                        <p:cTn id="7"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p:cTn id="8" dur="500" fill="hold"/>
                                        <p:tgtEl>
                                          <p:spTgt spid="14339">
                                            <p:txEl>
                                              <p:pRg st="1" end="1"/>
                                            </p:txEl>
                                          </p:spTgt>
                                        </p:tgtEl>
                                        <p:attrNameLst>
                                          <p:attrName>ppt_y</p:attrName>
                                        </p:attrNameLst>
                                      </p:cBhvr>
                                      <p:tavLst>
                                        <p:tav tm="0">
                                          <p:val>
                                            <p:strVal val="#ppt_y-#ppt_h/2"/>
                                          </p:val>
                                        </p:tav>
                                        <p:tav tm="100000">
                                          <p:val>
                                            <p:strVal val="#ppt_y"/>
                                          </p:val>
                                        </p:tav>
                                      </p:tavLst>
                                    </p:anim>
                                    <p:anim calcmode="lin" valueType="num">
                                      <p:cBhvr>
                                        <p:cTn id="9" dur="500" fill="hold"/>
                                        <p:tgtEl>
                                          <p:spTgt spid="14339">
                                            <p:txEl>
                                              <p:pRg st="1" end="1"/>
                                            </p:txEl>
                                          </p:spTgt>
                                        </p:tgtEl>
                                        <p:attrNameLst>
                                          <p:attrName>ppt_w</p:attrName>
                                        </p:attrNameLst>
                                      </p:cBhvr>
                                      <p:tavLst>
                                        <p:tav tm="0">
                                          <p:val>
                                            <p:strVal val="#ppt_w"/>
                                          </p:val>
                                        </p:tav>
                                        <p:tav tm="100000">
                                          <p:val>
                                            <p:strVal val="#ppt_w"/>
                                          </p:val>
                                        </p:tav>
                                      </p:tavLst>
                                    </p:anim>
                                    <p:anim calcmode="lin" valueType="num">
                                      <p:cBhvr>
                                        <p:cTn id="10" dur="500" fill="hold"/>
                                        <p:tgtEl>
                                          <p:spTgt spid="14339">
                                            <p:txEl>
                                              <p:pRg st="1" end="1"/>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4339">
                                            <p:txEl>
                                              <p:pRg st="1" end="1"/>
                                            </p:txEl>
                                          </p:spTgt>
                                        </p:tgtEl>
                                        <p:attrNameLst>
                                          <p:attrName>ppt_c</p:attrName>
                                        </p:attrNameLst>
                                      </p:cBhvr>
                                      <p:to>
                                        <a:srgbClr val="44B9E8"/>
                                      </p:to>
                                    </p:animClr>
                                  </p:subTnLst>
                                </p:cTn>
                              </p:par>
                              <p:par>
                                <p:cTn id="11" presetID="17" presetClass="entr" presetSubtype="1" fill="hold" grpId="0" nodeType="withEffect">
                                  <p:stCondLst>
                                    <p:cond delay="0"/>
                                  </p:stCondLst>
                                  <p:childTnLst>
                                    <p:set>
                                      <p:cBhvr>
                                        <p:cTn id="12" dur="1" fill="hold">
                                          <p:stCondLst>
                                            <p:cond delay="0"/>
                                          </p:stCondLst>
                                        </p:cTn>
                                        <p:tgtEl>
                                          <p:spTgt spid="14339">
                                            <p:txEl>
                                              <p:pRg st="2" end="2"/>
                                            </p:txEl>
                                          </p:spTgt>
                                        </p:tgtEl>
                                        <p:attrNameLst>
                                          <p:attrName>style.visibility</p:attrName>
                                        </p:attrNameLst>
                                      </p:cBhvr>
                                      <p:to>
                                        <p:strVal val="visible"/>
                                      </p:to>
                                    </p:set>
                                    <p:anim calcmode="lin" valueType="num">
                                      <p:cBhvr>
                                        <p:cTn id="13"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p:cTn id="14" dur="500" fill="hold"/>
                                        <p:tgtEl>
                                          <p:spTgt spid="14339">
                                            <p:txEl>
                                              <p:pRg st="2" end="2"/>
                                            </p:txEl>
                                          </p:spTgt>
                                        </p:tgtEl>
                                        <p:attrNameLst>
                                          <p:attrName>ppt_y</p:attrName>
                                        </p:attrNameLst>
                                      </p:cBhvr>
                                      <p:tavLst>
                                        <p:tav tm="0">
                                          <p:val>
                                            <p:strVal val="#ppt_y-#ppt_h/2"/>
                                          </p:val>
                                        </p:tav>
                                        <p:tav tm="100000">
                                          <p:val>
                                            <p:strVal val="#ppt_y"/>
                                          </p:val>
                                        </p:tav>
                                      </p:tavLst>
                                    </p:anim>
                                    <p:anim calcmode="lin" valueType="num">
                                      <p:cBhvr>
                                        <p:cTn id="15" dur="500" fill="hold"/>
                                        <p:tgtEl>
                                          <p:spTgt spid="14339">
                                            <p:txEl>
                                              <p:pRg st="2" end="2"/>
                                            </p:txEl>
                                          </p:spTgt>
                                        </p:tgtEl>
                                        <p:attrNameLst>
                                          <p:attrName>ppt_w</p:attrName>
                                        </p:attrNameLst>
                                      </p:cBhvr>
                                      <p:tavLst>
                                        <p:tav tm="0">
                                          <p:val>
                                            <p:strVal val="#ppt_w"/>
                                          </p:val>
                                        </p:tav>
                                        <p:tav tm="100000">
                                          <p:val>
                                            <p:strVal val="#ppt_w"/>
                                          </p:val>
                                        </p:tav>
                                      </p:tavLst>
                                    </p:anim>
                                    <p:anim calcmode="lin" valueType="num">
                                      <p:cBhvr>
                                        <p:cTn id="16" dur="500" fill="hold"/>
                                        <p:tgtEl>
                                          <p:spTgt spid="14339">
                                            <p:txEl>
                                              <p:pRg st="2" end="2"/>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4339">
                                            <p:txEl>
                                              <p:pRg st="2" end="2"/>
                                            </p:txEl>
                                          </p:spTgt>
                                        </p:tgtEl>
                                        <p:attrNameLst>
                                          <p:attrName>ppt_c</p:attrName>
                                        </p:attrNameLst>
                                      </p:cBhvr>
                                      <p:to>
                                        <a:srgbClr val="44B9E8"/>
                                      </p:to>
                                    </p:animClr>
                                  </p:subTnLst>
                                </p:cTn>
                              </p:par>
                            </p:childTnLst>
                          </p:cTn>
                        </p:par>
                      </p:childTnLst>
                    </p:cTn>
                  </p:par>
                  <p:par>
                    <p:cTn id="17" fill="hold">
                      <p:stCondLst>
                        <p:cond delay="indefinite"/>
                      </p:stCondLst>
                      <p:childTnLst>
                        <p:par>
                          <p:cTn id="18" fill="hold">
                            <p:stCondLst>
                              <p:cond delay="0"/>
                            </p:stCondLst>
                            <p:childTnLst>
                              <p:par>
                                <p:cTn id="19" presetID="17" presetClass="entr" presetSubtype="1" fill="hold" grpId="0" nodeType="clickEffect">
                                  <p:stCondLst>
                                    <p:cond delay="0"/>
                                  </p:stCondLst>
                                  <p:childTnLst>
                                    <p:set>
                                      <p:cBhvr>
                                        <p:cTn id="20" dur="1" fill="hold">
                                          <p:stCondLst>
                                            <p:cond delay="0"/>
                                          </p:stCondLst>
                                        </p:cTn>
                                        <p:tgtEl>
                                          <p:spTgt spid="14339">
                                            <p:txEl>
                                              <p:pRg st="4" end="4"/>
                                            </p:txEl>
                                          </p:spTgt>
                                        </p:tgtEl>
                                        <p:attrNameLst>
                                          <p:attrName>style.visibility</p:attrName>
                                        </p:attrNameLst>
                                      </p:cBhvr>
                                      <p:to>
                                        <p:strVal val="visible"/>
                                      </p:to>
                                    </p:set>
                                    <p:anim calcmode="lin" valueType="num">
                                      <p:cBhvr>
                                        <p:cTn id="21" dur="500" fill="hold"/>
                                        <p:tgtEl>
                                          <p:spTgt spid="14339">
                                            <p:txEl>
                                              <p:pRg st="4" end="4"/>
                                            </p:txEl>
                                          </p:spTgt>
                                        </p:tgtEl>
                                        <p:attrNameLst>
                                          <p:attrName>ppt_x</p:attrName>
                                        </p:attrNameLst>
                                      </p:cBhvr>
                                      <p:tavLst>
                                        <p:tav tm="0">
                                          <p:val>
                                            <p:strVal val="#ppt_x"/>
                                          </p:val>
                                        </p:tav>
                                        <p:tav tm="100000">
                                          <p:val>
                                            <p:strVal val="#ppt_x"/>
                                          </p:val>
                                        </p:tav>
                                      </p:tavLst>
                                    </p:anim>
                                    <p:anim calcmode="lin" valueType="num">
                                      <p:cBhvr>
                                        <p:cTn id="22" dur="500" fill="hold"/>
                                        <p:tgtEl>
                                          <p:spTgt spid="14339">
                                            <p:txEl>
                                              <p:pRg st="4" end="4"/>
                                            </p:txEl>
                                          </p:spTgt>
                                        </p:tgtEl>
                                        <p:attrNameLst>
                                          <p:attrName>ppt_y</p:attrName>
                                        </p:attrNameLst>
                                      </p:cBhvr>
                                      <p:tavLst>
                                        <p:tav tm="0">
                                          <p:val>
                                            <p:strVal val="#ppt_y-#ppt_h/2"/>
                                          </p:val>
                                        </p:tav>
                                        <p:tav tm="100000">
                                          <p:val>
                                            <p:strVal val="#ppt_y"/>
                                          </p:val>
                                        </p:tav>
                                      </p:tavLst>
                                    </p:anim>
                                    <p:anim calcmode="lin" valueType="num">
                                      <p:cBhvr>
                                        <p:cTn id="23" dur="500" fill="hold"/>
                                        <p:tgtEl>
                                          <p:spTgt spid="14339">
                                            <p:txEl>
                                              <p:pRg st="4" end="4"/>
                                            </p:txEl>
                                          </p:spTgt>
                                        </p:tgtEl>
                                        <p:attrNameLst>
                                          <p:attrName>ppt_w</p:attrName>
                                        </p:attrNameLst>
                                      </p:cBhvr>
                                      <p:tavLst>
                                        <p:tav tm="0">
                                          <p:val>
                                            <p:strVal val="#ppt_w"/>
                                          </p:val>
                                        </p:tav>
                                        <p:tav tm="100000">
                                          <p:val>
                                            <p:strVal val="#ppt_w"/>
                                          </p:val>
                                        </p:tav>
                                      </p:tavLst>
                                    </p:anim>
                                    <p:anim calcmode="lin" valueType="num">
                                      <p:cBhvr>
                                        <p:cTn id="24" dur="500" fill="hold"/>
                                        <p:tgtEl>
                                          <p:spTgt spid="14339">
                                            <p:txEl>
                                              <p:pRg st="4" end="4"/>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4339">
                                            <p:txEl>
                                              <p:pRg st="4" end="4"/>
                                            </p:txEl>
                                          </p:spTgt>
                                        </p:tgtEl>
                                        <p:attrNameLst>
                                          <p:attrName>ppt_c</p:attrName>
                                        </p:attrNameLst>
                                      </p:cBhvr>
                                      <p:to>
                                        <a:srgbClr val="44B9E8"/>
                                      </p:to>
                                    </p:animClr>
                                  </p:subTnLst>
                                </p:cTn>
                              </p:par>
                            </p:childTnLst>
                          </p:cTn>
                        </p:par>
                      </p:childTnLst>
                    </p:cTn>
                  </p:par>
                  <p:par>
                    <p:cTn id="25" fill="hold">
                      <p:stCondLst>
                        <p:cond delay="indefinite"/>
                      </p:stCondLst>
                      <p:childTnLst>
                        <p:par>
                          <p:cTn id="26" fill="hold">
                            <p:stCondLst>
                              <p:cond delay="0"/>
                            </p:stCondLst>
                            <p:childTnLst>
                              <p:par>
                                <p:cTn id="27" presetID="17" presetClass="entr" presetSubtype="1" fill="hold" grpId="0" nodeType="clickEffect">
                                  <p:stCondLst>
                                    <p:cond delay="0"/>
                                  </p:stCondLst>
                                  <p:childTnLst>
                                    <p:set>
                                      <p:cBhvr>
                                        <p:cTn id="28" dur="1" fill="hold">
                                          <p:stCondLst>
                                            <p:cond delay="0"/>
                                          </p:stCondLst>
                                        </p:cTn>
                                        <p:tgtEl>
                                          <p:spTgt spid="14339">
                                            <p:txEl>
                                              <p:pRg st="6" end="6"/>
                                            </p:txEl>
                                          </p:spTgt>
                                        </p:tgtEl>
                                        <p:attrNameLst>
                                          <p:attrName>style.visibility</p:attrName>
                                        </p:attrNameLst>
                                      </p:cBhvr>
                                      <p:to>
                                        <p:strVal val="visible"/>
                                      </p:to>
                                    </p:set>
                                    <p:anim calcmode="lin" valueType="num">
                                      <p:cBhvr>
                                        <p:cTn id="29" dur="500" fill="hold"/>
                                        <p:tgtEl>
                                          <p:spTgt spid="14339">
                                            <p:txEl>
                                              <p:pRg st="6" end="6"/>
                                            </p:txEl>
                                          </p:spTgt>
                                        </p:tgtEl>
                                        <p:attrNameLst>
                                          <p:attrName>ppt_x</p:attrName>
                                        </p:attrNameLst>
                                      </p:cBhvr>
                                      <p:tavLst>
                                        <p:tav tm="0">
                                          <p:val>
                                            <p:strVal val="#ppt_x"/>
                                          </p:val>
                                        </p:tav>
                                        <p:tav tm="100000">
                                          <p:val>
                                            <p:strVal val="#ppt_x"/>
                                          </p:val>
                                        </p:tav>
                                      </p:tavLst>
                                    </p:anim>
                                    <p:anim calcmode="lin" valueType="num">
                                      <p:cBhvr>
                                        <p:cTn id="30" dur="500" fill="hold"/>
                                        <p:tgtEl>
                                          <p:spTgt spid="14339">
                                            <p:txEl>
                                              <p:pRg st="6" end="6"/>
                                            </p:txEl>
                                          </p:spTgt>
                                        </p:tgtEl>
                                        <p:attrNameLst>
                                          <p:attrName>ppt_y</p:attrName>
                                        </p:attrNameLst>
                                      </p:cBhvr>
                                      <p:tavLst>
                                        <p:tav tm="0">
                                          <p:val>
                                            <p:strVal val="#ppt_y-#ppt_h/2"/>
                                          </p:val>
                                        </p:tav>
                                        <p:tav tm="100000">
                                          <p:val>
                                            <p:strVal val="#ppt_y"/>
                                          </p:val>
                                        </p:tav>
                                      </p:tavLst>
                                    </p:anim>
                                    <p:anim calcmode="lin" valueType="num">
                                      <p:cBhvr>
                                        <p:cTn id="31" dur="500" fill="hold"/>
                                        <p:tgtEl>
                                          <p:spTgt spid="14339">
                                            <p:txEl>
                                              <p:pRg st="6" end="6"/>
                                            </p:txEl>
                                          </p:spTgt>
                                        </p:tgtEl>
                                        <p:attrNameLst>
                                          <p:attrName>ppt_w</p:attrName>
                                        </p:attrNameLst>
                                      </p:cBhvr>
                                      <p:tavLst>
                                        <p:tav tm="0">
                                          <p:val>
                                            <p:strVal val="#ppt_w"/>
                                          </p:val>
                                        </p:tav>
                                        <p:tav tm="100000">
                                          <p:val>
                                            <p:strVal val="#ppt_w"/>
                                          </p:val>
                                        </p:tav>
                                      </p:tavLst>
                                    </p:anim>
                                    <p:anim calcmode="lin" valueType="num">
                                      <p:cBhvr>
                                        <p:cTn id="32" dur="500" fill="hold"/>
                                        <p:tgtEl>
                                          <p:spTgt spid="14339">
                                            <p:txEl>
                                              <p:pRg st="6" end="6"/>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4339">
                                            <p:txEl>
                                              <p:pRg st="6" end="6"/>
                                            </p:txEl>
                                          </p:spTgt>
                                        </p:tgtEl>
                                        <p:attrNameLst>
                                          <p:attrName>ppt_c</p:attrName>
                                        </p:attrNameLst>
                                      </p:cBhvr>
                                      <p:to>
                                        <a:srgbClr val="44B9E8"/>
                                      </p:to>
                                    </p:animClr>
                                  </p:subTnLst>
                                </p:cTn>
                              </p:par>
                            </p:childTnLst>
                          </p:cTn>
                        </p:par>
                      </p:childTnLst>
                    </p:cTn>
                  </p:par>
                  <p:par>
                    <p:cTn id="33" fill="hold">
                      <p:stCondLst>
                        <p:cond delay="indefinite"/>
                      </p:stCondLst>
                      <p:childTnLst>
                        <p:par>
                          <p:cTn id="34" fill="hold">
                            <p:stCondLst>
                              <p:cond delay="0"/>
                            </p:stCondLst>
                            <p:childTnLst>
                              <p:par>
                                <p:cTn id="35" presetID="17" presetClass="entr" presetSubtype="1" fill="hold" grpId="0" nodeType="clickEffect">
                                  <p:stCondLst>
                                    <p:cond delay="0"/>
                                  </p:stCondLst>
                                  <p:childTnLst>
                                    <p:set>
                                      <p:cBhvr>
                                        <p:cTn id="36" dur="1" fill="hold">
                                          <p:stCondLst>
                                            <p:cond delay="0"/>
                                          </p:stCondLst>
                                        </p:cTn>
                                        <p:tgtEl>
                                          <p:spTgt spid="14339">
                                            <p:txEl>
                                              <p:pRg st="7" end="7"/>
                                            </p:txEl>
                                          </p:spTgt>
                                        </p:tgtEl>
                                        <p:attrNameLst>
                                          <p:attrName>style.visibility</p:attrName>
                                        </p:attrNameLst>
                                      </p:cBhvr>
                                      <p:to>
                                        <p:strVal val="visible"/>
                                      </p:to>
                                    </p:set>
                                    <p:anim calcmode="lin" valueType="num">
                                      <p:cBhvr>
                                        <p:cTn id="37" dur="500" fill="hold"/>
                                        <p:tgtEl>
                                          <p:spTgt spid="14339">
                                            <p:txEl>
                                              <p:pRg st="7" end="7"/>
                                            </p:txEl>
                                          </p:spTgt>
                                        </p:tgtEl>
                                        <p:attrNameLst>
                                          <p:attrName>ppt_x</p:attrName>
                                        </p:attrNameLst>
                                      </p:cBhvr>
                                      <p:tavLst>
                                        <p:tav tm="0">
                                          <p:val>
                                            <p:strVal val="#ppt_x"/>
                                          </p:val>
                                        </p:tav>
                                        <p:tav tm="100000">
                                          <p:val>
                                            <p:strVal val="#ppt_x"/>
                                          </p:val>
                                        </p:tav>
                                      </p:tavLst>
                                    </p:anim>
                                    <p:anim calcmode="lin" valueType="num">
                                      <p:cBhvr>
                                        <p:cTn id="38" dur="500" fill="hold"/>
                                        <p:tgtEl>
                                          <p:spTgt spid="14339">
                                            <p:txEl>
                                              <p:pRg st="7" end="7"/>
                                            </p:txEl>
                                          </p:spTgt>
                                        </p:tgtEl>
                                        <p:attrNameLst>
                                          <p:attrName>ppt_y</p:attrName>
                                        </p:attrNameLst>
                                      </p:cBhvr>
                                      <p:tavLst>
                                        <p:tav tm="0">
                                          <p:val>
                                            <p:strVal val="#ppt_y-#ppt_h/2"/>
                                          </p:val>
                                        </p:tav>
                                        <p:tav tm="100000">
                                          <p:val>
                                            <p:strVal val="#ppt_y"/>
                                          </p:val>
                                        </p:tav>
                                      </p:tavLst>
                                    </p:anim>
                                    <p:anim calcmode="lin" valueType="num">
                                      <p:cBhvr>
                                        <p:cTn id="39" dur="500" fill="hold"/>
                                        <p:tgtEl>
                                          <p:spTgt spid="14339">
                                            <p:txEl>
                                              <p:pRg st="7" end="7"/>
                                            </p:txEl>
                                          </p:spTgt>
                                        </p:tgtEl>
                                        <p:attrNameLst>
                                          <p:attrName>ppt_w</p:attrName>
                                        </p:attrNameLst>
                                      </p:cBhvr>
                                      <p:tavLst>
                                        <p:tav tm="0">
                                          <p:val>
                                            <p:strVal val="#ppt_w"/>
                                          </p:val>
                                        </p:tav>
                                        <p:tav tm="100000">
                                          <p:val>
                                            <p:strVal val="#ppt_w"/>
                                          </p:val>
                                        </p:tav>
                                      </p:tavLst>
                                    </p:anim>
                                    <p:anim calcmode="lin" valueType="num">
                                      <p:cBhvr>
                                        <p:cTn id="40" dur="500" fill="hold"/>
                                        <p:tgtEl>
                                          <p:spTgt spid="14339">
                                            <p:txEl>
                                              <p:pRg st="7" end="7"/>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4339">
                                            <p:txEl>
                                              <p:pRg st="7" end="7"/>
                                            </p:txEl>
                                          </p:spTgt>
                                        </p:tgtEl>
                                        <p:attrNameLst>
                                          <p:attrName>ppt_c</p:attrName>
                                        </p:attrNameLst>
                                      </p:cBhvr>
                                      <p:to>
                                        <a:srgbClr val="44B9E8"/>
                                      </p:to>
                                    </p:animClr>
                                  </p:subTnLst>
                                </p:cTn>
                              </p:par>
                            </p:childTnLst>
                          </p:cTn>
                        </p:par>
                      </p:childTnLst>
                    </p:cTn>
                  </p:par>
                  <p:par>
                    <p:cTn id="41" fill="hold">
                      <p:stCondLst>
                        <p:cond delay="indefinite"/>
                      </p:stCondLst>
                      <p:childTnLst>
                        <p:par>
                          <p:cTn id="42" fill="hold">
                            <p:stCondLst>
                              <p:cond delay="0"/>
                            </p:stCondLst>
                            <p:childTnLst>
                              <p:par>
                                <p:cTn id="43" presetID="17" presetClass="entr" presetSubtype="1" fill="hold" grpId="0" nodeType="clickEffect">
                                  <p:stCondLst>
                                    <p:cond delay="0"/>
                                  </p:stCondLst>
                                  <p:childTnLst>
                                    <p:set>
                                      <p:cBhvr>
                                        <p:cTn id="44" dur="1" fill="hold">
                                          <p:stCondLst>
                                            <p:cond delay="0"/>
                                          </p:stCondLst>
                                        </p:cTn>
                                        <p:tgtEl>
                                          <p:spTgt spid="14339">
                                            <p:txEl>
                                              <p:pRg st="10" end="10"/>
                                            </p:txEl>
                                          </p:spTgt>
                                        </p:tgtEl>
                                        <p:attrNameLst>
                                          <p:attrName>style.visibility</p:attrName>
                                        </p:attrNameLst>
                                      </p:cBhvr>
                                      <p:to>
                                        <p:strVal val="visible"/>
                                      </p:to>
                                    </p:set>
                                    <p:anim calcmode="lin" valueType="num">
                                      <p:cBhvr>
                                        <p:cTn id="45" dur="500" fill="hold"/>
                                        <p:tgtEl>
                                          <p:spTgt spid="14339">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4339">
                                            <p:txEl>
                                              <p:pRg st="10" end="10"/>
                                            </p:txEl>
                                          </p:spTgt>
                                        </p:tgtEl>
                                        <p:attrNameLst>
                                          <p:attrName>ppt_y</p:attrName>
                                        </p:attrNameLst>
                                      </p:cBhvr>
                                      <p:tavLst>
                                        <p:tav tm="0">
                                          <p:val>
                                            <p:strVal val="#ppt_y-#ppt_h/2"/>
                                          </p:val>
                                        </p:tav>
                                        <p:tav tm="100000">
                                          <p:val>
                                            <p:strVal val="#ppt_y"/>
                                          </p:val>
                                        </p:tav>
                                      </p:tavLst>
                                    </p:anim>
                                    <p:anim calcmode="lin" valueType="num">
                                      <p:cBhvr>
                                        <p:cTn id="47" dur="500" fill="hold"/>
                                        <p:tgtEl>
                                          <p:spTgt spid="14339">
                                            <p:txEl>
                                              <p:pRg st="10" end="10"/>
                                            </p:txEl>
                                          </p:spTgt>
                                        </p:tgtEl>
                                        <p:attrNameLst>
                                          <p:attrName>ppt_w</p:attrName>
                                        </p:attrNameLst>
                                      </p:cBhvr>
                                      <p:tavLst>
                                        <p:tav tm="0">
                                          <p:val>
                                            <p:strVal val="#ppt_w"/>
                                          </p:val>
                                        </p:tav>
                                        <p:tav tm="100000">
                                          <p:val>
                                            <p:strVal val="#ppt_w"/>
                                          </p:val>
                                        </p:tav>
                                      </p:tavLst>
                                    </p:anim>
                                    <p:anim calcmode="lin" valueType="num">
                                      <p:cBhvr>
                                        <p:cTn id="48" dur="500" fill="hold"/>
                                        <p:tgtEl>
                                          <p:spTgt spid="14339">
                                            <p:txEl>
                                              <p:pRg st="10" end="10"/>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4339">
                                            <p:txEl>
                                              <p:pRg st="10" end="10"/>
                                            </p:txEl>
                                          </p:spTgt>
                                        </p:tgtEl>
                                        <p:attrNameLst>
                                          <p:attrName>ppt_c</p:attrName>
                                        </p:attrNameLst>
                                      </p:cBhvr>
                                      <p:to>
                                        <a:srgbClr val="44B9E8"/>
                                      </p:to>
                                    </p:animClr>
                                  </p:subTnLst>
                                </p:cTn>
                              </p:par>
                            </p:childTnLst>
                          </p:cTn>
                        </p:par>
                      </p:childTnLst>
                    </p:cTn>
                  </p:par>
                  <p:par>
                    <p:cTn id="49" fill="hold">
                      <p:stCondLst>
                        <p:cond delay="indefinite"/>
                      </p:stCondLst>
                      <p:childTnLst>
                        <p:par>
                          <p:cTn id="50" fill="hold">
                            <p:stCondLst>
                              <p:cond delay="0"/>
                            </p:stCondLst>
                            <p:childTnLst>
                              <p:par>
                                <p:cTn id="51" presetID="17" presetClass="entr" presetSubtype="1" fill="hold" grpId="0" nodeType="clickEffect">
                                  <p:stCondLst>
                                    <p:cond delay="0"/>
                                  </p:stCondLst>
                                  <p:childTnLst>
                                    <p:set>
                                      <p:cBhvr>
                                        <p:cTn id="52" dur="1" fill="hold">
                                          <p:stCondLst>
                                            <p:cond delay="0"/>
                                          </p:stCondLst>
                                        </p:cTn>
                                        <p:tgtEl>
                                          <p:spTgt spid="14339">
                                            <p:txEl>
                                              <p:pRg st="11" end="11"/>
                                            </p:txEl>
                                          </p:spTgt>
                                        </p:tgtEl>
                                        <p:attrNameLst>
                                          <p:attrName>style.visibility</p:attrName>
                                        </p:attrNameLst>
                                      </p:cBhvr>
                                      <p:to>
                                        <p:strVal val="visible"/>
                                      </p:to>
                                    </p:set>
                                    <p:anim calcmode="lin" valueType="num">
                                      <p:cBhvr>
                                        <p:cTn id="53" dur="500" fill="hold"/>
                                        <p:tgtEl>
                                          <p:spTgt spid="14339">
                                            <p:txEl>
                                              <p:pRg st="11" end="11"/>
                                            </p:txEl>
                                          </p:spTgt>
                                        </p:tgtEl>
                                        <p:attrNameLst>
                                          <p:attrName>ppt_x</p:attrName>
                                        </p:attrNameLst>
                                      </p:cBhvr>
                                      <p:tavLst>
                                        <p:tav tm="0">
                                          <p:val>
                                            <p:strVal val="#ppt_x"/>
                                          </p:val>
                                        </p:tav>
                                        <p:tav tm="100000">
                                          <p:val>
                                            <p:strVal val="#ppt_x"/>
                                          </p:val>
                                        </p:tav>
                                      </p:tavLst>
                                    </p:anim>
                                    <p:anim calcmode="lin" valueType="num">
                                      <p:cBhvr>
                                        <p:cTn id="54" dur="500" fill="hold"/>
                                        <p:tgtEl>
                                          <p:spTgt spid="14339">
                                            <p:txEl>
                                              <p:pRg st="11" end="11"/>
                                            </p:txEl>
                                          </p:spTgt>
                                        </p:tgtEl>
                                        <p:attrNameLst>
                                          <p:attrName>ppt_y</p:attrName>
                                        </p:attrNameLst>
                                      </p:cBhvr>
                                      <p:tavLst>
                                        <p:tav tm="0">
                                          <p:val>
                                            <p:strVal val="#ppt_y-#ppt_h/2"/>
                                          </p:val>
                                        </p:tav>
                                        <p:tav tm="100000">
                                          <p:val>
                                            <p:strVal val="#ppt_y"/>
                                          </p:val>
                                        </p:tav>
                                      </p:tavLst>
                                    </p:anim>
                                    <p:anim calcmode="lin" valueType="num">
                                      <p:cBhvr>
                                        <p:cTn id="55" dur="500" fill="hold"/>
                                        <p:tgtEl>
                                          <p:spTgt spid="14339">
                                            <p:txEl>
                                              <p:pRg st="11" end="11"/>
                                            </p:txEl>
                                          </p:spTgt>
                                        </p:tgtEl>
                                        <p:attrNameLst>
                                          <p:attrName>ppt_w</p:attrName>
                                        </p:attrNameLst>
                                      </p:cBhvr>
                                      <p:tavLst>
                                        <p:tav tm="0">
                                          <p:val>
                                            <p:strVal val="#ppt_w"/>
                                          </p:val>
                                        </p:tav>
                                        <p:tav tm="100000">
                                          <p:val>
                                            <p:strVal val="#ppt_w"/>
                                          </p:val>
                                        </p:tav>
                                      </p:tavLst>
                                    </p:anim>
                                    <p:anim calcmode="lin" valueType="num">
                                      <p:cBhvr>
                                        <p:cTn id="56" dur="500" fill="hold"/>
                                        <p:tgtEl>
                                          <p:spTgt spid="14339">
                                            <p:txEl>
                                              <p:pRg st="11" end="11"/>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4339">
                                            <p:txEl>
                                              <p:pRg st="11" end="11"/>
                                            </p:txEl>
                                          </p:spTgt>
                                        </p:tgtEl>
                                        <p:attrNameLst>
                                          <p:attrName>ppt_c</p:attrName>
                                        </p:attrNameLst>
                                      </p:cBhvr>
                                      <p:to>
                                        <a:srgbClr val="44B9E8"/>
                                      </p:to>
                                    </p:animClr>
                                  </p:subTnLst>
                                </p:cTn>
                              </p:par>
                            </p:childTnLst>
                          </p:cTn>
                        </p:par>
                      </p:childTnLst>
                    </p:cTn>
                  </p:par>
                  <p:par>
                    <p:cTn id="57" fill="hold">
                      <p:stCondLst>
                        <p:cond delay="indefinite"/>
                      </p:stCondLst>
                      <p:childTnLst>
                        <p:par>
                          <p:cTn id="58" fill="hold">
                            <p:stCondLst>
                              <p:cond delay="0"/>
                            </p:stCondLst>
                            <p:childTnLst>
                              <p:par>
                                <p:cTn id="59" presetID="17" presetClass="entr" presetSubtype="1" fill="hold" grpId="0" nodeType="clickEffect">
                                  <p:stCondLst>
                                    <p:cond delay="0"/>
                                  </p:stCondLst>
                                  <p:childTnLst>
                                    <p:set>
                                      <p:cBhvr>
                                        <p:cTn id="60" dur="1" fill="hold">
                                          <p:stCondLst>
                                            <p:cond delay="0"/>
                                          </p:stCondLst>
                                        </p:cTn>
                                        <p:tgtEl>
                                          <p:spTgt spid="14339">
                                            <p:txEl>
                                              <p:pRg st="12" end="12"/>
                                            </p:txEl>
                                          </p:spTgt>
                                        </p:tgtEl>
                                        <p:attrNameLst>
                                          <p:attrName>style.visibility</p:attrName>
                                        </p:attrNameLst>
                                      </p:cBhvr>
                                      <p:to>
                                        <p:strVal val="visible"/>
                                      </p:to>
                                    </p:set>
                                    <p:anim calcmode="lin" valueType="num">
                                      <p:cBhvr>
                                        <p:cTn id="61" dur="500" fill="hold"/>
                                        <p:tgtEl>
                                          <p:spTgt spid="14339">
                                            <p:txEl>
                                              <p:pRg st="12" end="12"/>
                                            </p:txEl>
                                          </p:spTgt>
                                        </p:tgtEl>
                                        <p:attrNameLst>
                                          <p:attrName>ppt_x</p:attrName>
                                        </p:attrNameLst>
                                      </p:cBhvr>
                                      <p:tavLst>
                                        <p:tav tm="0">
                                          <p:val>
                                            <p:strVal val="#ppt_x"/>
                                          </p:val>
                                        </p:tav>
                                        <p:tav tm="100000">
                                          <p:val>
                                            <p:strVal val="#ppt_x"/>
                                          </p:val>
                                        </p:tav>
                                      </p:tavLst>
                                    </p:anim>
                                    <p:anim calcmode="lin" valueType="num">
                                      <p:cBhvr>
                                        <p:cTn id="62" dur="500" fill="hold"/>
                                        <p:tgtEl>
                                          <p:spTgt spid="14339">
                                            <p:txEl>
                                              <p:pRg st="12" end="12"/>
                                            </p:txEl>
                                          </p:spTgt>
                                        </p:tgtEl>
                                        <p:attrNameLst>
                                          <p:attrName>ppt_y</p:attrName>
                                        </p:attrNameLst>
                                      </p:cBhvr>
                                      <p:tavLst>
                                        <p:tav tm="0">
                                          <p:val>
                                            <p:strVal val="#ppt_y-#ppt_h/2"/>
                                          </p:val>
                                        </p:tav>
                                        <p:tav tm="100000">
                                          <p:val>
                                            <p:strVal val="#ppt_y"/>
                                          </p:val>
                                        </p:tav>
                                      </p:tavLst>
                                    </p:anim>
                                    <p:anim calcmode="lin" valueType="num">
                                      <p:cBhvr>
                                        <p:cTn id="63" dur="500" fill="hold"/>
                                        <p:tgtEl>
                                          <p:spTgt spid="14339">
                                            <p:txEl>
                                              <p:pRg st="12" end="12"/>
                                            </p:txEl>
                                          </p:spTgt>
                                        </p:tgtEl>
                                        <p:attrNameLst>
                                          <p:attrName>ppt_w</p:attrName>
                                        </p:attrNameLst>
                                      </p:cBhvr>
                                      <p:tavLst>
                                        <p:tav tm="0">
                                          <p:val>
                                            <p:strVal val="#ppt_w"/>
                                          </p:val>
                                        </p:tav>
                                        <p:tav tm="100000">
                                          <p:val>
                                            <p:strVal val="#ppt_w"/>
                                          </p:val>
                                        </p:tav>
                                      </p:tavLst>
                                    </p:anim>
                                    <p:anim calcmode="lin" valueType="num">
                                      <p:cBhvr>
                                        <p:cTn id="64" dur="500" fill="hold"/>
                                        <p:tgtEl>
                                          <p:spTgt spid="14339">
                                            <p:txEl>
                                              <p:pRg st="12" end="12"/>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4339">
                                            <p:txEl>
                                              <p:pRg st="12" end="12"/>
                                            </p:txEl>
                                          </p:spTgt>
                                        </p:tgtEl>
                                        <p:attrNameLst>
                                          <p:attrName>ppt_c</p:attrName>
                                        </p:attrNameLst>
                                      </p:cBhvr>
                                      <p:to>
                                        <a:srgbClr val="44B9E8"/>
                                      </p:to>
                                    </p:animClr>
                                  </p:subTnLst>
                                </p:cTn>
                              </p:par>
                            </p:childTnLst>
                          </p:cTn>
                        </p:par>
                      </p:childTnLst>
                    </p:cTn>
                  </p:par>
                  <p:par>
                    <p:cTn id="65" fill="hold">
                      <p:stCondLst>
                        <p:cond delay="indefinite"/>
                      </p:stCondLst>
                      <p:childTnLst>
                        <p:par>
                          <p:cTn id="66" fill="hold">
                            <p:stCondLst>
                              <p:cond delay="0"/>
                            </p:stCondLst>
                            <p:childTnLst>
                              <p:par>
                                <p:cTn id="67" presetID="17" presetClass="entr" presetSubtype="1" fill="hold" grpId="0" nodeType="clickEffect">
                                  <p:stCondLst>
                                    <p:cond delay="0"/>
                                  </p:stCondLst>
                                  <p:childTnLst>
                                    <p:set>
                                      <p:cBhvr>
                                        <p:cTn id="68" dur="1" fill="hold">
                                          <p:stCondLst>
                                            <p:cond delay="0"/>
                                          </p:stCondLst>
                                        </p:cTn>
                                        <p:tgtEl>
                                          <p:spTgt spid="14339">
                                            <p:txEl>
                                              <p:pRg st="14" end="14"/>
                                            </p:txEl>
                                          </p:spTgt>
                                        </p:tgtEl>
                                        <p:attrNameLst>
                                          <p:attrName>style.visibility</p:attrName>
                                        </p:attrNameLst>
                                      </p:cBhvr>
                                      <p:to>
                                        <p:strVal val="visible"/>
                                      </p:to>
                                    </p:set>
                                    <p:anim calcmode="lin" valueType="num">
                                      <p:cBhvr>
                                        <p:cTn id="69" dur="500" fill="hold"/>
                                        <p:tgtEl>
                                          <p:spTgt spid="14339">
                                            <p:txEl>
                                              <p:pRg st="14" end="14"/>
                                            </p:txEl>
                                          </p:spTgt>
                                        </p:tgtEl>
                                        <p:attrNameLst>
                                          <p:attrName>ppt_x</p:attrName>
                                        </p:attrNameLst>
                                      </p:cBhvr>
                                      <p:tavLst>
                                        <p:tav tm="0">
                                          <p:val>
                                            <p:strVal val="#ppt_x"/>
                                          </p:val>
                                        </p:tav>
                                        <p:tav tm="100000">
                                          <p:val>
                                            <p:strVal val="#ppt_x"/>
                                          </p:val>
                                        </p:tav>
                                      </p:tavLst>
                                    </p:anim>
                                    <p:anim calcmode="lin" valueType="num">
                                      <p:cBhvr>
                                        <p:cTn id="70" dur="500" fill="hold"/>
                                        <p:tgtEl>
                                          <p:spTgt spid="14339">
                                            <p:txEl>
                                              <p:pRg st="14" end="14"/>
                                            </p:txEl>
                                          </p:spTgt>
                                        </p:tgtEl>
                                        <p:attrNameLst>
                                          <p:attrName>ppt_y</p:attrName>
                                        </p:attrNameLst>
                                      </p:cBhvr>
                                      <p:tavLst>
                                        <p:tav tm="0">
                                          <p:val>
                                            <p:strVal val="#ppt_y-#ppt_h/2"/>
                                          </p:val>
                                        </p:tav>
                                        <p:tav tm="100000">
                                          <p:val>
                                            <p:strVal val="#ppt_y"/>
                                          </p:val>
                                        </p:tav>
                                      </p:tavLst>
                                    </p:anim>
                                    <p:anim calcmode="lin" valueType="num">
                                      <p:cBhvr>
                                        <p:cTn id="71" dur="500" fill="hold"/>
                                        <p:tgtEl>
                                          <p:spTgt spid="14339">
                                            <p:txEl>
                                              <p:pRg st="14" end="14"/>
                                            </p:txEl>
                                          </p:spTgt>
                                        </p:tgtEl>
                                        <p:attrNameLst>
                                          <p:attrName>ppt_w</p:attrName>
                                        </p:attrNameLst>
                                      </p:cBhvr>
                                      <p:tavLst>
                                        <p:tav tm="0">
                                          <p:val>
                                            <p:strVal val="#ppt_w"/>
                                          </p:val>
                                        </p:tav>
                                        <p:tav tm="100000">
                                          <p:val>
                                            <p:strVal val="#ppt_w"/>
                                          </p:val>
                                        </p:tav>
                                      </p:tavLst>
                                    </p:anim>
                                    <p:anim calcmode="lin" valueType="num">
                                      <p:cBhvr>
                                        <p:cTn id="72" dur="500" fill="hold"/>
                                        <p:tgtEl>
                                          <p:spTgt spid="14339">
                                            <p:txEl>
                                              <p:pRg st="14" end="1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endParaRPr lang="en-US" dirty="0"/>
          </a:p>
          <a:p>
            <a:pPr>
              <a:buSzPct val="100000"/>
              <a:buFont typeface="Wingdings" panose="05000000000000000000" pitchFamily="2" charset="2"/>
              <a:buChar char="§"/>
            </a:pPr>
            <a:r>
              <a:rPr lang="en-US" dirty="0"/>
              <a:t>Federal Labor Standards Act (FLSA) determines whether a position/employee is eligible to be paid overtime. </a:t>
            </a:r>
          </a:p>
          <a:p>
            <a:pPr>
              <a:buSzPct val="100000"/>
              <a:buFont typeface="Wingdings" panose="05000000000000000000" pitchFamily="2" charset="2"/>
              <a:buChar char="§"/>
            </a:pPr>
            <a:endParaRPr lang="en-US" dirty="0"/>
          </a:p>
          <a:p>
            <a:pPr>
              <a:buSzPct val="100000"/>
              <a:buFont typeface="Wingdings" panose="05000000000000000000" pitchFamily="2" charset="2"/>
              <a:buChar char="§"/>
            </a:pPr>
            <a:r>
              <a:rPr lang="en-US" dirty="0"/>
              <a:t>TA’s, RA’s, and PGA’s are FLSA exempt and therefore not eligible to receive overtime compensation </a:t>
            </a:r>
          </a:p>
          <a:p>
            <a:pPr>
              <a:buSzPct val="100000"/>
              <a:buFont typeface="Wingdings" panose="05000000000000000000" pitchFamily="2" charset="2"/>
              <a:buChar char="§"/>
            </a:pPr>
            <a:endParaRPr lang="en-US" dirty="0"/>
          </a:p>
          <a:p>
            <a:pPr>
              <a:buSzPct val="100000"/>
              <a:buFont typeface="Wingdings" panose="05000000000000000000" pitchFamily="2" charset="2"/>
              <a:buChar char="§"/>
            </a:pPr>
            <a:r>
              <a:rPr lang="en-US" dirty="0"/>
              <a:t>Administrative GA positions are non-exempt and eligible for overtime if more than 40 hours are worked in a single week </a:t>
            </a:r>
          </a:p>
          <a:p>
            <a:pPr>
              <a:buSzPct val="100000"/>
              <a:buFont typeface="Wingdings" panose="05000000000000000000" pitchFamily="2" charset="2"/>
              <a:buChar char="§"/>
            </a:pPr>
            <a:endParaRPr lang="en-US" dirty="0"/>
          </a:p>
          <a:p>
            <a:pPr>
              <a:buSzPct val="100000"/>
              <a:buFont typeface="Wingdings" panose="05000000000000000000" pitchFamily="2" charset="2"/>
              <a:buChar char="§"/>
            </a:pPr>
            <a:r>
              <a:rPr lang="en-US" dirty="0"/>
              <a:t>Required to keep record of actual hours worked</a:t>
            </a:r>
          </a:p>
          <a:p>
            <a:pPr>
              <a:buSzPct val="100000"/>
              <a:buFont typeface="Wingdings" panose="05000000000000000000" pitchFamily="2" charset="2"/>
              <a:buChar char="§"/>
            </a:pPr>
            <a:endParaRPr lang="en-US" dirty="0"/>
          </a:p>
          <a:p>
            <a:endParaRPr lang="en-US" dirty="0"/>
          </a:p>
          <a:p>
            <a:endParaRPr lang="en-US" dirty="0"/>
          </a:p>
          <a:p>
            <a:endParaRPr lang="en-US" dirty="0"/>
          </a:p>
        </p:txBody>
      </p:sp>
      <p:sp>
        <p:nvSpPr>
          <p:cNvPr id="3" name="Title 2"/>
          <p:cNvSpPr>
            <a:spLocks noGrp="1"/>
          </p:cNvSpPr>
          <p:nvPr>
            <p:ph type="title"/>
          </p:nvPr>
        </p:nvSpPr>
        <p:spPr/>
        <p:txBody>
          <a:bodyPr/>
          <a:lstStyle/>
          <a:p>
            <a:pPr algn="l"/>
            <a:r>
              <a:rPr lang="en-US" dirty="0"/>
              <a:t>Overtime Pay </a:t>
            </a:r>
          </a:p>
        </p:txBody>
      </p:sp>
    </p:spTree>
    <p:extLst>
      <p:ext uri="{BB962C8B-B14F-4D97-AF65-F5344CB8AC3E}">
        <p14:creationId xmlns:p14="http://schemas.microsoft.com/office/powerpoint/2010/main" val="38550665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5B149-87C1-4F76-BA9E-30DA08D903C5}"/>
              </a:ext>
            </a:extLst>
          </p:cNvPr>
          <p:cNvSpPr>
            <a:spLocks noGrp="1"/>
          </p:cNvSpPr>
          <p:nvPr>
            <p:ph type="ctrTitle" idx="4294967295"/>
          </p:nvPr>
        </p:nvSpPr>
        <p:spPr>
          <a:xfrm>
            <a:off x="2824843" y="1171349"/>
            <a:ext cx="5784850" cy="2387600"/>
          </a:xfrm>
        </p:spPr>
        <p:txBody>
          <a:bodyPr>
            <a:normAutofit/>
          </a:bodyPr>
          <a:lstStyle/>
          <a:p>
            <a:pPr algn="ctr"/>
            <a:r>
              <a:rPr lang="en-US" dirty="0"/>
              <a:t>Tuition Waivers</a:t>
            </a:r>
          </a:p>
        </p:txBody>
      </p:sp>
    </p:spTree>
    <p:extLst>
      <p:ext uri="{BB962C8B-B14F-4D97-AF65-F5344CB8AC3E}">
        <p14:creationId xmlns:p14="http://schemas.microsoft.com/office/powerpoint/2010/main" val="709058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a:bodyPr>
          <a:lstStyle/>
          <a:p>
            <a:pPr eaLnBrk="1" hangingPunct="1"/>
            <a:r>
              <a:rPr lang="en-US" dirty="0"/>
              <a:t>What is included in a waiver?</a:t>
            </a:r>
          </a:p>
        </p:txBody>
      </p:sp>
      <p:sp>
        <p:nvSpPr>
          <p:cNvPr id="17411" name="Rectangle 2"/>
          <p:cNvSpPr>
            <a:spLocks noChangeArrowheads="1"/>
          </p:cNvSpPr>
          <p:nvPr/>
        </p:nvSpPr>
        <p:spPr bwMode="auto">
          <a:xfrm>
            <a:off x="1905000" y="1295400"/>
            <a:ext cx="8458200" cy="4093428"/>
          </a:xfrm>
          <a:prstGeom prst="rect">
            <a:avLst/>
          </a:prstGeom>
          <a:noFill/>
          <a:ln w="9525">
            <a:noFill/>
            <a:miter lim="800000"/>
            <a:headEnd/>
            <a:tailEnd/>
          </a:ln>
        </p:spPr>
        <p:txBody>
          <a:bodyPr wrap="square">
            <a:spAutoFit/>
          </a:bodyPr>
          <a:lstStyle/>
          <a:p>
            <a:pPr marL="457200" indent="-457200">
              <a:buClr>
                <a:schemeClr val="bg2">
                  <a:lumMod val="50000"/>
                </a:schemeClr>
              </a:buClr>
              <a:buSzPct val="125000"/>
              <a:buFont typeface="Wingdings" pitchFamily="2" charset="2"/>
              <a:buChar char="§"/>
            </a:pPr>
            <a:r>
              <a:rPr lang="en-US" sz="2800" b="1" dirty="0"/>
              <a:t>Tuition</a:t>
            </a:r>
          </a:p>
          <a:p>
            <a:pPr>
              <a:buFont typeface="Arial" pitchFamily="34" charset="0"/>
              <a:buChar char="•"/>
            </a:pPr>
            <a:endParaRPr lang="en-US" sz="2400" dirty="0"/>
          </a:p>
          <a:p>
            <a:pPr marL="800100" lvl="1" indent="-342900">
              <a:buClr>
                <a:schemeClr val="bg2">
                  <a:lumMod val="50000"/>
                </a:schemeClr>
              </a:buClr>
              <a:buFont typeface="Arial" pitchFamily="34" charset="0"/>
              <a:buChar char="•"/>
            </a:pPr>
            <a:r>
              <a:rPr lang="en-US" sz="2400" dirty="0"/>
              <a:t>Waiver type set by academic unit, not assistantship type</a:t>
            </a:r>
          </a:p>
          <a:p>
            <a:pPr>
              <a:buClr>
                <a:schemeClr val="bg2">
                  <a:lumMod val="50000"/>
                </a:schemeClr>
              </a:buClr>
            </a:pPr>
            <a:endParaRPr lang="en-US" sz="2400" dirty="0"/>
          </a:p>
          <a:p>
            <a:pPr marL="800100" lvl="1" indent="-342900">
              <a:buClr>
                <a:schemeClr val="bg2">
                  <a:lumMod val="50000"/>
                </a:schemeClr>
              </a:buClr>
              <a:buFont typeface="Arial" pitchFamily="34" charset="0"/>
              <a:buChar char="•"/>
            </a:pPr>
            <a:r>
              <a:rPr lang="en-US" sz="2400" dirty="0"/>
              <a:t>Certain curricula provide base-rate tuition only, student responsible for balance</a:t>
            </a:r>
          </a:p>
          <a:p>
            <a:pPr marL="800100" lvl="1" indent="-342900">
              <a:buClr>
                <a:schemeClr val="bg2">
                  <a:lumMod val="50000"/>
                </a:schemeClr>
              </a:buClr>
              <a:buFont typeface="Arial" pitchFamily="34" charset="0"/>
              <a:buChar char="•"/>
            </a:pPr>
            <a:endParaRPr lang="en-US" sz="2400" dirty="0"/>
          </a:p>
          <a:p>
            <a:pPr marL="800100" lvl="1" indent="-342900">
              <a:buClr>
                <a:schemeClr val="bg2">
                  <a:lumMod val="50000"/>
                </a:schemeClr>
              </a:buClr>
              <a:buFont typeface="Arial" pitchFamily="34" charset="0"/>
              <a:buChar char="•"/>
            </a:pPr>
            <a:r>
              <a:rPr lang="en-US" sz="2400" dirty="0"/>
              <a:t>Additional waiver information can be found at:</a:t>
            </a:r>
          </a:p>
          <a:p>
            <a:pPr>
              <a:buClr>
                <a:srgbClr val="00AAE6"/>
              </a:buClr>
            </a:pPr>
            <a:endParaRPr lang="en-US" sz="2400" i="1" dirty="0">
              <a:solidFill>
                <a:schemeClr val="accent2"/>
              </a:solidFill>
            </a:endParaRPr>
          </a:p>
          <a:p>
            <a:r>
              <a:rPr lang="en-US" sz="2000" i="1" dirty="0"/>
              <a:t> </a:t>
            </a:r>
            <a:r>
              <a:rPr lang="en-US" sz="2000" b="1" i="1" dirty="0">
                <a:solidFill>
                  <a:schemeClr val="bg2">
                    <a:lumMod val="50000"/>
                  </a:schemeClr>
                </a:solidFill>
                <a:hlinkClick r:id="rId3"/>
              </a:rPr>
              <a:t>http://www.grad.illinois.edu/gradhandbook/2/chapter7/tuition-waivers</a:t>
            </a:r>
            <a:endParaRPr lang="en-US" sz="2000" b="1" i="1" dirty="0">
              <a:solidFill>
                <a:schemeClr val="bg2">
                  <a:lumMod val="50000"/>
                </a:schemeClr>
              </a:solidFill>
            </a:endParaRPr>
          </a:p>
          <a:p>
            <a:endParaRPr lang="en-US" sz="2000" b="1" i="1" dirty="0">
              <a:solidFill>
                <a:schemeClr val="bg2">
                  <a:lumMod val="50000"/>
                </a:schemeClr>
              </a:solidFill>
            </a:endParaRPr>
          </a:p>
        </p:txBody>
      </p:sp>
      <p:pic>
        <p:nvPicPr>
          <p:cNvPr id="6" name="Picture 5" descr="logo.TIF"/>
          <p:cNvPicPr>
            <a:picLocks noChangeAspect="1"/>
          </p:cNvPicPr>
          <p:nvPr/>
        </p:nvPicPr>
        <p:blipFill>
          <a:blip r:embed="rId4" cstate="print"/>
          <a:stretch>
            <a:fillRect/>
          </a:stretch>
        </p:blipFill>
        <p:spPr>
          <a:xfrm>
            <a:off x="1828800" y="6096000"/>
            <a:ext cx="465328" cy="603668"/>
          </a:xfrm>
          <a:prstGeom prst="rect">
            <a:avLst/>
          </a:prstGeom>
        </p:spPr>
      </p:pic>
    </p:spTree>
    <p:extLst>
      <p:ext uri="{BB962C8B-B14F-4D97-AF65-F5344CB8AC3E}">
        <p14:creationId xmlns:p14="http://schemas.microsoft.com/office/powerpoint/2010/main" val="2847087830"/>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411">
                                            <p:txEl>
                                              <p:pRg st="2" end="2"/>
                                            </p:txEl>
                                          </p:spTgt>
                                        </p:tgtEl>
                                        <p:attrNameLst>
                                          <p:attrName>style.visibility</p:attrName>
                                        </p:attrNameLst>
                                      </p:cBhvr>
                                      <p:to>
                                        <p:strVal val="visible"/>
                                      </p:to>
                                    </p:set>
                                    <p:anim calcmode="lin" valueType="num">
                                      <p:cBhvr additive="base">
                                        <p:cTn id="11" dur="500" fill="hold"/>
                                        <p:tgtEl>
                                          <p:spTgt spid="17411">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7411">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7411">
                                            <p:txEl>
                                              <p:pRg st="4" end="4"/>
                                            </p:txEl>
                                          </p:spTgt>
                                        </p:tgtEl>
                                        <p:attrNameLst>
                                          <p:attrName>style.visibility</p:attrName>
                                        </p:attrNameLst>
                                      </p:cBhvr>
                                      <p:to>
                                        <p:strVal val="visible"/>
                                      </p:to>
                                    </p:set>
                                    <p:anim calcmode="lin" valueType="num">
                                      <p:cBhvr additive="base">
                                        <p:cTn id="15" dur="500" fill="hold"/>
                                        <p:tgtEl>
                                          <p:spTgt spid="17411">
                                            <p:txEl>
                                              <p:pRg st="4" end="4"/>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7411">
                                            <p:txEl>
                                              <p:pRg st="4" end="4"/>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7411">
                                            <p:txEl>
                                              <p:pRg st="6" end="6"/>
                                            </p:txEl>
                                          </p:spTgt>
                                        </p:tgtEl>
                                        <p:attrNameLst>
                                          <p:attrName>style.visibility</p:attrName>
                                        </p:attrNameLst>
                                      </p:cBhvr>
                                      <p:to>
                                        <p:strVal val="visible"/>
                                      </p:to>
                                    </p:set>
                                    <p:anim calcmode="lin" valueType="num">
                                      <p:cBhvr additive="base">
                                        <p:cTn id="19" dur="500" fill="hold"/>
                                        <p:tgtEl>
                                          <p:spTgt spid="17411">
                                            <p:txEl>
                                              <p:pRg st="6" end="6"/>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7411">
                                            <p:txEl>
                                              <p:pRg st="6" end="6"/>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7411">
                                            <p:txEl>
                                              <p:pRg st="8" end="8"/>
                                            </p:txEl>
                                          </p:spTgt>
                                        </p:tgtEl>
                                        <p:attrNameLst>
                                          <p:attrName>style.visibility</p:attrName>
                                        </p:attrNameLst>
                                      </p:cBhvr>
                                      <p:to>
                                        <p:strVal val="visible"/>
                                      </p:to>
                                    </p:set>
                                    <p:anim calcmode="lin" valueType="num">
                                      <p:cBhvr additive="base">
                                        <p:cTn id="23" dur="500" fill="hold"/>
                                        <p:tgtEl>
                                          <p:spTgt spid="17411">
                                            <p:txEl>
                                              <p:pRg st="8" end="8"/>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7411">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a:bodyPr>
          <a:lstStyle/>
          <a:p>
            <a:pPr eaLnBrk="1" hangingPunct="1"/>
            <a:r>
              <a:rPr lang="en-US" dirty="0"/>
              <a:t>What is included in a waiver?</a:t>
            </a:r>
          </a:p>
        </p:txBody>
      </p:sp>
      <p:sp>
        <p:nvSpPr>
          <p:cNvPr id="17411" name="Rectangle 2"/>
          <p:cNvSpPr>
            <a:spLocks noChangeArrowheads="1"/>
          </p:cNvSpPr>
          <p:nvPr/>
        </p:nvSpPr>
        <p:spPr bwMode="auto">
          <a:xfrm>
            <a:off x="1905000" y="1295400"/>
            <a:ext cx="8458200" cy="400110"/>
          </a:xfrm>
          <a:prstGeom prst="rect">
            <a:avLst/>
          </a:prstGeom>
          <a:noFill/>
          <a:ln w="9525">
            <a:noFill/>
            <a:miter lim="800000"/>
            <a:headEnd/>
            <a:tailEnd/>
          </a:ln>
        </p:spPr>
        <p:txBody>
          <a:bodyPr wrap="square">
            <a:spAutoFit/>
          </a:bodyPr>
          <a:lstStyle/>
          <a:p>
            <a:endParaRPr lang="en-US" sz="2000" b="1" i="1" dirty="0">
              <a:solidFill>
                <a:schemeClr val="bg2">
                  <a:lumMod val="50000"/>
                </a:schemeClr>
              </a:solidFill>
            </a:endParaRPr>
          </a:p>
        </p:txBody>
      </p:sp>
      <p:pic>
        <p:nvPicPr>
          <p:cNvPr id="6" name="Picture 5" descr="logo.TIF"/>
          <p:cNvPicPr>
            <a:picLocks noChangeAspect="1"/>
          </p:cNvPicPr>
          <p:nvPr/>
        </p:nvPicPr>
        <p:blipFill>
          <a:blip r:embed="rId3" cstate="print"/>
          <a:stretch>
            <a:fillRect/>
          </a:stretch>
        </p:blipFill>
        <p:spPr>
          <a:xfrm>
            <a:off x="1828800" y="6096000"/>
            <a:ext cx="465328" cy="603668"/>
          </a:xfrm>
          <a:prstGeom prst="rect">
            <a:avLst/>
          </a:prstGeom>
        </p:spPr>
      </p:pic>
      <p:sp>
        <p:nvSpPr>
          <p:cNvPr id="2" name="TextBox 1"/>
          <p:cNvSpPr txBox="1"/>
          <p:nvPr/>
        </p:nvSpPr>
        <p:spPr>
          <a:xfrm>
            <a:off x="838200" y="1495455"/>
            <a:ext cx="7854214" cy="2893100"/>
          </a:xfrm>
          <a:prstGeom prst="rect">
            <a:avLst/>
          </a:prstGeom>
          <a:noFill/>
        </p:spPr>
        <p:txBody>
          <a:bodyPr wrap="square" rtlCol="0">
            <a:spAutoFit/>
          </a:bodyPr>
          <a:lstStyle/>
          <a:p>
            <a:pPr marL="457200" indent="-457200">
              <a:buClr>
                <a:schemeClr val="bg2">
                  <a:lumMod val="50000"/>
                </a:schemeClr>
              </a:buClr>
              <a:buSzPct val="125000"/>
              <a:buFont typeface="Wingdings" pitchFamily="2" charset="2"/>
              <a:buChar char="§"/>
            </a:pPr>
            <a:r>
              <a:rPr lang="en-US" sz="2000" b="1"/>
              <a:t>Fees</a:t>
            </a:r>
            <a:endParaRPr lang="en-US"/>
          </a:p>
          <a:p>
            <a:pPr marL="342900" indent="-342900">
              <a:buClr>
                <a:schemeClr val="bg2">
                  <a:lumMod val="50000"/>
                </a:schemeClr>
              </a:buClr>
              <a:buFont typeface="Arial" pitchFamily="34" charset="0"/>
              <a:buChar char="•"/>
            </a:pPr>
            <a:r>
              <a:rPr lang="en-US"/>
              <a:t>Academic Facilities Maintenance Fund Assessment (AFMFA) fee</a:t>
            </a:r>
          </a:p>
          <a:p>
            <a:pPr marL="342900" indent="-342900">
              <a:buClr>
                <a:schemeClr val="bg2">
                  <a:lumMod val="50000"/>
                </a:schemeClr>
              </a:buClr>
              <a:buFont typeface="Arial" pitchFamily="34" charset="0"/>
              <a:buChar char="•"/>
            </a:pPr>
            <a:endParaRPr lang="en-US"/>
          </a:p>
          <a:p>
            <a:pPr marL="342900" indent="-342900">
              <a:buClr>
                <a:schemeClr val="bg2">
                  <a:lumMod val="50000"/>
                </a:schemeClr>
              </a:buClr>
              <a:buFont typeface="Arial" pitchFamily="34" charset="0"/>
              <a:buChar char="•"/>
            </a:pPr>
            <a:r>
              <a:rPr lang="en-US"/>
              <a:t>Service fee</a:t>
            </a:r>
          </a:p>
          <a:p>
            <a:pPr marL="342900" indent="-342900">
              <a:buClr>
                <a:schemeClr val="bg2">
                  <a:lumMod val="50000"/>
                </a:schemeClr>
              </a:buClr>
              <a:buFont typeface="Arial" pitchFamily="34" charset="0"/>
              <a:buChar char="•"/>
            </a:pPr>
            <a:endParaRPr lang="en-US"/>
          </a:p>
          <a:p>
            <a:pPr marL="342900" indent="-342900">
              <a:buClr>
                <a:schemeClr val="bg2">
                  <a:lumMod val="50000"/>
                </a:schemeClr>
              </a:buClr>
              <a:buFont typeface="Arial" pitchFamily="34" charset="0"/>
              <a:buChar char="•"/>
            </a:pPr>
            <a:r>
              <a:rPr lang="en-US"/>
              <a:t>Library/Technology fee</a:t>
            </a:r>
          </a:p>
          <a:p>
            <a:pPr marL="342900" indent="-342900">
              <a:buClr>
                <a:schemeClr val="bg2">
                  <a:lumMod val="50000"/>
                </a:schemeClr>
              </a:buClr>
              <a:buFont typeface="Arial" pitchFamily="34" charset="0"/>
              <a:buChar char="•"/>
            </a:pPr>
            <a:endParaRPr lang="en-US"/>
          </a:p>
          <a:p>
            <a:pPr marL="342900" indent="-342900">
              <a:buClr>
                <a:schemeClr val="bg2">
                  <a:lumMod val="50000"/>
                </a:schemeClr>
              </a:buClr>
              <a:buFont typeface="Arial" pitchFamily="34" charset="0"/>
              <a:buChar char="•"/>
            </a:pPr>
            <a:r>
              <a:rPr lang="en-US"/>
              <a:t>Health service fee (McKinley Health Center and Counseling Center)</a:t>
            </a:r>
          </a:p>
          <a:p>
            <a:pPr>
              <a:buClr>
                <a:schemeClr val="bg2">
                  <a:lumMod val="50000"/>
                </a:schemeClr>
              </a:buClr>
            </a:pPr>
            <a:endParaRPr lang="en-US"/>
          </a:p>
          <a:p>
            <a:pPr marL="342900" indent="-342900">
              <a:buClr>
                <a:schemeClr val="bg2">
                  <a:lumMod val="50000"/>
                </a:schemeClr>
              </a:buClr>
              <a:buFont typeface="Arial" pitchFamily="34" charset="0"/>
              <a:buChar char="•"/>
            </a:pPr>
            <a:r>
              <a:rPr lang="en-US"/>
              <a:t>Partial payment of the student health insurance fee</a:t>
            </a:r>
            <a:endParaRPr lang="en-US" dirty="0"/>
          </a:p>
        </p:txBody>
      </p:sp>
    </p:spTree>
    <p:extLst>
      <p:ext uri="{BB962C8B-B14F-4D97-AF65-F5344CB8AC3E}">
        <p14:creationId xmlns:p14="http://schemas.microsoft.com/office/powerpoint/2010/main" val="1020512653"/>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a:bodyPr>
          <a:lstStyle/>
          <a:p>
            <a:pPr eaLnBrk="1" hangingPunct="1"/>
            <a:r>
              <a:rPr lang="en-US" dirty="0"/>
              <a:t>Tuition waiver processing schedule</a:t>
            </a:r>
          </a:p>
        </p:txBody>
      </p:sp>
      <p:sp>
        <p:nvSpPr>
          <p:cNvPr id="17411" name="Rectangle 2"/>
          <p:cNvSpPr>
            <a:spLocks noChangeArrowheads="1"/>
          </p:cNvSpPr>
          <p:nvPr/>
        </p:nvSpPr>
        <p:spPr bwMode="auto">
          <a:xfrm>
            <a:off x="1905000" y="1295400"/>
            <a:ext cx="8458200" cy="400110"/>
          </a:xfrm>
          <a:prstGeom prst="rect">
            <a:avLst/>
          </a:prstGeom>
          <a:noFill/>
          <a:ln w="9525">
            <a:noFill/>
            <a:miter lim="800000"/>
            <a:headEnd/>
            <a:tailEnd/>
          </a:ln>
        </p:spPr>
        <p:txBody>
          <a:bodyPr wrap="square">
            <a:spAutoFit/>
          </a:bodyPr>
          <a:lstStyle/>
          <a:p>
            <a:endParaRPr lang="en-US" sz="2000" b="1" i="1" dirty="0">
              <a:solidFill>
                <a:schemeClr val="bg2">
                  <a:lumMod val="50000"/>
                </a:schemeClr>
              </a:solidFill>
            </a:endParaRPr>
          </a:p>
        </p:txBody>
      </p:sp>
      <p:pic>
        <p:nvPicPr>
          <p:cNvPr id="6" name="Picture 5" descr="logo.TIF"/>
          <p:cNvPicPr>
            <a:picLocks noChangeAspect="1"/>
          </p:cNvPicPr>
          <p:nvPr/>
        </p:nvPicPr>
        <p:blipFill>
          <a:blip r:embed="rId3" cstate="print"/>
          <a:stretch>
            <a:fillRect/>
          </a:stretch>
        </p:blipFill>
        <p:spPr>
          <a:xfrm>
            <a:off x="1828800" y="6096000"/>
            <a:ext cx="465328" cy="603668"/>
          </a:xfrm>
          <a:prstGeom prst="rect">
            <a:avLst/>
          </a:prstGeom>
        </p:spPr>
      </p:pic>
      <p:sp>
        <p:nvSpPr>
          <p:cNvPr id="2" name="TextBox 1"/>
          <p:cNvSpPr txBox="1"/>
          <p:nvPr/>
        </p:nvSpPr>
        <p:spPr>
          <a:xfrm>
            <a:off x="838200" y="1495455"/>
            <a:ext cx="7854214" cy="1323439"/>
          </a:xfrm>
          <a:prstGeom prst="rect">
            <a:avLst/>
          </a:prstGeom>
          <a:noFill/>
        </p:spPr>
        <p:txBody>
          <a:bodyPr wrap="square" rtlCol="0">
            <a:spAutoFit/>
          </a:bodyPr>
          <a:lstStyle/>
          <a:p>
            <a:pPr marL="457200" indent="-457200">
              <a:buClr>
                <a:schemeClr val="bg2">
                  <a:lumMod val="50000"/>
                </a:schemeClr>
              </a:buClr>
              <a:buSzPct val="125000"/>
              <a:buFont typeface="Wingdings" pitchFamily="2" charset="2"/>
              <a:buChar char="§"/>
            </a:pPr>
            <a:r>
              <a:rPr lang="en-US" sz="2000" dirty="0"/>
              <a:t>Once the appointment is submitted in Banner there is a 2-3 day turnaround for the financial aid disbursement</a:t>
            </a:r>
          </a:p>
          <a:p>
            <a:pPr marL="457200" indent="-457200">
              <a:buClr>
                <a:schemeClr val="bg2">
                  <a:lumMod val="50000"/>
                </a:schemeClr>
              </a:buClr>
              <a:buSzPct val="125000"/>
              <a:buFont typeface="Wingdings" pitchFamily="2" charset="2"/>
              <a:buChar char="§"/>
            </a:pPr>
            <a:r>
              <a:rPr lang="en-US" sz="2000" dirty="0"/>
              <a:t>Contact the </a:t>
            </a:r>
            <a:r>
              <a:rPr lang="en-US" sz="2000" dirty="0">
                <a:hlinkClick r:id="rId4"/>
              </a:rPr>
              <a:t>Bursar’s office</a:t>
            </a:r>
            <a:r>
              <a:rPr lang="en-US" sz="2000" dirty="0"/>
              <a:t> with questions about the waiver processing</a:t>
            </a:r>
          </a:p>
        </p:txBody>
      </p:sp>
    </p:spTree>
    <p:extLst>
      <p:ext uri="{BB962C8B-B14F-4D97-AF65-F5344CB8AC3E}">
        <p14:creationId xmlns:p14="http://schemas.microsoft.com/office/powerpoint/2010/main" val="3403151244"/>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5B149-87C1-4F76-BA9E-30DA08D903C5}"/>
              </a:ext>
            </a:extLst>
          </p:cNvPr>
          <p:cNvSpPr>
            <a:spLocks noGrp="1"/>
          </p:cNvSpPr>
          <p:nvPr>
            <p:ph type="ctrTitle" idx="4294967295"/>
          </p:nvPr>
        </p:nvSpPr>
        <p:spPr>
          <a:xfrm>
            <a:off x="2824843" y="1171349"/>
            <a:ext cx="5784850" cy="2387600"/>
          </a:xfrm>
        </p:spPr>
        <p:txBody>
          <a:bodyPr>
            <a:normAutofit/>
          </a:bodyPr>
          <a:lstStyle/>
          <a:p>
            <a:pPr algn="ctr"/>
            <a:r>
              <a:rPr lang="en-US" dirty="0"/>
              <a:t>Healthcare &amp; Benefits Information</a:t>
            </a:r>
          </a:p>
        </p:txBody>
      </p:sp>
    </p:spTree>
    <p:extLst>
      <p:ext uri="{BB962C8B-B14F-4D97-AF65-F5344CB8AC3E}">
        <p14:creationId xmlns:p14="http://schemas.microsoft.com/office/powerpoint/2010/main" val="4293595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HR Presentation Overview</a:t>
            </a:r>
          </a:p>
        </p:txBody>
      </p:sp>
      <p:sp>
        <p:nvSpPr>
          <p:cNvPr id="3" name="Content Placeholder 2"/>
          <p:cNvSpPr>
            <a:spLocks noGrp="1"/>
          </p:cNvSpPr>
          <p:nvPr>
            <p:ph idx="1"/>
          </p:nvPr>
        </p:nvSpPr>
        <p:spPr>
          <a:xfrm>
            <a:off x="378823" y="1690688"/>
            <a:ext cx="9614263" cy="3953654"/>
          </a:xfrm>
        </p:spPr>
        <p:txBody>
          <a:bodyPr numCol="2">
            <a:normAutofit/>
          </a:bodyPr>
          <a:lstStyle/>
          <a:p>
            <a:r>
              <a:rPr lang="en-US" dirty="0"/>
              <a:t>Department Highlights</a:t>
            </a:r>
          </a:p>
          <a:p>
            <a:r>
              <a:rPr lang="en-US" dirty="0"/>
              <a:t>Employment Information</a:t>
            </a:r>
          </a:p>
          <a:p>
            <a:r>
              <a:rPr lang="en-US" dirty="0"/>
              <a:t>Compensation</a:t>
            </a:r>
          </a:p>
          <a:p>
            <a:r>
              <a:rPr lang="en-US" dirty="0"/>
              <a:t>Tuition Waivers</a:t>
            </a:r>
          </a:p>
          <a:p>
            <a:r>
              <a:rPr lang="en-US" dirty="0"/>
              <a:t>Healthcare &amp; Benefits </a:t>
            </a:r>
          </a:p>
          <a:p>
            <a:r>
              <a:rPr lang="en-US" dirty="0"/>
              <a:t>Leaves</a:t>
            </a:r>
          </a:p>
          <a:p>
            <a:r>
              <a:rPr lang="en-US" dirty="0"/>
              <a:t>Other Important Information</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7420555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69507" y="0"/>
            <a:ext cx="9941293" cy="1143000"/>
          </a:xfrm>
        </p:spPr>
        <p:txBody>
          <a:bodyPr/>
          <a:lstStyle/>
          <a:p>
            <a:pPr eaLnBrk="1" hangingPunct="1"/>
            <a:r>
              <a:rPr lang="en-US" dirty="0"/>
              <a:t>Health Care Information</a:t>
            </a:r>
          </a:p>
        </p:txBody>
      </p:sp>
      <p:sp>
        <p:nvSpPr>
          <p:cNvPr id="20483" name="Rectangle 2"/>
          <p:cNvSpPr>
            <a:spLocks noChangeArrowheads="1"/>
          </p:cNvSpPr>
          <p:nvPr/>
        </p:nvSpPr>
        <p:spPr bwMode="auto">
          <a:xfrm>
            <a:off x="374984" y="934150"/>
            <a:ext cx="8377428" cy="5370701"/>
          </a:xfrm>
          <a:prstGeom prst="rect">
            <a:avLst/>
          </a:prstGeom>
          <a:noFill/>
          <a:ln w="9525">
            <a:noFill/>
            <a:miter lim="800000"/>
            <a:headEnd/>
            <a:tailEnd/>
          </a:ln>
        </p:spPr>
        <p:txBody>
          <a:bodyPr wrap="square">
            <a:spAutoFit/>
          </a:bodyPr>
          <a:lstStyle/>
          <a:p>
            <a:pPr marL="342900" indent="-342900">
              <a:buClr>
                <a:schemeClr val="bg2">
                  <a:lumMod val="50000"/>
                </a:schemeClr>
              </a:buClr>
              <a:buFont typeface="Wingdings" pitchFamily="2" charset="2"/>
              <a:buChar char="§"/>
            </a:pPr>
            <a:r>
              <a:rPr lang="en-US" sz="2800" b="1" u="sng" dirty="0"/>
              <a:t>McKinley Health Center</a:t>
            </a:r>
          </a:p>
          <a:p>
            <a:pPr>
              <a:buClr>
                <a:schemeClr val="bg2">
                  <a:lumMod val="50000"/>
                </a:schemeClr>
              </a:buClr>
            </a:pPr>
            <a:endParaRPr lang="en-US" sz="2000" u="sng" dirty="0"/>
          </a:p>
          <a:p>
            <a:pPr>
              <a:spcAft>
                <a:spcPts val="600"/>
              </a:spcAft>
              <a:buClr>
                <a:schemeClr val="bg2">
                  <a:lumMod val="50000"/>
                </a:schemeClr>
              </a:buClr>
              <a:buFont typeface="Arial" pitchFamily="34" charset="0"/>
              <a:buChar char="•"/>
            </a:pPr>
            <a:r>
              <a:rPr lang="en-US" sz="2000" dirty="0"/>
              <a:t> Office visits with doctors, nurse practitioners, mental health  therapists and health educators  </a:t>
            </a:r>
          </a:p>
          <a:p>
            <a:pPr>
              <a:spcAft>
                <a:spcPts val="600"/>
              </a:spcAft>
              <a:buClr>
                <a:schemeClr val="bg2">
                  <a:lumMod val="50000"/>
                </a:schemeClr>
              </a:buClr>
            </a:pPr>
            <a:endParaRPr lang="en-US" sz="2000" dirty="0"/>
          </a:p>
          <a:p>
            <a:pPr>
              <a:spcAft>
                <a:spcPts val="600"/>
              </a:spcAft>
              <a:buClr>
                <a:schemeClr val="bg2">
                  <a:lumMod val="50000"/>
                </a:schemeClr>
              </a:buClr>
              <a:buFont typeface="Arial" pitchFamily="34" charset="0"/>
              <a:buChar char="•"/>
            </a:pPr>
            <a:r>
              <a:rPr lang="en-US" sz="2000" dirty="0"/>
              <a:t> Most x-rays and laboratory tests at no additional out-of-pocket expense. </a:t>
            </a:r>
          </a:p>
          <a:p>
            <a:pPr>
              <a:spcAft>
                <a:spcPts val="600"/>
              </a:spcAft>
              <a:buClr>
                <a:schemeClr val="bg2">
                  <a:lumMod val="50000"/>
                </a:schemeClr>
              </a:buClr>
            </a:pPr>
            <a:endParaRPr lang="en-US" sz="2000" dirty="0"/>
          </a:p>
          <a:p>
            <a:pPr>
              <a:spcAft>
                <a:spcPts val="600"/>
              </a:spcAft>
              <a:buClr>
                <a:schemeClr val="bg2">
                  <a:lumMod val="50000"/>
                </a:schemeClr>
              </a:buClr>
              <a:buFont typeface="Arial" pitchFamily="34" charset="0"/>
              <a:buChar char="•"/>
            </a:pPr>
            <a:r>
              <a:rPr lang="en-US" sz="2000" dirty="0"/>
              <a:t> Many immunizations and medications are offered at low cost or no cost.</a:t>
            </a:r>
          </a:p>
          <a:p>
            <a:pPr>
              <a:spcAft>
                <a:spcPts val="600"/>
              </a:spcAft>
              <a:buClr>
                <a:schemeClr val="bg2">
                  <a:lumMod val="50000"/>
                </a:schemeClr>
              </a:buClr>
            </a:pPr>
            <a:endParaRPr lang="en-US" sz="2000" dirty="0"/>
          </a:p>
          <a:p>
            <a:pPr>
              <a:spcAft>
                <a:spcPts val="600"/>
              </a:spcAft>
              <a:buClr>
                <a:schemeClr val="bg2">
                  <a:lumMod val="50000"/>
                </a:schemeClr>
              </a:buClr>
              <a:buFont typeface="Arial" pitchFamily="34" charset="0"/>
              <a:buChar char="•"/>
            </a:pPr>
            <a:r>
              <a:rPr lang="en-US" sz="2000" dirty="0"/>
              <a:t> May enroll non-minor dependents</a:t>
            </a:r>
          </a:p>
          <a:p>
            <a:pPr marL="457200" indent="-457200">
              <a:buClr>
                <a:schemeClr val="bg2">
                  <a:lumMod val="50000"/>
                </a:schemeClr>
              </a:buClr>
              <a:buFont typeface="Wingdings" pitchFamily="2" charset="2"/>
              <a:buChar char="§"/>
            </a:pPr>
            <a:endParaRPr lang="en-US" sz="2800" b="1" u="sng" dirty="0"/>
          </a:p>
          <a:p>
            <a:endParaRPr lang="en-US" sz="2000" i="1" dirty="0"/>
          </a:p>
          <a:p>
            <a:endParaRPr lang="en-US" b="1" i="1" dirty="0"/>
          </a:p>
          <a:p>
            <a:r>
              <a:rPr lang="en-US" b="1" i="1" dirty="0"/>
              <a:t> </a:t>
            </a:r>
          </a:p>
          <a:p>
            <a:pPr algn="ctr"/>
            <a:r>
              <a:rPr lang="en-US" sz="1600" b="1" i="1" dirty="0"/>
              <a:t> </a:t>
            </a:r>
            <a:endParaRPr lang="en-US" sz="1600" b="1" dirty="0"/>
          </a:p>
        </p:txBody>
      </p:sp>
      <p:pic>
        <p:nvPicPr>
          <p:cNvPr id="7" name="Picture 6" descr="logo.TIF"/>
          <p:cNvPicPr>
            <a:picLocks noChangeAspect="1"/>
          </p:cNvPicPr>
          <p:nvPr/>
        </p:nvPicPr>
        <p:blipFill>
          <a:blip r:embed="rId2" cstate="print"/>
          <a:stretch>
            <a:fillRect/>
          </a:stretch>
        </p:blipFill>
        <p:spPr>
          <a:xfrm>
            <a:off x="1828800" y="6096000"/>
            <a:ext cx="465328" cy="603668"/>
          </a:xfrm>
          <a:prstGeom prst="rect">
            <a:avLst/>
          </a:prstGeom>
        </p:spPr>
      </p:pic>
    </p:spTree>
    <p:extLst>
      <p:ext uri="{BB962C8B-B14F-4D97-AF65-F5344CB8AC3E}">
        <p14:creationId xmlns:p14="http://schemas.microsoft.com/office/powerpoint/2010/main" val="2223801247"/>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blinds(horizontal)">
                                      <p:cBhvr>
                                        <p:cTn id="7" dur="500"/>
                                        <p:tgtEl>
                                          <p:spTgt spid="20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uiExpan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dirty="0"/>
              <a:t>Health Care Information</a:t>
            </a:r>
          </a:p>
        </p:txBody>
      </p:sp>
      <p:sp>
        <p:nvSpPr>
          <p:cNvPr id="21507" name="Rectangle 2"/>
          <p:cNvSpPr>
            <a:spLocks noChangeArrowheads="1"/>
          </p:cNvSpPr>
          <p:nvPr/>
        </p:nvSpPr>
        <p:spPr bwMode="auto">
          <a:xfrm>
            <a:off x="1905000" y="1447801"/>
            <a:ext cx="7467600" cy="4370427"/>
          </a:xfrm>
          <a:prstGeom prst="rect">
            <a:avLst/>
          </a:prstGeom>
          <a:noFill/>
          <a:ln w="9525">
            <a:noFill/>
            <a:miter lim="800000"/>
            <a:headEnd/>
            <a:tailEnd/>
          </a:ln>
        </p:spPr>
        <p:txBody>
          <a:bodyPr wrap="square">
            <a:spAutoFit/>
          </a:bodyPr>
          <a:lstStyle/>
          <a:p>
            <a:pPr marL="457200" indent="-457200">
              <a:buClr>
                <a:schemeClr val="bg2">
                  <a:lumMod val="50000"/>
                </a:schemeClr>
              </a:buClr>
              <a:buFont typeface="Wingdings" pitchFamily="2" charset="2"/>
              <a:buChar char="§"/>
            </a:pPr>
            <a:r>
              <a:rPr lang="en-US" sz="2800" b="1" u="sng" dirty="0"/>
              <a:t>Student Health Insurance</a:t>
            </a:r>
          </a:p>
          <a:p>
            <a:pPr marL="457200" indent="-457200">
              <a:buClr>
                <a:schemeClr val="bg2">
                  <a:lumMod val="50000"/>
                </a:schemeClr>
              </a:buClr>
              <a:buFont typeface="Wingdings" pitchFamily="2" charset="2"/>
              <a:buChar char="§"/>
            </a:pPr>
            <a:r>
              <a:rPr lang="en-US" sz="2000" b="1" i="1" dirty="0">
                <a:solidFill>
                  <a:schemeClr val="bg2">
                    <a:lumMod val="50000"/>
                  </a:schemeClr>
                </a:solidFill>
                <a:hlinkClick r:id="rId2"/>
              </a:rPr>
              <a:t>http://si.illinois.edu</a:t>
            </a:r>
            <a:endParaRPr lang="en-US" sz="2000" b="1" i="1" dirty="0">
              <a:solidFill>
                <a:schemeClr val="bg2">
                  <a:lumMod val="50000"/>
                </a:schemeClr>
              </a:solidFill>
            </a:endParaRPr>
          </a:p>
          <a:p>
            <a:pPr marL="457200" indent="-457200">
              <a:buClr>
                <a:schemeClr val="bg2">
                  <a:lumMod val="50000"/>
                </a:schemeClr>
              </a:buClr>
              <a:buFont typeface="Wingdings" pitchFamily="2" charset="2"/>
              <a:buChar char="§"/>
            </a:pPr>
            <a:r>
              <a:rPr lang="en-US" sz="2000" dirty="0"/>
              <a:t>May enroll dependents</a:t>
            </a:r>
          </a:p>
          <a:p>
            <a:pPr marL="457200" indent="-457200">
              <a:buClr>
                <a:schemeClr val="bg2">
                  <a:lumMod val="50000"/>
                </a:schemeClr>
              </a:buClr>
              <a:buFont typeface="Arial" pitchFamily="34" charset="0"/>
              <a:buChar char="•"/>
            </a:pPr>
            <a:r>
              <a:rPr lang="en-US" sz="2000" dirty="0"/>
              <a:t>Student Insurance Office</a:t>
            </a:r>
          </a:p>
          <a:p>
            <a:pPr marL="342900" indent="-342900">
              <a:buClr>
                <a:schemeClr val="bg2">
                  <a:lumMod val="50000"/>
                </a:schemeClr>
              </a:buClr>
              <a:buFont typeface="Arial" panose="020B0604020202020204" pitchFamily="34" charset="0"/>
              <a:buChar char="•"/>
            </a:pPr>
            <a:r>
              <a:rPr lang="en-US" sz="2000" dirty="0"/>
              <a:t> </a:t>
            </a:r>
            <a:r>
              <a:rPr lang="en-US" sz="2000" i="1" dirty="0"/>
              <a:t>Henry Administration Building, Room 100A North</a:t>
            </a:r>
          </a:p>
          <a:p>
            <a:endParaRPr lang="en-US" sz="2800" u="sng" dirty="0"/>
          </a:p>
          <a:p>
            <a:pPr marL="457200" indent="-457200">
              <a:buClr>
                <a:schemeClr val="bg2">
                  <a:lumMod val="50000"/>
                </a:schemeClr>
              </a:buClr>
              <a:buFont typeface="Wingdings" pitchFamily="2" charset="2"/>
              <a:buChar char="§"/>
            </a:pPr>
            <a:r>
              <a:rPr lang="en-US" sz="2800" b="1" u="sng" dirty="0"/>
              <a:t>Dental &amp; Vision</a:t>
            </a:r>
          </a:p>
          <a:p>
            <a:pPr marL="457200" indent="-457200">
              <a:buClr>
                <a:schemeClr val="bg2">
                  <a:lumMod val="50000"/>
                </a:schemeClr>
              </a:buClr>
              <a:buFont typeface="Arial" pitchFamily="34" charset="0"/>
              <a:buChar char="•"/>
            </a:pPr>
            <a:r>
              <a:rPr lang="en-US" sz="2000" dirty="0"/>
              <a:t>Assistants automatically enrolled</a:t>
            </a:r>
          </a:p>
          <a:p>
            <a:pPr marL="457200" indent="-457200">
              <a:buClr>
                <a:schemeClr val="bg2">
                  <a:lumMod val="50000"/>
                </a:schemeClr>
              </a:buClr>
              <a:buFont typeface="Arial" pitchFamily="34" charset="0"/>
              <a:buChar char="•"/>
            </a:pPr>
            <a:r>
              <a:rPr lang="en-US" sz="2000" dirty="0"/>
              <a:t>May enroll dependents</a:t>
            </a:r>
          </a:p>
          <a:p>
            <a:pPr>
              <a:buClr>
                <a:schemeClr val="bg2">
                  <a:lumMod val="50000"/>
                </a:schemeClr>
              </a:buClr>
            </a:pPr>
            <a:endParaRPr lang="en-US" sz="1000" dirty="0"/>
          </a:p>
          <a:p>
            <a:r>
              <a:rPr lang="en-US" sz="2000" dirty="0"/>
              <a:t>For more information and access to forms: </a:t>
            </a:r>
          </a:p>
          <a:p>
            <a:r>
              <a:rPr lang="en-US" sz="2000" dirty="0">
                <a:hlinkClick r:id="rId3"/>
              </a:rPr>
              <a:t>http://www.grad.illinois.edu/current/dental</a:t>
            </a:r>
            <a:endParaRPr lang="en-US" sz="2000" dirty="0"/>
          </a:p>
          <a:p>
            <a:endParaRPr lang="en-US" sz="2400" dirty="0"/>
          </a:p>
        </p:txBody>
      </p:sp>
      <p:pic>
        <p:nvPicPr>
          <p:cNvPr id="6" name="Picture 5" descr="logo.TIF"/>
          <p:cNvPicPr>
            <a:picLocks noChangeAspect="1"/>
          </p:cNvPicPr>
          <p:nvPr/>
        </p:nvPicPr>
        <p:blipFill>
          <a:blip r:embed="rId4" cstate="print"/>
          <a:stretch>
            <a:fillRect/>
          </a:stretch>
        </p:blipFill>
        <p:spPr>
          <a:xfrm>
            <a:off x="1828800" y="6096000"/>
            <a:ext cx="465328" cy="603668"/>
          </a:xfrm>
          <a:prstGeom prst="rect">
            <a:avLst/>
          </a:prstGeom>
        </p:spPr>
      </p:pic>
    </p:spTree>
    <p:extLst>
      <p:ext uri="{BB962C8B-B14F-4D97-AF65-F5344CB8AC3E}">
        <p14:creationId xmlns:p14="http://schemas.microsoft.com/office/powerpoint/2010/main" val="29154709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21507"/>
                                        </p:tgtEl>
                                        <p:attrNameLst>
                                          <p:attrName>style.visibility</p:attrName>
                                        </p:attrNameLst>
                                      </p:cBhvr>
                                      <p:to>
                                        <p:strVal val="visible"/>
                                      </p:to>
                                    </p:set>
                                    <p:animEffect transition="in" filter="blinds(vertical)">
                                      <p:cBhvr>
                                        <p:cTn id="7" dur="500"/>
                                        <p:tgtEl>
                                          <p:spTgt spid="21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a:p>
            <a:r>
              <a:rPr lang="en-US" dirty="0"/>
              <a:t>Covered under the University’s plan </a:t>
            </a:r>
          </a:p>
          <a:p>
            <a:r>
              <a:rPr lang="en-US" dirty="0"/>
              <a:t>On the job, accidental injuries: </a:t>
            </a:r>
          </a:p>
          <a:p>
            <a:pPr lvl="1">
              <a:buFont typeface="Arial" panose="020B0604020202020204" pitchFamily="34" charset="0"/>
              <a:buChar char="•"/>
            </a:pPr>
            <a:r>
              <a:rPr lang="en-US" dirty="0"/>
              <a:t>Report the accidental injury to your supervisor </a:t>
            </a:r>
          </a:p>
          <a:p>
            <a:pPr lvl="1">
              <a:buFont typeface="Arial" panose="020B0604020202020204" pitchFamily="34" charset="0"/>
              <a:buChar char="•"/>
            </a:pPr>
            <a:r>
              <a:rPr lang="en-US" dirty="0"/>
              <a:t>Seek medical treatment </a:t>
            </a:r>
          </a:p>
          <a:p>
            <a:pPr lvl="1">
              <a:buFont typeface="Arial" panose="020B0604020202020204" pitchFamily="34" charset="0"/>
              <a:buChar char="•"/>
            </a:pPr>
            <a:r>
              <a:rPr lang="en-US" dirty="0"/>
              <a:t>Complete the injury report form </a:t>
            </a:r>
          </a:p>
        </p:txBody>
      </p:sp>
      <p:sp>
        <p:nvSpPr>
          <p:cNvPr id="3" name="Title 2"/>
          <p:cNvSpPr>
            <a:spLocks noGrp="1"/>
          </p:cNvSpPr>
          <p:nvPr>
            <p:ph type="title"/>
          </p:nvPr>
        </p:nvSpPr>
        <p:spPr/>
        <p:txBody>
          <a:bodyPr/>
          <a:lstStyle/>
          <a:p>
            <a:r>
              <a:rPr lang="en-US" dirty="0"/>
              <a:t>Worker’s Compensation</a:t>
            </a:r>
          </a:p>
        </p:txBody>
      </p:sp>
    </p:spTree>
    <p:extLst>
      <p:ext uri="{BB962C8B-B14F-4D97-AF65-F5344CB8AC3E}">
        <p14:creationId xmlns:p14="http://schemas.microsoft.com/office/powerpoint/2010/main" val="12830717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5B149-87C1-4F76-BA9E-30DA08D903C5}"/>
              </a:ext>
            </a:extLst>
          </p:cNvPr>
          <p:cNvSpPr>
            <a:spLocks noGrp="1"/>
          </p:cNvSpPr>
          <p:nvPr>
            <p:ph type="ctrTitle" idx="4294967295"/>
          </p:nvPr>
        </p:nvSpPr>
        <p:spPr>
          <a:xfrm>
            <a:off x="2824843" y="1171349"/>
            <a:ext cx="5784850" cy="2387600"/>
          </a:xfrm>
        </p:spPr>
        <p:txBody>
          <a:bodyPr/>
          <a:lstStyle/>
          <a:p>
            <a:pPr algn="ctr"/>
            <a:r>
              <a:rPr lang="en-US" dirty="0"/>
              <a:t>Leaves</a:t>
            </a:r>
          </a:p>
        </p:txBody>
      </p:sp>
    </p:spTree>
    <p:extLst>
      <p:ext uri="{BB962C8B-B14F-4D97-AF65-F5344CB8AC3E}">
        <p14:creationId xmlns:p14="http://schemas.microsoft.com/office/powerpoint/2010/main" val="28741639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dirty="0"/>
              <a:t>Leaves</a:t>
            </a:r>
          </a:p>
        </p:txBody>
      </p:sp>
      <p:sp>
        <p:nvSpPr>
          <p:cNvPr id="22531" name="Rectangle 3"/>
          <p:cNvSpPr>
            <a:spLocks noChangeArrowheads="1"/>
          </p:cNvSpPr>
          <p:nvPr/>
        </p:nvSpPr>
        <p:spPr bwMode="auto">
          <a:xfrm>
            <a:off x="692618" y="1380423"/>
            <a:ext cx="8724900" cy="4832092"/>
          </a:xfrm>
          <a:prstGeom prst="rect">
            <a:avLst/>
          </a:prstGeom>
          <a:noFill/>
          <a:ln w="9525">
            <a:noFill/>
            <a:miter lim="800000"/>
            <a:headEnd/>
            <a:tailEnd/>
          </a:ln>
        </p:spPr>
        <p:txBody>
          <a:bodyPr wrap="square">
            <a:spAutoFit/>
          </a:bodyPr>
          <a:lstStyle/>
          <a:p>
            <a:r>
              <a:rPr lang="en-US" sz="2800" b="1" u="sng" dirty="0"/>
              <a:t>Paid Sick leave</a:t>
            </a:r>
          </a:p>
          <a:p>
            <a:endParaRPr lang="en-US" sz="2800" u="sng" dirty="0"/>
          </a:p>
          <a:p>
            <a:pPr marL="457200" indent="-457200">
              <a:buClr>
                <a:schemeClr val="bg2">
                  <a:lumMod val="50000"/>
                </a:schemeClr>
              </a:buClr>
              <a:buFont typeface="Wingdings" pitchFamily="2" charset="2"/>
              <a:buChar char="§"/>
            </a:pPr>
            <a:r>
              <a:rPr lang="en-US" sz="2800" dirty="0"/>
              <a:t> 	Maximum 13 non-cumulative days per year</a:t>
            </a:r>
          </a:p>
          <a:p>
            <a:pPr marL="457200" indent="-457200">
              <a:buClr>
                <a:schemeClr val="bg2">
                  <a:lumMod val="50000"/>
                </a:schemeClr>
              </a:buClr>
              <a:buFont typeface="Wingdings" pitchFamily="2" charset="2"/>
              <a:buChar char="§"/>
            </a:pPr>
            <a:endParaRPr lang="en-US" sz="2800" i="1" dirty="0"/>
          </a:p>
          <a:p>
            <a:pPr marL="457200" indent="-457200">
              <a:buClr>
                <a:schemeClr val="bg2">
                  <a:lumMod val="50000"/>
                </a:schemeClr>
              </a:buClr>
              <a:buFont typeface="Wingdings" pitchFamily="2" charset="2"/>
              <a:buChar char="§"/>
            </a:pPr>
            <a:r>
              <a:rPr lang="en-US" sz="2800" i="1" dirty="0"/>
              <a:t>     6 ½ days per semester</a:t>
            </a:r>
          </a:p>
          <a:p>
            <a:pPr marL="457200" indent="-457200">
              <a:buClr>
                <a:schemeClr val="bg2">
                  <a:lumMod val="50000"/>
                </a:schemeClr>
              </a:buClr>
              <a:buFont typeface="Wingdings" pitchFamily="2" charset="2"/>
              <a:buChar char="§"/>
            </a:pPr>
            <a:endParaRPr lang="en-US" sz="2800" i="1" dirty="0"/>
          </a:p>
          <a:p>
            <a:pPr marL="457200" indent="-457200">
              <a:buClr>
                <a:schemeClr val="bg2">
                  <a:lumMod val="50000"/>
                </a:schemeClr>
              </a:buClr>
              <a:buFont typeface="Wingdings" pitchFamily="2" charset="2"/>
              <a:buChar char="§"/>
            </a:pPr>
            <a:r>
              <a:rPr lang="en-US" sz="2800" i="1" dirty="0"/>
              <a:t>    	Days are equal to your “work day” and not    	set at 8 hours</a:t>
            </a:r>
          </a:p>
          <a:p>
            <a:r>
              <a:rPr lang="en-US" sz="2800" dirty="0"/>
              <a:t>	</a:t>
            </a:r>
          </a:p>
          <a:p>
            <a:r>
              <a:rPr lang="en-US" sz="2800" dirty="0"/>
              <a:t>	</a:t>
            </a:r>
            <a:r>
              <a:rPr lang="en-US" dirty="0"/>
              <a:t>Example: 33% appointment of 13.2 </a:t>
            </a:r>
            <a:r>
              <a:rPr lang="en-US" dirty="0" err="1"/>
              <a:t>hrs</a:t>
            </a:r>
            <a:r>
              <a:rPr lang="en-US" dirty="0"/>
              <a:t>/</a:t>
            </a:r>
            <a:r>
              <a:rPr lang="en-US" dirty="0" err="1"/>
              <a:t>wk</a:t>
            </a:r>
            <a:r>
              <a:rPr lang="en-US" dirty="0"/>
              <a:t> = sick day of 2.64 hours</a:t>
            </a:r>
            <a:endParaRPr lang="en-US" sz="2800" dirty="0"/>
          </a:p>
          <a:p>
            <a:r>
              <a:rPr lang="en-US" sz="2800" u="sng" dirty="0"/>
              <a:t> </a:t>
            </a:r>
            <a:endParaRPr lang="en-US" sz="2800" dirty="0"/>
          </a:p>
        </p:txBody>
      </p:sp>
      <p:pic>
        <p:nvPicPr>
          <p:cNvPr id="7" name="Picture 6" descr="logo.TIF"/>
          <p:cNvPicPr>
            <a:picLocks noChangeAspect="1"/>
          </p:cNvPicPr>
          <p:nvPr/>
        </p:nvPicPr>
        <p:blipFill>
          <a:blip r:embed="rId2" cstate="print"/>
          <a:stretch>
            <a:fillRect/>
          </a:stretch>
        </p:blipFill>
        <p:spPr>
          <a:xfrm>
            <a:off x="1828800" y="6096000"/>
            <a:ext cx="465328" cy="603668"/>
          </a:xfrm>
          <a:prstGeom prst="rect">
            <a:avLst/>
          </a:prstGeom>
        </p:spPr>
      </p:pic>
    </p:spTree>
    <p:extLst>
      <p:ext uri="{BB962C8B-B14F-4D97-AF65-F5344CB8AC3E}">
        <p14:creationId xmlns:p14="http://schemas.microsoft.com/office/powerpoint/2010/main" val="308818340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p:cTn id="7" dur="1000" fill="hold"/>
                                        <p:tgtEl>
                                          <p:spTgt spid="22531">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22531">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22531">
                                            <p:txEl>
                                              <p:pRg st="0" end="0"/>
                                            </p:txEl>
                                          </p:spTgt>
                                        </p:tgtEl>
                                      </p:cBhvr>
                                    </p:animEffect>
                                  </p:childTnLst>
                                  <p:subTnLst>
                                    <p:animClr clrSpc="rgb" dir="cw">
                                      <p:cBhvr override="childStyle">
                                        <p:cTn dur="1" fill="hold" display="0" masterRel="nextClick" afterEffect="1"/>
                                        <p:tgtEl>
                                          <p:spTgt spid="22531">
                                            <p:txEl>
                                              <p:pRg st="0" end="0"/>
                                            </p:txEl>
                                          </p:spTgt>
                                        </p:tgtEl>
                                        <p:attrNameLst>
                                          <p:attrName>ppt_c</p:attrName>
                                        </p:attrNameLst>
                                      </p:cBhvr>
                                      <p:to>
                                        <a:srgbClr val="44B9E8"/>
                                      </p:to>
                                    </p:animClr>
                                  </p:sub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22531">
                                            <p:txEl>
                                              <p:pRg st="2" end="2"/>
                                            </p:txEl>
                                          </p:spTgt>
                                        </p:tgtEl>
                                        <p:attrNameLst>
                                          <p:attrName>style.visibility</p:attrName>
                                        </p:attrNameLst>
                                      </p:cBhvr>
                                      <p:to>
                                        <p:strVal val="visible"/>
                                      </p:to>
                                    </p:set>
                                    <p:anim calcmode="lin" valueType="num">
                                      <p:cBhvr>
                                        <p:cTn id="14" dur="500" fill="hold"/>
                                        <p:tgtEl>
                                          <p:spTgt spid="22531">
                                            <p:txEl>
                                              <p:pRg st="2" end="2"/>
                                            </p:txEl>
                                          </p:spTgt>
                                        </p:tgtEl>
                                        <p:attrNameLst>
                                          <p:attrName>ppt_x</p:attrName>
                                        </p:attrNameLst>
                                      </p:cBhvr>
                                      <p:tavLst>
                                        <p:tav tm="0">
                                          <p:val>
                                            <p:strVal val="#ppt_x-.2"/>
                                          </p:val>
                                        </p:tav>
                                        <p:tav tm="100000">
                                          <p:val>
                                            <p:strVal val="#ppt_x"/>
                                          </p:val>
                                        </p:tav>
                                      </p:tavLst>
                                    </p:anim>
                                    <p:anim calcmode="lin" valueType="num">
                                      <p:cBhvr>
                                        <p:cTn id="15" dur="500" fill="hold"/>
                                        <p:tgtEl>
                                          <p:spTgt spid="22531">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6" dur="500"/>
                                        <p:tgtEl>
                                          <p:spTgt spid="22531">
                                            <p:txEl>
                                              <p:pRg st="2" end="2"/>
                                            </p:txEl>
                                          </p:spTgt>
                                        </p:tgtEl>
                                      </p:cBhvr>
                                    </p:animEffect>
                                  </p:childTnLst>
                                  <p:subTnLst>
                                    <p:animClr clrSpc="rgb" dir="cw">
                                      <p:cBhvr override="childStyle">
                                        <p:cTn dur="1" fill="hold" display="0" masterRel="nextClick" afterEffect="1"/>
                                        <p:tgtEl>
                                          <p:spTgt spid="22531">
                                            <p:txEl>
                                              <p:pRg st="2" end="2"/>
                                            </p:txEl>
                                          </p:spTgt>
                                        </p:tgtEl>
                                        <p:attrNameLst>
                                          <p:attrName>ppt_c</p:attrName>
                                        </p:attrNameLst>
                                      </p:cBhvr>
                                      <p:to>
                                        <a:srgbClr val="44B9E8"/>
                                      </p:to>
                                    </p:animClr>
                                  </p:sub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22531">
                                            <p:txEl>
                                              <p:pRg st="4" end="4"/>
                                            </p:txEl>
                                          </p:spTgt>
                                        </p:tgtEl>
                                        <p:attrNameLst>
                                          <p:attrName>style.visibility</p:attrName>
                                        </p:attrNameLst>
                                      </p:cBhvr>
                                      <p:to>
                                        <p:strVal val="visible"/>
                                      </p:to>
                                    </p:set>
                                    <p:anim calcmode="lin" valueType="num">
                                      <p:cBhvr>
                                        <p:cTn id="21" dur="500" fill="hold"/>
                                        <p:tgtEl>
                                          <p:spTgt spid="22531">
                                            <p:txEl>
                                              <p:pRg st="4" end="4"/>
                                            </p:txEl>
                                          </p:spTgt>
                                        </p:tgtEl>
                                        <p:attrNameLst>
                                          <p:attrName>ppt_x</p:attrName>
                                        </p:attrNameLst>
                                      </p:cBhvr>
                                      <p:tavLst>
                                        <p:tav tm="0">
                                          <p:val>
                                            <p:strVal val="#ppt_x-.2"/>
                                          </p:val>
                                        </p:tav>
                                        <p:tav tm="100000">
                                          <p:val>
                                            <p:strVal val="#ppt_x"/>
                                          </p:val>
                                        </p:tav>
                                      </p:tavLst>
                                    </p:anim>
                                    <p:anim calcmode="lin" valueType="num">
                                      <p:cBhvr>
                                        <p:cTn id="22" dur="500" fill="hold"/>
                                        <p:tgtEl>
                                          <p:spTgt spid="22531">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23" dur="500"/>
                                        <p:tgtEl>
                                          <p:spTgt spid="22531">
                                            <p:txEl>
                                              <p:pRg st="4" end="4"/>
                                            </p:txEl>
                                          </p:spTgt>
                                        </p:tgtEl>
                                      </p:cBhvr>
                                    </p:animEffect>
                                  </p:childTnLst>
                                  <p:subTnLst>
                                    <p:animClr clrSpc="rgb" dir="cw">
                                      <p:cBhvr override="childStyle">
                                        <p:cTn dur="1" fill="hold" display="0" masterRel="nextClick" afterEffect="1"/>
                                        <p:tgtEl>
                                          <p:spTgt spid="22531">
                                            <p:txEl>
                                              <p:pRg st="4" end="4"/>
                                            </p:txEl>
                                          </p:spTgt>
                                        </p:tgtEl>
                                        <p:attrNameLst>
                                          <p:attrName>ppt_c</p:attrName>
                                        </p:attrNameLst>
                                      </p:cBhvr>
                                      <p:to>
                                        <a:srgbClr val="44B9E8"/>
                                      </p:to>
                                    </p:animClr>
                                  </p:sub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22531">
                                            <p:txEl>
                                              <p:pRg st="6" end="6"/>
                                            </p:txEl>
                                          </p:spTgt>
                                        </p:tgtEl>
                                        <p:attrNameLst>
                                          <p:attrName>style.visibility</p:attrName>
                                        </p:attrNameLst>
                                      </p:cBhvr>
                                      <p:to>
                                        <p:strVal val="visible"/>
                                      </p:to>
                                    </p:set>
                                    <p:anim calcmode="lin" valueType="num">
                                      <p:cBhvr>
                                        <p:cTn id="28" dur="500" fill="hold"/>
                                        <p:tgtEl>
                                          <p:spTgt spid="22531">
                                            <p:txEl>
                                              <p:pRg st="6" end="6"/>
                                            </p:txEl>
                                          </p:spTgt>
                                        </p:tgtEl>
                                        <p:attrNameLst>
                                          <p:attrName>ppt_x</p:attrName>
                                        </p:attrNameLst>
                                      </p:cBhvr>
                                      <p:tavLst>
                                        <p:tav tm="0">
                                          <p:val>
                                            <p:strVal val="#ppt_x-.2"/>
                                          </p:val>
                                        </p:tav>
                                        <p:tav tm="100000">
                                          <p:val>
                                            <p:strVal val="#ppt_x"/>
                                          </p:val>
                                        </p:tav>
                                      </p:tavLst>
                                    </p:anim>
                                    <p:anim calcmode="lin" valueType="num">
                                      <p:cBhvr>
                                        <p:cTn id="29" dur="500" fill="hold"/>
                                        <p:tgtEl>
                                          <p:spTgt spid="22531">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30" dur="500"/>
                                        <p:tgtEl>
                                          <p:spTgt spid="22531">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22531">
                                            <p:txEl>
                                              <p:pRg st="7" end="7"/>
                                            </p:txEl>
                                          </p:spTgt>
                                        </p:tgtEl>
                                        <p:attrNameLst>
                                          <p:attrName>style.visibility</p:attrName>
                                        </p:attrNameLst>
                                      </p:cBhvr>
                                      <p:to>
                                        <p:strVal val="visible"/>
                                      </p:to>
                                    </p:set>
                                    <p:anim calcmode="lin" valueType="num">
                                      <p:cBhvr>
                                        <p:cTn id="35" dur="500" fill="hold"/>
                                        <p:tgtEl>
                                          <p:spTgt spid="22531">
                                            <p:txEl>
                                              <p:pRg st="7" end="7"/>
                                            </p:txEl>
                                          </p:spTgt>
                                        </p:tgtEl>
                                        <p:attrNameLst>
                                          <p:attrName>ppt_x</p:attrName>
                                        </p:attrNameLst>
                                      </p:cBhvr>
                                      <p:tavLst>
                                        <p:tav tm="0">
                                          <p:val>
                                            <p:strVal val="#ppt_x-.2"/>
                                          </p:val>
                                        </p:tav>
                                        <p:tav tm="100000">
                                          <p:val>
                                            <p:strVal val="#ppt_x"/>
                                          </p:val>
                                        </p:tav>
                                      </p:tavLst>
                                    </p:anim>
                                    <p:anim calcmode="lin" valueType="num">
                                      <p:cBhvr>
                                        <p:cTn id="36" dur="500" fill="hold"/>
                                        <p:tgtEl>
                                          <p:spTgt spid="22531">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37" dur="500"/>
                                        <p:tgtEl>
                                          <p:spTgt spid="22531">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22531">
                                            <p:txEl>
                                              <p:pRg st="8" end="8"/>
                                            </p:txEl>
                                          </p:spTgt>
                                        </p:tgtEl>
                                        <p:attrNameLst>
                                          <p:attrName>style.visibility</p:attrName>
                                        </p:attrNameLst>
                                      </p:cBhvr>
                                      <p:to>
                                        <p:strVal val="visible"/>
                                      </p:to>
                                    </p:set>
                                    <p:anim calcmode="lin" valueType="num">
                                      <p:cBhvr>
                                        <p:cTn id="42" dur="500" fill="hold"/>
                                        <p:tgtEl>
                                          <p:spTgt spid="22531">
                                            <p:txEl>
                                              <p:pRg st="8" end="8"/>
                                            </p:txEl>
                                          </p:spTgt>
                                        </p:tgtEl>
                                        <p:attrNameLst>
                                          <p:attrName>ppt_x</p:attrName>
                                        </p:attrNameLst>
                                      </p:cBhvr>
                                      <p:tavLst>
                                        <p:tav tm="0">
                                          <p:val>
                                            <p:strVal val="#ppt_x-.2"/>
                                          </p:val>
                                        </p:tav>
                                        <p:tav tm="100000">
                                          <p:val>
                                            <p:strVal val="#ppt_x"/>
                                          </p:val>
                                        </p:tav>
                                      </p:tavLst>
                                    </p:anim>
                                    <p:anim calcmode="lin" valueType="num">
                                      <p:cBhvr>
                                        <p:cTn id="43" dur="500" fill="hold"/>
                                        <p:tgtEl>
                                          <p:spTgt spid="22531">
                                            <p:txEl>
                                              <p:pRg st="8" end="8"/>
                                            </p:txEl>
                                          </p:spTgt>
                                        </p:tgtEl>
                                        <p:attrNameLst>
                                          <p:attrName>ppt_y</p:attrName>
                                        </p:attrNameLst>
                                      </p:cBhvr>
                                      <p:tavLst>
                                        <p:tav tm="0">
                                          <p:val>
                                            <p:strVal val="#ppt_y"/>
                                          </p:val>
                                        </p:tav>
                                        <p:tav tm="100000">
                                          <p:val>
                                            <p:strVal val="#ppt_y"/>
                                          </p:val>
                                        </p:tav>
                                      </p:tavLst>
                                    </p:anim>
                                    <p:animEffect transition="in" filter="wipe(right)" prLst="gradientSize: 0.1">
                                      <p:cBhvr>
                                        <p:cTn id="44" dur="500"/>
                                        <p:tgtEl>
                                          <p:spTgt spid="2253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35280" y="38457"/>
            <a:ext cx="8229600" cy="1143000"/>
          </a:xfrm>
        </p:spPr>
        <p:txBody>
          <a:bodyPr/>
          <a:lstStyle/>
          <a:p>
            <a:pPr eaLnBrk="1" hangingPunct="1"/>
            <a:r>
              <a:rPr lang="en-US" dirty="0"/>
              <a:t>Leaves</a:t>
            </a:r>
          </a:p>
        </p:txBody>
      </p:sp>
      <p:sp>
        <p:nvSpPr>
          <p:cNvPr id="23555" name="Rectangle 2"/>
          <p:cNvSpPr>
            <a:spLocks noChangeArrowheads="1"/>
          </p:cNvSpPr>
          <p:nvPr/>
        </p:nvSpPr>
        <p:spPr bwMode="auto">
          <a:xfrm>
            <a:off x="758792" y="761198"/>
            <a:ext cx="8229600" cy="3877985"/>
          </a:xfrm>
          <a:prstGeom prst="rect">
            <a:avLst/>
          </a:prstGeom>
          <a:noFill/>
          <a:ln w="9525">
            <a:noFill/>
            <a:miter lim="800000"/>
            <a:headEnd/>
            <a:tailEnd/>
          </a:ln>
        </p:spPr>
        <p:txBody>
          <a:bodyPr wrap="square">
            <a:spAutoFit/>
          </a:bodyPr>
          <a:lstStyle/>
          <a:p>
            <a:endParaRPr lang="en-US" b="1" u="sng" dirty="0"/>
          </a:p>
          <a:p>
            <a:r>
              <a:rPr lang="en-US" sz="2000" b="1" u="sng" dirty="0"/>
              <a:t>Parental Leave</a:t>
            </a:r>
          </a:p>
          <a:p>
            <a:pPr marL="342900" indent="-342900">
              <a:buClr>
                <a:schemeClr val="bg2">
                  <a:lumMod val="50000"/>
                </a:schemeClr>
              </a:buClr>
              <a:buFont typeface="Wingdings" pitchFamily="2" charset="2"/>
              <a:buChar char="§"/>
            </a:pPr>
            <a:r>
              <a:rPr lang="en-US" sz="2000" dirty="0"/>
              <a:t> For the period immediately following the birth or adoption of a child</a:t>
            </a:r>
          </a:p>
          <a:p>
            <a:pPr marL="342900" indent="-342900">
              <a:buClr>
                <a:srgbClr val="00AAE6"/>
              </a:buClr>
              <a:buFont typeface="Wingdings" pitchFamily="2" charset="2"/>
              <a:buChar char="ü"/>
            </a:pPr>
            <a:endParaRPr lang="en-US" sz="2000" u="sng" dirty="0"/>
          </a:p>
          <a:p>
            <a:pPr marL="342900" indent="-342900">
              <a:buClr>
                <a:schemeClr val="bg2">
                  <a:lumMod val="50000"/>
                </a:schemeClr>
              </a:buClr>
              <a:buFont typeface="Wingdings" pitchFamily="2" charset="2"/>
              <a:buChar char="§"/>
            </a:pPr>
            <a:r>
              <a:rPr lang="en-US" sz="2000" dirty="0"/>
              <a:t>Leave shall not exceed 6 weeks in total </a:t>
            </a:r>
            <a:endParaRPr lang="en-US" sz="2000" i="1" u="sng" dirty="0"/>
          </a:p>
          <a:p>
            <a:pPr marL="342900" indent="-342900">
              <a:buClr>
                <a:schemeClr val="bg2">
                  <a:lumMod val="50000"/>
                </a:schemeClr>
              </a:buClr>
              <a:buFont typeface="Wingdings" pitchFamily="2" charset="2"/>
              <a:buChar char="§"/>
            </a:pPr>
            <a:endParaRPr lang="en-US" sz="2000" i="1" u="sng" dirty="0"/>
          </a:p>
          <a:p>
            <a:pPr marL="342900" indent="-342900">
              <a:buClr>
                <a:schemeClr val="bg2">
                  <a:lumMod val="50000"/>
                </a:schemeClr>
              </a:buClr>
              <a:buFont typeface="Wingdings" pitchFamily="2" charset="2"/>
              <a:buChar char="§"/>
            </a:pPr>
            <a:r>
              <a:rPr lang="en-US" sz="2000" dirty="0"/>
              <a:t>6 weeks of paid leave immediately following </a:t>
            </a:r>
            <a:r>
              <a:rPr lang="en-US" sz="2000" i="1" dirty="0"/>
              <a:t>birth or adoption</a:t>
            </a:r>
          </a:p>
          <a:p>
            <a:pPr marL="342900" indent="-342900">
              <a:buClr>
                <a:schemeClr val="bg2">
                  <a:lumMod val="50000"/>
                </a:schemeClr>
              </a:buClr>
              <a:buFont typeface="Wingdings" pitchFamily="2" charset="2"/>
              <a:buChar char="§"/>
            </a:pPr>
            <a:r>
              <a:rPr lang="en-US" sz="2000" i="1" dirty="0"/>
              <a:t>Available to both mothers and fathers</a:t>
            </a:r>
          </a:p>
          <a:p>
            <a:pPr marL="342900" indent="-342900">
              <a:buClr>
                <a:schemeClr val="bg2">
                  <a:lumMod val="50000"/>
                </a:schemeClr>
              </a:buClr>
              <a:buFont typeface="Wingdings" pitchFamily="2" charset="2"/>
              <a:buChar char="§"/>
            </a:pPr>
            <a:endParaRPr lang="en-US" sz="2000" i="1" dirty="0"/>
          </a:p>
          <a:p>
            <a:pPr marL="342900" indent="-342900">
              <a:buClr>
                <a:schemeClr val="bg2">
                  <a:lumMod val="50000"/>
                </a:schemeClr>
              </a:buClr>
              <a:buFont typeface="Wingdings" pitchFamily="2" charset="2"/>
              <a:buChar char="§"/>
            </a:pPr>
            <a:r>
              <a:rPr lang="en-US" sz="2000" i="1" dirty="0"/>
              <a:t>Must occur during active appointment period</a:t>
            </a:r>
          </a:p>
          <a:p>
            <a:pPr marL="342900" indent="-342900">
              <a:buClr>
                <a:srgbClr val="00AAE6"/>
              </a:buClr>
              <a:buFont typeface="Wingdings" pitchFamily="2" charset="2"/>
              <a:buChar char="ü"/>
            </a:pPr>
            <a:endParaRPr lang="en-US" sz="2400" u="sng" dirty="0"/>
          </a:p>
          <a:p>
            <a:r>
              <a:rPr lang="en-US" sz="2400" u="sng" dirty="0"/>
              <a:t> </a:t>
            </a:r>
            <a:endParaRPr lang="en-US" sz="2400" dirty="0"/>
          </a:p>
        </p:txBody>
      </p:sp>
      <p:pic>
        <p:nvPicPr>
          <p:cNvPr id="5" name="Picture 4" descr="logo.TIF"/>
          <p:cNvPicPr>
            <a:picLocks noChangeAspect="1"/>
          </p:cNvPicPr>
          <p:nvPr/>
        </p:nvPicPr>
        <p:blipFill>
          <a:blip r:embed="rId2" cstate="print"/>
          <a:stretch>
            <a:fillRect/>
          </a:stretch>
        </p:blipFill>
        <p:spPr>
          <a:xfrm>
            <a:off x="1828800" y="6096000"/>
            <a:ext cx="465328" cy="603668"/>
          </a:xfrm>
          <a:prstGeom prst="rect">
            <a:avLst/>
          </a:prstGeom>
        </p:spPr>
      </p:pic>
    </p:spTree>
    <p:extLst>
      <p:ext uri="{BB962C8B-B14F-4D97-AF65-F5344CB8AC3E}">
        <p14:creationId xmlns:p14="http://schemas.microsoft.com/office/powerpoint/2010/main" val="3630707567"/>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animEffect transition="in" filter="barn(inHorizontal)">
                                      <p:cBhvr>
                                        <p:cTn id="7" dur="500"/>
                                        <p:tgtEl>
                                          <p:spTgt spid="2355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23555">
                                            <p:txEl>
                                              <p:pRg st="2" end="2"/>
                                            </p:txEl>
                                          </p:spTgt>
                                        </p:tgtEl>
                                        <p:attrNameLst>
                                          <p:attrName>style.visibility</p:attrName>
                                        </p:attrNameLst>
                                      </p:cBhvr>
                                      <p:to>
                                        <p:strVal val="visible"/>
                                      </p:to>
                                    </p:set>
                                    <p:animEffect transition="in" filter="barn(inHorizontal)">
                                      <p:cBhvr>
                                        <p:cTn id="12" dur="500"/>
                                        <p:tgtEl>
                                          <p:spTgt spid="23555">
                                            <p:txEl>
                                              <p:pRg st="2" end="2"/>
                                            </p:txEl>
                                          </p:spTgt>
                                        </p:tgtEl>
                                      </p:cBhvr>
                                    </p:animEffect>
                                  </p:childTnLst>
                                  <p:subTnLst>
                                    <p:animClr clrSpc="rgb" dir="cw">
                                      <p:cBhvr override="childStyle">
                                        <p:cTn dur="1" fill="hold" display="0" masterRel="nextClick" afterEffect="1"/>
                                        <p:tgtEl>
                                          <p:spTgt spid="23555">
                                            <p:txEl>
                                              <p:pRg st="2" end="2"/>
                                            </p:txEl>
                                          </p:spTgt>
                                        </p:tgtEl>
                                        <p:attrNameLst>
                                          <p:attrName>ppt_c</p:attrName>
                                        </p:attrNameLst>
                                      </p:cBhvr>
                                      <p:to>
                                        <a:schemeClr val="folHlink"/>
                                      </p:to>
                                    </p:animClr>
                                  </p:sub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23555">
                                            <p:txEl>
                                              <p:pRg st="4" end="4"/>
                                            </p:txEl>
                                          </p:spTgt>
                                        </p:tgtEl>
                                        <p:attrNameLst>
                                          <p:attrName>style.visibility</p:attrName>
                                        </p:attrNameLst>
                                      </p:cBhvr>
                                      <p:to>
                                        <p:strVal val="visible"/>
                                      </p:to>
                                    </p:set>
                                    <p:animEffect transition="in" filter="barn(inHorizontal)">
                                      <p:cBhvr>
                                        <p:cTn id="17" dur="500"/>
                                        <p:tgtEl>
                                          <p:spTgt spid="23555">
                                            <p:txEl>
                                              <p:pRg st="4" end="4"/>
                                            </p:txEl>
                                          </p:spTgt>
                                        </p:tgtEl>
                                      </p:cBhvr>
                                    </p:animEffect>
                                  </p:childTnLst>
                                  <p:subTnLst>
                                    <p:animClr clrSpc="rgb" dir="cw">
                                      <p:cBhvr override="childStyle">
                                        <p:cTn dur="1" fill="hold" display="0" masterRel="nextClick" afterEffect="1"/>
                                        <p:tgtEl>
                                          <p:spTgt spid="23555">
                                            <p:txEl>
                                              <p:pRg st="4" end="4"/>
                                            </p:txEl>
                                          </p:spTgt>
                                        </p:tgtEl>
                                        <p:attrNameLst>
                                          <p:attrName>ppt_c</p:attrName>
                                        </p:attrNameLst>
                                      </p:cBhvr>
                                      <p:to>
                                        <a:schemeClr val="folHlink"/>
                                      </p:to>
                                    </p:animClr>
                                  </p:sub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23555">
                                            <p:txEl>
                                              <p:pRg st="6" end="6"/>
                                            </p:txEl>
                                          </p:spTgt>
                                        </p:tgtEl>
                                        <p:attrNameLst>
                                          <p:attrName>style.visibility</p:attrName>
                                        </p:attrNameLst>
                                      </p:cBhvr>
                                      <p:to>
                                        <p:strVal val="visible"/>
                                      </p:to>
                                    </p:set>
                                    <p:animEffect transition="in" filter="barn(inHorizontal)">
                                      <p:cBhvr>
                                        <p:cTn id="22" dur="500"/>
                                        <p:tgtEl>
                                          <p:spTgt spid="23555">
                                            <p:txEl>
                                              <p:pRg st="6" end="6"/>
                                            </p:txEl>
                                          </p:spTgt>
                                        </p:tgtEl>
                                      </p:cBhvr>
                                    </p:animEffect>
                                  </p:childTnLst>
                                  <p:subTnLst>
                                    <p:animClr clrSpc="rgb" dir="cw">
                                      <p:cBhvr override="childStyle">
                                        <p:cTn dur="1" fill="hold" display="0" masterRel="nextClick" afterEffect="1"/>
                                        <p:tgtEl>
                                          <p:spTgt spid="23555">
                                            <p:txEl>
                                              <p:pRg st="6" end="6"/>
                                            </p:txEl>
                                          </p:spTgt>
                                        </p:tgtEl>
                                        <p:attrNameLst>
                                          <p:attrName>ppt_c</p:attrName>
                                        </p:attrNameLst>
                                      </p:cBhvr>
                                      <p:to>
                                        <a:schemeClr val="folHlink"/>
                                      </p:to>
                                    </p:animClr>
                                  </p:subTnLst>
                                </p:cTn>
                              </p:par>
                            </p:childTnLst>
                          </p:cTn>
                        </p:par>
                      </p:childTnLst>
                    </p:cTn>
                  </p:par>
                  <p:par>
                    <p:cTn id="23" fill="hold">
                      <p:stCondLst>
                        <p:cond delay="indefinite"/>
                      </p:stCondLst>
                      <p:childTnLst>
                        <p:par>
                          <p:cTn id="24" fill="hold">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23555">
                                            <p:txEl>
                                              <p:pRg st="7" end="7"/>
                                            </p:txEl>
                                          </p:spTgt>
                                        </p:tgtEl>
                                        <p:attrNameLst>
                                          <p:attrName>style.visibility</p:attrName>
                                        </p:attrNameLst>
                                      </p:cBhvr>
                                      <p:to>
                                        <p:strVal val="visible"/>
                                      </p:to>
                                    </p:set>
                                    <p:animEffect transition="in" filter="barn(inHorizontal)">
                                      <p:cBhvr>
                                        <p:cTn id="27" dur="500"/>
                                        <p:tgtEl>
                                          <p:spTgt spid="23555">
                                            <p:txEl>
                                              <p:pRg st="7" end="7"/>
                                            </p:txEl>
                                          </p:spTgt>
                                        </p:tgtEl>
                                      </p:cBhvr>
                                    </p:animEffect>
                                  </p:childTnLst>
                                  <p:subTnLst>
                                    <p:animClr clrSpc="rgb" dir="cw">
                                      <p:cBhvr override="childStyle">
                                        <p:cTn dur="1" fill="hold" display="0" masterRel="nextClick" afterEffect="1"/>
                                        <p:tgtEl>
                                          <p:spTgt spid="23555">
                                            <p:txEl>
                                              <p:pRg st="7" end="7"/>
                                            </p:txEl>
                                          </p:spTgt>
                                        </p:tgtEl>
                                        <p:attrNameLst>
                                          <p:attrName>ppt_c</p:attrName>
                                        </p:attrNameLst>
                                      </p:cBhvr>
                                      <p:to>
                                        <a:schemeClr val="folHlink"/>
                                      </p:to>
                                    </p:animClr>
                                  </p:subTnLst>
                                </p:cTn>
                              </p:par>
                            </p:childTnLst>
                          </p:cTn>
                        </p:par>
                      </p:childTnLst>
                    </p:cTn>
                  </p:par>
                  <p:par>
                    <p:cTn id="28" fill="hold">
                      <p:stCondLst>
                        <p:cond delay="indefinite"/>
                      </p:stCondLst>
                      <p:childTnLst>
                        <p:par>
                          <p:cTn id="29" fill="hold">
                            <p:stCondLst>
                              <p:cond delay="0"/>
                            </p:stCondLst>
                            <p:childTnLst>
                              <p:par>
                                <p:cTn id="30" presetID="16" presetClass="entr" presetSubtype="26" fill="hold" grpId="0" nodeType="clickEffect">
                                  <p:stCondLst>
                                    <p:cond delay="0"/>
                                  </p:stCondLst>
                                  <p:childTnLst>
                                    <p:set>
                                      <p:cBhvr>
                                        <p:cTn id="31" dur="1" fill="hold">
                                          <p:stCondLst>
                                            <p:cond delay="0"/>
                                          </p:stCondLst>
                                        </p:cTn>
                                        <p:tgtEl>
                                          <p:spTgt spid="23555">
                                            <p:txEl>
                                              <p:pRg st="9" end="9"/>
                                            </p:txEl>
                                          </p:spTgt>
                                        </p:tgtEl>
                                        <p:attrNameLst>
                                          <p:attrName>style.visibility</p:attrName>
                                        </p:attrNameLst>
                                      </p:cBhvr>
                                      <p:to>
                                        <p:strVal val="visible"/>
                                      </p:to>
                                    </p:set>
                                    <p:animEffect transition="in" filter="barn(inHorizontal)">
                                      <p:cBhvr>
                                        <p:cTn id="32" dur="500"/>
                                        <p:tgtEl>
                                          <p:spTgt spid="2355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7417" y="1208772"/>
            <a:ext cx="7694613" cy="2971800"/>
          </a:xfrm>
        </p:spPr>
        <p:txBody>
          <a:bodyPr>
            <a:noAutofit/>
          </a:bodyPr>
          <a:lstStyle/>
          <a:p>
            <a:pPr>
              <a:buNone/>
            </a:pPr>
            <a:r>
              <a:rPr lang="en-US" b="1" u="sng" dirty="0"/>
              <a:t>Bereavement Leave </a:t>
            </a:r>
          </a:p>
          <a:p>
            <a:pPr>
              <a:buNone/>
            </a:pPr>
            <a:r>
              <a:rPr lang="en-US" sz="1600" dirty="0"/>
              <a:t>Up to 5 days paid leave upon death of:</a:t>
            </a:r>
          </a:p>
          <a:p>
            <a:pPr>
              <a:buSzPct val="125000"/>
              <a:buFont typeface="Wingdings" pitchFamily="2" charset="2"/>
              <a:buChar char="§"/>
            </a:pPr>
            <a:r>
              <a:rPr lang="en-US" sz="1600" i="1" dirty="0"/>
              <a:t>   Immediate family</a:t>
            </a:r>
            <a:endParaRPr lang="en-US" sz="1600" i="1" dirty="0">
              <a:solidFill>
                <a:schemeClr val="accent2"/>
              </a:solidFill>
            </a:endParaRPr>
          </a:p>
          <a:p>
            <a:pPr>
              <a:buSzPct val="125000"/>
              <a:buFont typeface="Wingdings" pitchFamily="2" charset="2"/>
              <a:buChar char="§"/>
            </a:pPr>
            <a:r>
              <a:rPr lang="en-US" sz="1600" i="1" dirty="0"/>
              <a:t>  Same-sex domestic partner</a:t>
            </a:r>
          </a:p>
          <a:p>
            <a:pPr>
              <a:buSzPct val="125000"/>
              <a:buFont typeface="Wingdings" pitchFamily="2" charset="2"/>
              <a:buChar char="§"/>
            </a:pPr>
            <a:r>
              <a:rPr lang="en-US" sz="1600" i="1" dirty="0"/>
              <a:t>  Household member</a:t>
            </a:r>
          </a:p>
          <a:p>
            <a:pPr>
              <a:buSzPct val="125000"/>
              <a:buFont typeface="Wingdings" pitchFamily="2" charset="2"/>
              <a:buChar char="§"/>
            </a:pPr>
            <a:r>
              <a:rPr lang="en-US" sz="1600" i="1" dirty="0"/>
              <a:t>  In-laws</a:t>
            </a:r>
          </a:p>
          <a:p>
            <a:pPr>
              <a:buSzPct val="125000"/>
              <a:buFont typeface="Wingdings" pitchFamily="2" charset="2"/>
              <a:buChar char="§"/>
            </a:pPr>
            <a:r>
              <a:rPr lang="en-US" sz="1600" i="1" dirty="0"/>
              <a:t> Grandparents and/or grandchildren</a:t>
            </a:r>
          </a:p>
          <a:p>
            <a:pPr>
              <a:buSzPct val="125000"/>
              <a:buNone/>
            </a:pPr>
            <a:endParaRPr lang="en-US" sz="1600" dirty="0"/>
          </a:p>
        </p:txBody>
      </p:sp>
      <p:sp>
        <p:nvSpPr>
          <p:cNvPr id="2" name="Title 1"/>
          <p:cNvSpPr>
            <a:spLocks noGrp="1"/>
          </p:cNvSpPr>
          <p:nvPr>
            <p:ph type="title"/>
          </p:nvPr>
        </p:nvSpPr>
        <p:spPr>
          <a:xfrm>
            <a:off x="367417" y="152400"/>
            <a:ext cx="8229600" cy="1143000"/>
          </a:xfrm>
        </p:spPr>
        <p:txBody>
          <a:bodyPr/>
          <a:lstStyle/>
          <a:p>
            <a:pPr algn="l"/>
            <a:r>
              <a:rPr lang="en-US" dirty="0"/>
              <a:t>Leaves</a:t>
            </a:r>
          </a:p>
        </p:txBody>
      </p:sp>
      <p:sp>
        <p:nvSpPr>
          <p:cNvPr id="4" name="TextBox 3"/>
          <p:cNvSpPr txBox="1"/>
          <p:nvPr/>
        </p:nvSpPr>
        <p:spPr>
          <a:xfrm>
            <a:off x="4695359" y="1208772"/>
            <a:ext cx="6733342" cy="2800767"/>
          </a:xfrm>
          <a:prstGeom prst="rect">
            <a:avLst/>
          </a:prstGeom>
          <a:noFill/>
        </p:spPr>
        <p:txBody>
          <a:bodyPr wrap="square" rtlCol="0">
            <a:spAutoFit/>
          </a:bodyPr>
          <a:lstStyle/>
          <a:p>
            <a:r>
              <a:rPr lang="en-US" sz="2800" b="1" u="sng" dirty="0"/>
              <a:t>Other Leave</a:t>
            </a:r>
          </a:p>
          <a:p>
            <a:pPr marL="342900" indent="-342900">
              <a:buClr>
                <a:schemeClr val="bg2">
                  <a:lumMod val="50000"/>
                </a:schemeClr>
              </a:buClr>
              <a:buSzPct val="125000"/>
              <a:buFont typeface="Wingdings" pitchFamily="2" charset="2"/>
              <a:buChar char="§"/>
            </a:pPr>
            <a:r>
              <a:rPr lang="en-US" sz="1600" dirty="0"/>
              <a:t>1 day paid leave upon death</a:t>
            </a:r>
            <a:r>
              <a:rPr lang="en-US" sz="1600" i="1" dirty="0"/>
              <a:t> </a:t>
            </a:r>
            <a:r>
              <a:rPr lang="en-US" sz="1600" dirty="0"/>
              <a:t>of </a:t>
            </a:r>
            <a:r>
              <a:rPr lang="en-US" sz="1600" i="1" dirty="0"/>
              <a:t>another relative than above who is not a member of your household</a:t>
            </a:r>
          </a:p>
          <a:p>
            <a:pPr>
              <a:buClr>
                <a:schemeClr val="bg2">
                  <a:lumMod val="50000"/>
                </a:schemeClr>
              </a:buClr>
              <a:buSzPct val="125000"/>
            </a:pPr>
            <a:endParaRPr lang="en-US" sz="1600" i="1" dirty="0"/>
          </a:p>
          <a:p>
            <a:pPr>
              <a:buClr>
                <a:schemeClr val="bg2">
                  <a:lumMod val="50000"/>
                </a:schemeClr>
              </a:buClr>
              <a:buSzPct val="125000"/>
            </a:pPr>
            <a:r>
              <a:rPr lang="en-US" sz="1600" i="1" dirty="0"/>
              <a:t>Jury Duty</a:t>
            </a:r>
          </a:p>
          <a:p>
            <a:pPr marL="342900" indent="-342900">
              <a:buClr>
                <a:schemeClr val="bg2">
                  <a:lumMod val="50000"/>
                </a:schemeClr>
              </a:buClr>
              <a:buSzPct val="125000"/>
              <a:buFont typeface="Arial" panose="020B0604020202020204" pitchFamily="34" charset="0"/>
              <a:buChar char="•"/>
            </a:pPr>
            <a:r>
              <a:rPr lang="en-US" sz="1600" i="1" dirty="0"/>
              <a:t>Paid Release time for the duration of jury duty. </a:t>
            </a:r>
          </a:p>
          <a:p>
            <a:pPr>
              <a:buClr>
                <a:schemeClr val="bg2">
                  <a:lumMod val="50000"/>
                </a:schemeClr>
              </a:buClr>
              <a:buSzPct val="125000"/>
            </a:pPr>
            <a:endParaRPr lang="en-US" sz="1600" dirty="0"/>
          </a:p>
          <a:p>
            <a:r>
              <a:rPr lang="en-US" sz="1600" dirty="0"/>
              <a:t>May request a leave without pay </a:t>
            </a:r>
          </a:p>
          <a:p>
            <a:r>
              <a:rPr lang="en-US" sz="1600" dirty="0"/>
              <a:t>Approval at sole discretion of the University </a:t>
            </a:r>
            <a:endParaRPr lang="en-US" sz="1600" i="1" dirty="0"/>
          </a:p>
          <a:p>
            <a:pPr marL="342900" indent="-342900">
              <a:buClr>
                <a:schemeClr val="bg2">
                  <a:lumMod val="50000"/>
                </a:schemeClr>
              </a:buClr>
              <a:buSzPct val="125000"/>
              <a:buFont typeface="Arial" panose="020B0604020202020204" pitchFamily="34" charset="0"/>
              <a:buChar char="•"/>
            </a:pPr>
            <a:endParaRPr lang="en-US" sz="2000" dirty="0"/>
          </a:p>
        </p:txBody>
      </p:sp>
      <p:pic>
        <p:nvPicPr>
          <p:cNvPr id="6" name="Picture 5" descr="logo.TIF"/>
          <p:cNvPicPr>
            <a:picLocks noChangeAspect="1"/>
          </p:cNvPicPr>
          <p:nvPr/>
        </p:nvPicPr>
        <p:blipFill>
          <a:blip r:embed="rId2" cstate="print"/>
          <a:stretch>
            <a:fillRect/>
          </a:stretch>
        </p:blipFill>
        <p:spPr>
          <a:xfrm>
            <a:off x="1828800" y="6096000"/>
            <a:ext cx="465328" cy="603668"/>
          </a:xfrm>
          <a:prstGeom prst="rect">
            <a:avLst/>
          </a:prstGeom>
        </p:spPr>
      </p:pic>
    </p:spTree>
    <p:extLst>
      <p:ext uri="{BB962C8B-B14F-4D97-AF65-F5344CB8AC3E}">
        <p14:creationId xmlns:p14="http://schemas.microsoft.com/office/powerpoint/2010/main" val="36130617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
                                            <p:txEl>
                                              <p:pRg st="0" end="0"/>
                                            </p:txEl>
                                          </p:spTgt>
                                        </p:tgtEl>
                                        <p:attrNameLst>
                                          <p:attrName>ppt_c</p:attrName>
                                        </p:attrNameLst>
                                      </p:cBhvr>
                                      <p:to>
                                        <a:srgbClr val="44B9E8"/>
                                      </p:to>
                                    </p:animClr>
                                  </p:subTnLst>
                                </p:cTn>
                              </p:par>
                              <p:par>
                                <p:cTn id="11" presetID="39" presetClass="entr" presetSubtype="0" accel="10000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
                                            <p:txEl>
                                              <p:pRg st="1" end="1"/>
                                            </p:txEl>
                                          </p:spTgt>
                                        </p:tgtEl>
                                        <p:attrNameLst>
                                          <p:attrName>ppt_c</p:attrName>
                                        </p:attrNameLst>
                                      </p:cBhvr>
                                      <p:to>
                                        <a:srgbClr val="44B9E8"/>
                                      </p:to>
                                    </p:animClr>
                                  </p:subTnLst>
                                </p:cTn>
                              </p:par>
                              <p:par>
                                <p:cTn id="17" presetID="39" presetClass="entr" presetSubtype="0" accel="10000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3">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
                                            <p:txEl>
                                              <p:pRg st="2" end="2"/>
                                            </p:txEl>
                                          </p:spTgt>
                                        </p:tgtEl>
                                        <p:attrNameLst>
                                          <p:attrName>ppt_c</p:attrName>
                                        </p:attrNameLst>
                                      </p:cBhvr>
                                      <p:to>
                                        <a:srgbClr val="44B9E8"/>
                                      </p:to>
                                    </p:animClr>
                                  </p:subTnLst>
                                </p:cTn>
                              </p:par>
                              <p:par>
                                <p:cTn id="23" presetID="39" presetClass="entr" presetSubtype="0" accel="100000"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6" dur="500" fill="hold"/>
                                        <p:tgtEl>
                                          <p:spTgt spid="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7" dur="500" fill="hold"/>
                                        <p:tgtEl>
                                          <p:spTgt spid="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28" dur="500" fill="hold"/>
                                        <p:tgtEl>
                                          <p:spTgt spid="3">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
                                            <p:txEl>
                                              <p:pRg st="3" end="3"/>
                                            </p:txEl>
                                          </p:spTgt>
                                        </p:tgtEl>
                                        <p:attrNameLst>
                                          <p:attrName>ppt_c</p:attrName>
                                        </p:attrNameLst>
                                      </p:cBhvr>
                                      <p:to>
                                        <a:srgbClr val="44B9E8"/>
                                      </p:to>
                                    </p:animClr>
                                  </p:subTnLst>
                                </p:cTn>
                              </p:par>
                              <p:par>
                                <p:cTn id="29" presetID="39" presetClass="entr" presetSubtype="0" accel="10000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3">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
                                            <p:txEl>
                                              <p:pRg st="4" end="4"/>
                                            </p:txEl>
                                          </p:spTgt>
                                        </p:tgtEl>
                                        <p:attrNameLst>
                                          <p:attrName>ppt_c</p:attrName>
                                        </p:attrNameLst>
                                      </p:cBhvr>
                                      <p:to>
                                        <a:srgbClr val="44B9E8"/>
                                      </p:to>
                                    </p:animClr>
                                  </p:subTnLst>
                                </p:cTn>
                              </p:par>
                              <p:par>
                                <p:cTn id="35" presetID="39" presetClass="entr" presetSubtype="0" accel="100000" fill="hold" grpId="0"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500" fill="hold"/>
                                        <p:tgtEl>
                                          <p:spTgt spid="3">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8" dur="500" fill="hold"/>
                                        <p:tgtEl>
                                          <p:spTgt spid="3">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9" dur="500" fill="hold"/>
                                        <p:tgtEl>
                                          <p:spTgt spid="3">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40" dur="500" fill="hold"/>
                                        <p:tgtEl>
                                          <p:spTgt spid="3">
                                            <p:txEl>
                                              <p:pRg st="5" end="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
                                            <p:txEl>
                                              <p:pRg st="5" end="5"/>
                                            </p:txEl>
                                          </p:spTgt>
                                        </p:tgtEl>
                                        <p:attrNameLst>
                                          <p:attrName>ppt_c</p:attrName>
                                        </p:attrNameLst>
                                      </p:cBhvr>
                                      <p:to>
                                        <a:srgbClr val="44B9E8"/>
                                      </p:to>
                                    </p:animClr>
                                  </p:subTnLst>
                                </p:cTn>
                              </p:par>
                              <p:par>
                                <p:cTn id="41" presetID="39" presetClass="entr" presetSubtype="0" accel="100000" fill="hold" grpId="0"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p:cTn id="43" dur="500" fill="hold"/>
                                        <p:tgtEl>
                                          <p:spTgt spid="3">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4" dur="500" fill="hold"/>
                                        <p:tgtEl>
                                          <p:spTgt spid="3">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5" dur="500" fill="hold"/>
                                        <p:tgtEl>
                                          <p:spTgt spid="3">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46" dur="500" fill="hold"/>
                                        <p:tgtEl>
                                          <p:spTgt spid="3">
                                            <p:txEl>
                                              <p:pRg st="6" end="6"/>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
                                            <p:txEl>
                                              <p:pRg st="6" end="6"/>
                                            </p:txEl>
                                          </p:spTgt>
                                        </p:tgtEl>
                                        <p:attrNameLst>
                                          <p:attrName>ppt_c</p:attrName>
                                        </p:attrNameLst>
                                      </p:cBhvr>
                                      <p:to>
                                        <a:srgbClr val="44B9E8"/>
                                      </p:to>
                                    </p:animClr>
                                  </p:subTnLst>
                                </p:cTn>
                              </p:par>
                            </p:childTnLst>
                          </p:cTn>
                        </p:par>
                      </p:childTnLst>
                    </p:cTn>
                  </p:par>
                  <p:par>
                    <p:cTn id="47" fill="hold">
                      <p:stCondLst>
                        <p:cond delay="indefinite"/>
                      </p:stCondLst>
                      <p:childTnLst>
                        <p:par>
                          <p:cTn id="48" fill="hold">
                            <p:stCondLst>
                              <p:cond delay="0"/>
                            </p:stCondLst>
                            <p:childTnLst>
                              <p:par>
                                <p:cTn id="49" presetID="39" presetClass="entr" presetSubtype="0" accel="100000" fill="hold" grpId="0" nodeType="clickEffect">
                                  <p:stCondLst>
                                    <p:cond delay="0"/>
                                  </p:stCondLst>
                                  <p:childTnLst>
                                    <p:set>
                                      <p:cBhvr>
                                        <p:cTn id="50" dur="1" fill="hold">
                                          <p:stCondLst>
                                            <p:cond delay="0"/>
                                          </p:stCondLst>
                                        </p:cTn>
                                        <p:tgtEl>
                                          <p:spTgt spid="4">
                                            <p:txEl>
                                              <p:pRg st="0" end="0"/>
                                            </p:txEl>
                                          </p:spTgt>
                                        </p:tgtEl>
                                        <p:attrNameLst>
                                          <p:attrName>style.visibility</p:attrName>
                                        </p:attrNameLst>
                                      </p:cBhvr>
                                      <p:to>
                                        <p:strVal val="visible"/>
                                      </p:to>
                                    </p:set>
                                    <p:anim calcmode="lin" valueType="num">
                                      <p:cBhvr>
                                        <p:cTn id="51" dur="500" fill="hold"/>
                                        <p:tgtEl>
                                          <p:spTgt spid="4">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2" dur="500" fill="hold"/>
                                        <p:tgtEl>
                                          <p:spTgt spid="4">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3" dur="500" fill="hold"/>
                                        <p:tgtEl>
                                          <p:spTgt spid="4">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54" dur="500" fill="hold"/>
                                        <p:tgtEl>
                                          <p:spTgt spid="4">
                                            <p:txEl>
                                              <p:pRg st="0" end="0"/>
                                            </p:txEl>
                                          </p:spTgt>
                                        </p:tgtEl>
                                        <p:attrNameLst>
                                          <p:attrName>ppt_y</p:attrName>
                                        </p:attrNameLst>
                                      </p:cBhvr>
                                      <p:tavLst>
                                        <p:tav tm="0">
                                          <p:val>
                                            <p:strVal val="#ppt_y"/>
                                          </p:val>
                                        </p:tav>
                                        <p:tav tm="100000">
                                          <p:val>
                                            <p:strVal val="#ppt_y"/>
                                          </p:val>
                                        </p:tav>
                                      </p:tavLst>
                                    </p:anim>
                                  </p:childTnLst>
                                </p:cTn>
                              </p:par>
                              <p:par>
                                <p:cTn id="55" presetID="39" presetClass="entr" presetSubtype="0" accel="100000" fill="hold" grpId="0" nodeType="withEffect">
                                  <p:stCondLst>
                                    <p:cond delay="0"/>
                                  </p:stCondLst>
                                  <p:childTnLst>
                                    <p:set>
                                      <p:cBhvr>
                                        <p:cTn id="56" dur="1" fill="hold">
                                          <p:stCondLst>
                                            <p:cond delay="0"/>
                                          </p:stCondLst>
                                        </p:cTn>
                                        <p:tgtEl>
                                          <p:spTgt spid="4">
                                            <p:txEl>
                                              <p:pRg st="1" end="1"/>
                                            </p:txEl>
                                          </p:spTgt>
                                        </p:tgtEl>
                                        <p:attrNameLst>
                                          <p:attrName>style.visibility</p:attrName>
                                        </p:attrNameLst>
                                      </p:cBhvr>
                                      <p:to>
                                        <p:strVal val="visible"/>
                                      </p:to>
                                    </p:set>
                                    <p:anim calcmode="lin" valueType="num">
                                      <p:cBhvr>
                                        <p:cTn id="57" dur="500" fill="hold"/>
                                        <p:tgtEl>
                                          <p:spTgt spid="4">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8" dur="500" fill="hold"/>
                                        <p:tgtEl>
                                          <p:spTgt spid="4">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9" dur="500" fill="hold"/>
                                        <p:tgtEl>
                                          <p:spTgt spid="4">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60" dur="500" fill="hold"/>
                                        <p:tgtEl>
                                          <p:spTgt spid="4">
                                            <p:txEl>
                                              <p:pRg st="1" end="1"/>
                                            </p:txEl>
                                          </p:spTgt>
                                        </p:tgtEl>
                                        <p:attrNameLst>
                                          <p:attrName>ppt_y</p:attrName>
                                        </p:attrNameLst>
                                      </p:cBhvr>
                                      <p:tavLst>
                                        <p:tav tm="0">
                                          <p:val>
                                            <p:strVal val="#ppt_y"/>
                                          </p:val>
                                        </p:tav>
                                        <p:tav tm="100000">
                                          <p:val>
                                            <p:strVal val="#ppt_y"/>
                                          </p:val>
                                        </p:tav>
                                      </p:tavLst>
                                    </p:anim>
                                  </p:childTnLst>
                                </p:cTn>
                              </p:par>
                              <p:par>
                                <p:cTn id="61" presetID="39" presetClass="entr" presetSubtype="0" accel="100000" fill="hold" grpId="0" nodeType="withEffect">
                                  <p:stCondLst>
                                    <p:cond delay="0"/>
                                  </p:stCondLst>
                                  <p:childTnLst>
                                    <p:set>
                                      <p:cBhvr>
                                        <p:cTn id="62" dur="1" fill="hold">
                                          <p:stCondLst>
                                            <p:cond delay="0"/>
                                          </p:stCondLst>
                                        </p:cTn>
                                        <p:tgtEl>
                                          <p:spTgt spid="4">
                                            <p:txEl>
                                              <p:pRg st="3" end="3"/>
                                            </p:txEl>
                                          </p:spTgt>
                                        </p:tgtEl>
                                        <p:attrNameLst>
                                          <p:attrName>style.visibility</p:attrName>
                                        </p:attrNameLst>
                                      </p:cBhvr>
                                      <p:to>
                                        <p:strVal val="visible"/>
                                      </p:to>
                                    </p:set>
                                    <p:anim calcmode="lin" valueType="num">
                                      <p:cBhvr>
                                        <p:cTn id="63" dur="500" fill="hold"/>
                                        <p:tgtEl>
                                          <p:spTgt spid="4">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4" dur="500" fill="hold"/>
                                        <p:tgtEl>
                                          <p:spTgt spid="4">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5" dur="500" fill="hold"/>
                                        <p:tgtEl>
                                          <p:spTgt spid="4">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66" dur="500" fill="hold"/>
                                        <p:tgtEl>
                                          <p:spTgt spid="4">
                                            <p:txEl>
                                              <p:pRg st="3" end="3"/>
                                            </p:txEl>
                                          </p:spTgt>
                                        </p:tgtEl>
                                        <p:attrNameLst>
                                          <p:attrName>ppt_y</p:attrName>
                                        </p:attrNameLst>
                                      </p:cBhvr>
                                      <p:tavLst>
                                        <p:tav tm="0">
                                          <p:val>
                                            <p:strVal val="#ppt_y"/>
                                          </p:val>
                                        </p:tav>
                                        <p:tav tm="100000">
                                          <p:val>
                                            <p:strVal val="#ppt_y"/>
                                          </p:val>
                                        </p:tav>
                                      </p:tavLst>
                                    </p:anim>
                                  </p:childTnLst>
                                </p:cTn>
                              </p:par>
                              <p:par>
                                <p:cTn id="67" presetID="39" presetClass="entr" presetSubtype="0" accel="100000" fill="hold" grpId="0" nodeType="withEffect">
                                  <p:stCondLst>
                                    <p:cond delay="0"/>
                                  </p:stCondLst>
                                  <p:childTnLst>
                                    <p:set>
                                      <p:cBhvr>
                                        <p:cTn id="68" dur="1" fill="hold">
                                          <p:stCondLst>
                                            <p:cond delay="0"/>
                                          </p:stCondLst>
                                        </p:cTn>
                                        <p:tgtEl>
                                          <p:spTgt spid="4">
                                            <p:txEl>
                                              <p:pRg st="4" end="4"/>
                                            </p:txEl>
                                          </p:spTgt>
                                        </p:tgtEl>
                                        <p:attrNameLst>
                                          <p:attrName>style.visibility</p:attrName>
                                        </p:attrNameLst>
                                      </p:cBhvr>
                                      <p:to>
                                        <p:strVal val="visible"/>
                                      </p:to>
                                    </p:set>
                                    <p:anim calcmode="lin" valueType="num">
                                      <p:cBhvr>
                                        <p:cTn id="69" dur="500" fill="hold"/>
                                        <p:tgtEl>
                                          <p:spTgt spid="4">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70" dur="500" fill="hold"/>
                                        <p:tgtEl>
                                          <p:spTgt spid="4">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71" dur="500" fill="hold"/>
                                        <p:tgtEl>
                                          <p:spTgt spid="4">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72" dur="500" fill="hold"/>
                                        <p:tgtEl>
                                          <p:spTgt spid="4">
                                            <p:txEl>
                                              <p:pRg st="4" end="4"/>
                                            </p:txEl>
                                          </p:spTgt>
                                        </p:tgtEl>
                                        <p:attrNameLst>
                                          <p:attrName>ppt_y</p:attrName>
                                        </p:attrNameLst>
                                      </p:cBhvr>
                                      <p:tavLst>
                                        <p:tav tm="0">
                                          <p:val>
                                            <p:strVal val="#ppt_y"/>
                                          </p:val>
                                        </p:tav>
                                        <p:tav tm="100000">
                                          <p:val>
                                            <p:strVal val="#ppt_y"/>
                                          </p:val>
                                        </p:tav>
                                      </p:tavLst>
                                    </p:anim>
                                  </p:childTnLst>
                                </p:cTn>
                              </p:par>
                              <p:par>
                                <p:cTn id="73" presetID="39" presetClass="entr" presetSubtype="0" accel="100000" fill="hold" grpId="0" nodeType="withEffect">
                                  <p:stCondLst>
                                    <p:cond delay="0"/>
                                  </p:stCondLst>
                                  <p:childTnLst>
                                    <p:set>
                                      <p:cBhvr>
                                        <p:cTn id="74" dur="1" fill="hold">
                                          <p:stCondLst>
                                            <p:cond delay="0"/>
                                          </p:stCondLst>
                                        </p:cTn>
                                        <p:tgtEl>
                                          <p:spTgt spid="4">
                                            <p:txEl>
                                              <p:pRg st="6" end="6"/>
                                            </p:txEl>
                                          </p:spTgt>
                                        </p:tgtEl>
                                        <p:attrNameLst>
                                          <p:attrName>style.visibility</p:attrName>
                                        </p:attrNameLst>
                                      </p:cBhvr>
                                      <p:to>
                                        <p:strVal val="visible"/>
                                      </p:to>
                                    </p:set>
                                    <p:anim calcmode="lin" valueType="num">
                                      <p:cBhvr>
                                        <p:cTn id="75" dur="500" fill="hold"/>
                                        <p:tgtEl>
                                          <p:spTgt spid="4">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76" dur="500" fill="hold"/>
                                        <p:tgtEl>
                                          <p:spTgt spid="4">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77" dur="500" fill="hold"/>
                                        <p:tgtEl>
                                          <p:spTgt spid="4">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78" dur="500" fill="hold"/>
                                        <p:tgtEl>
                                          <p:spTgt spid="4">
                                            <p:txEl>
                                              <p:pRg st="6" end="6"/>
                                            </p:txEl>
                                          </p:spTgt>
                                        </p:tgtEl>
                                        <p:attrNameLst>
                                          <p:attrName>ppt_y</p:attrName>
                                        </p:attrNameLst>
                                      </p:cBhvr>
                                      <p:tavLst>
                                        <p:tav tm="0">
                                          <p:val>
                                            <p:strVal val="#ppt_y"/>
                                          </p:val>
                                        </p:tav>
                                        <p:tav tm="100000">
                                          <p:val>
                                            <p:strVal val="#ppt_y"/>
                                          </p:val>
                                        </p:tav>
                                      </p:tavLst>
                                    </p:anim>
                                  </p:childTnLst>
                                </p:cTn>
                              </p:par>
                              <p:par>
                                <p:cTn id="79" presetID="39" presetClass="entr" presetSubtype="0" accel="100000" fill="hold" grpId="0" nodeType="withEffect">
                                  <p:stCondLst>
                                    <p:cond delay="0"/>
                                  </p:stCondLst>
                                  <p:childTnLst>
                                    <p:set>
                                      <p:cBhvr>
                                        <p:cTn id="80" dur="1" fill="hold">
                                          <p:stCondLst>
                                            <p:cond delay="0"/>
                                          </p:stCondLst>
                                        </p:cTn>
                                        <p:tgtEl>
                                          <p:spTgt spid="4">
                                            <p:txEl>
                                              <p:pRg st="7" end="7"/>
                                            </p:txEl>
                                          </p:spTgt>
                                        </p:tgtEl>
                                        <p:attrNameLst>
                                          <p:attrName>style.visibility</p:attrName>
                                        </p:attrNameLst>
                                      </p:cBhvr>
                                      <p:to>
                                        <p:strVal val="visible"/>
                                      </p:to>
                                    </p:set>
                                    <p:anim calcmode="lin" valueType="num">
                                      <p:cBhvr>
                                        <p:cTn id="81" dur="500" fill="hold"/>
                                        <p:tgtEl>
                                          <p:spTgt spid="4">
                                            <p:txEl>
                                              <p:pRg st="7" end="7"/>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2" dur="500" fill="hold"/>
                                        <p:tgtEl>
                                          <p:spTgt spid="4">
                                            <p:txEl>
                                              <p:pRg st="7" end="7"/>
                                            </p:txEl>
                                          </p:spTgt>
                                        </p:tgtEl>
                                        <p:attrNameLst>
                                          <p:attrName>ppt_w</p:attrName>
                                        </p:attrNameLst>
                                      </p:cBhvr>
                                      <p:tavLst>
                                        <p:tav tm="0">
                                          <p:val>
                                            <p:strVal val="#ppt_w+.3"/>
                                          </p:val>
                                        </p:tav>
                                        <p:tav tm="50000">
                                          <p:val>
                                            <p:strVal val="#ppt_w+.3"/>
                                          </p:val>
                                        </p:tav>
                                        <p:tav tm="100000">
                                          <p:val>
                                            <p:strVal val="#ppt_w"/>
                                          </p:val>
                                        </p:tav>
                                      </p:tavLst>
                                    </p:anim>
                                    <p:anim calcmode="lin" valueType="num">
                                      <p:cBhvr>
                                        <p:cTn id="83" dur="500" fill="hold"/>
                                        <p:tgtEl>
                                          <p:spTgt spid="4">
                                            <p:txEl>
                                              <p:pRg st="7" end="7"/>
                                            </p:txEl>
                                          </p:spTgt>
                                        </p:tgtEl>
                                        <p:attrNameLst>
                                          <p:attrName>ppt_x</p:attrName>
                                        </p:attrNameLst>
                                      </p:cBhvr>
                                      <p:tavLst>
                                        <p:tav tm="0">
                                          <p:val>
                                            <p:strVal val="#ppt_x-.3"/>
                                          </p:val>
                                        </p:tav>
                                        <p:tav tm="50000">
                                          <p:val>
                                            <p:strVal val="#ppt_x"/>
                                          </p:val>
                                        </p:tav>
                                        <p:tav tm="100000">
                                          <p:val>
                                            <p:strVal val="#ppt_x"/>
                                          </p:val>
                                        </p:tav>
                                      </p:tavLst>
                                    </p:anim>
                                    <p:anim calcmode="lin" valueType="num">
                                      <p:cBhvr>
                                        <p:cTn id="84" dur="500" fill="hold"/>
                                        <p:tgtEl>
                                          <p:spTgt spid="4">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uiExpand="1" build="allAtOnce"/>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5B149-87C1-4F76-BA9E-30DA08D903C5}"/>
              </a:ext>
            </a:extLst>
          </p:cNvPr>
          <p:cNvSpPr>
            <a:spLocks noGrp="1"/>
          </p:cNvSpPr>
          <p:nvPr>
            <p:ph type="ctrTitle" idx="4294967295"/>
          </p:nvPr>
        </p:nvSpPr>
        <p:spPr>
          <a:xfrm>
            <a:off x="2824843" y="1171349"/>
            <a:ext cx="5784850" cy="2387600"/>
          </a:xfrm>
        </p:spPr>
        <p:txBody>
          <a:bodyPr>
            <a:normAutofit/>
          </a:bodyPr>
          <a:lstStyle/>
          <a:p>
            <a:pPr algn="ctr"/>
            <a:r>
              <a:rPr lang="en-US" dirty="0"/>
              <a:t>Important Information</a:t>
            </a:r>
          </a:p>
        </p:txBody>
      </p:sp>
    </p:spTree>
    <p:extLst>
      <p:ext uri="{BB962C8B-B14F-4D97-AF65-F5344CB8AC3E}">
        <p14:creationId xmlns:p14="http://schemas.microsoft.com/office/powerpoint/2010/main" val="28809146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8916" y="1290587"/>
            <a:ext cx="8001000" cy="4800600"/>
          </a:xfrm>
        </p:spPr>
        <p:txBody>
          <a:bodyPr>
            <a:normAutofit fontScale="92500" lnSpcReduction="20000"/>
          </a:bodyPr>
          <a:lstStyle/>
          <a:p>
            <a:pPr>
              <a:buNone/>
            </a:pPr>
            <a:endParaRPr lang="en-US" sz="900" b="1" dirty="0">
              <a:latin typeface="+mj-lt"/>
            </a:endParaRPr>
          </a:p>
          <a:p>
            <a:pPr marL="109728" indent="0">
              <a:spcAft>
                <a:spcPts val="600"/>
              </a:spcAft>
              <a:buClr>
                <a:srgbClr val="00AAE6"/>
              </a:buClr>
              <a:buSzPct val="100000"/>
              <a:buNone/>
            </a:pPr>
            <a:r>
              <a:rPr lang="en-US" sz="1400" dirty="0">
                <a:cs typeface="Calibri" pitchFamily="34" charset="0"/>
              </a:rPr>
              <a:t>Monday, September 6 </a:t>
            </a:r>
            <a:r>
              <a:rPr lang="en-US" sz="1400" b="1" i="1" dirty="0">
                <a:solidFill>
                  <a:schemeClr val="accent1"/>
                </a:solidFill>
                <a:cs typeface="Calibri" pitchFamily="34" charset="0"/>
              </a:rPr>
              <a:t>Labor Day  </a:t>
            </a:r>
            <a:r>
              <a:rPr lang="en-US" sz="1400" dirty="0">
                <a:cs typeface="Calibri" pitchFamily="34" charset="0"/>
              </a:rPr>
              <a:t>Holiday observed </a:t>
            </a:r>
            <a:endParaRPr lang="en-US" sz="1400" b="1" i="1" dirty="0">
              <a:solidFill>
                <a:schemeClr val="accent1"/>
              </a:solidFill>
              <a:cs typeface="Calibri" pitchFamily="34" charset="0"/>
            </a:endParaRPr>
          </a:p>
          <a:p>
            <a:pPr marL="109728" indent="0">
              <a:spcAft>
                <a:spcPts val="600"/>
              </a:spcAft>
              <a:buClr>
                <a:srgbClr val="00AAE6"/>
              </a:buClr>
              <a:buSzPct val="100000"/>
              <a:buNone/>
            </a:pPr>
            <a:r>
              <a:rPr lang="en-US" sz="1400" dirty="0">
                <a:cs typeface="Calibri" pitchFamily="34" charset="0"/>
              </a:rPr>
              <a:t>Thursday, November 25 </a:t>
            </a:r>
            <a:r>
              <a:rPr lang="en-US" sz="1400" b="1" i="1" dirty="0">
                <a:solidFill>
                  <a:schemeClr val="bg2">
                    <a:lumMod val="50000"/>
                  </a:schemeClr>
                </a:solidFill>
                <a:cs typeface="Calibri" pitchFamily="34" charset="0"/>
              </a:rPr>
              <a:t>Thanksgiving Day  </a:t>
            </a:r>
            <a:r>
              <a:rPr lang="en-US" sz="1400" dirty="0">
                <a:cs typeface="Calibri" pitchFamily="34" charset="0"/>
              </a:rPr>
              <a:t>Holiday observed </a:t>
            </a:r>
            <a:endParaRPr lang="en-US" sz="1400" b="1" i="1" dirty="0">
              <a:solidFill>
                <a:schemeClr val="bg2">
                  <a:lumMod val="50000"/>
                </a:schemeClr>
              </a:solidFill>
              <a:cs typeface="Calibri" pitchFamily="34" charset="0"/>
            </a:endParaRPr>
          </a:p>
          <a:p>
            <a:pPr marL="109728" indent="0">
              <a:spcAft>
                <a:spcPts val="600"/>
              </a:spcAft>
              <a:buClr>
                <a:srgbClr val="00AAE6"/>
              </a:buClr>
              <a:buSzPct val="100000"/>
              <a:buNone/>
            </a:pPr>
            <a:r>
              <a:rPr lang="en-US" sz="1400" dirty="0">
                <a:cs typeface="Calibri" pitchFamily="34" charset="0"/>
              </a:rPr>
              <a:t>Friday, November 26 </a:t>
            </a:r>
            <a:r>
              <a:rPr lang="en-US" sz="1400" b="1" i="1" dirty="0">
                <a:solidFill>
                  <a:schemeClr val="bg2">
                    <a:lumMod val="50000"/>
                  </a:schemeClr>
                </a:solidFill>
                <a:cs typeface="Calibri" pitchFamily="34" charset="0"/>
              </a:rPr>
              <a:t>Day After Thanksgiving  </a:t>
            </a:r>
            <a:r>
              <a:rPr lang="en-US" sz="1400" dirty="0">
                <a:cs typeface="Calibri" pitchFamily="34" charset="0"/>
              </a:rPr>
              <a:t>Designated Holiday </a:t>
            </a:r>
          </a:p>
          <a:p>
            <a:pPr marL="109728" indent="0">
              <a:spcAft>
                <a:spcPts val="600"/>
              </a:spcAft>
              <a:buClr>
                <a:srgbClr val="00AAE6"/>
              </a:buClr>
              <a:buSzPct val="100000"/>
              <a:buNone/>
            </a:pPr>
            <a:r>
              <a:rPr lang="en-US" sz="1400" dirty="0">
                <a:cs typeface="Calibri" pitchFamily="34" charset="0"/>
              </a:rPr>
              <a:t>Friday, December 24 </a:t>
            </a:r>
            <a:r>
              <a:rPr lang="en-US" sz="1400" b="1" i="1" spc="-10" dirty="0">
                <a:solidFill>
                  <a:schemeClr val="bg2">
                    <a:lumMod val="50000"/>
                  </a:schemeClr>
                </a:solidFill>
                <a:cs typeface="Calibri" pitchFamily="34" charset="0"/>
              </a:rPr>
              <a:t>½ Gift Day ½ Excused p.m. (from Chancellor &amp; President)</a:t>
            </a:r>
            <a:endParaRPr lang="en-US" sz="1400" dirty="0">
              <a:cs typeface="Calibri" pitchFamily="34" charset="0"/>
            </a:endParaRPr>
          </a:p>
          <a:p>
            <a:pPr marL="109728" indent="0">
              <a:spcAft>
                <a:spcPts val="600"/>
              </a:spcAft>
              <a:buClr>
                <a:srgbClr val="00AAE6"/>
              </a:buClr>
              <a:buSzPct val="100000"/>
              <a:buNone/>
            </a:pPr>
            <a:r>
              <a:rPr lang="en-US" sz="1400" dirty="0">
                <a:cs typeface="Calibri" pitchFamily="34" charset="0"/>
              </a:rPr>
              <a:t>Monday, December 27 </a:t>
            </a:r>
            <a:r>
              <a:rPr lang="en-US" sz="1400" b="1" i="1" dirty="0">
                <a:solidFill>
                  <a:schemeClr val="bg2">
                    <a:lumMod val="50000"/>
                  </a:schemeClr>
                </a:solidFill>
                <a:cs typeface="Calibri" pitchFamily="34" charset="0"/>
              </a:rPr>
              <a:t>Christmas Day  </a:t>
            </a:r>
            <a:r>
              <a:rPr lang="en-US" sz="1400" dirty="0">
                <a:cs typeface="Calibri" pitchFamily="34" charset="0"/>
              </a:rPr>
              <a:t>Holiday observed </a:t>
            </a:r>
          </a:p>
          <a:p>
            <a:pPr marL="109728" indent="0">
              <a:spcAft>
                <a:spcPts val="600"/>
              </a:spcAft>
              <a:buClr>
                <a:srgbClr val="00AAE6"/>
              </a:buClr>
              <a:buSzPct val="100000"/>
              <a:buNone/>
            </a:pPr>
            <a:r>
              <a:rPr lang="en-US" sz="1400" dirty="0">
                <a:cs typeface="Calibri" pitchFamily="34" charset="0"/>
              </a:rPr>
              <a:t>Tuesday, December 28 </a:t>
            </a:r>
            <a:r>
              <a:rPr lang="en-US" sz="1400" b="1" i="1" dirty="0">
                <a:solidFill>
                  <a:schemeClr val="bg2">
                    <a:lumMod val="50000"/>
                  </a:schemeClr>
                </a:solidFill>
                <a:cs typeface="Calibri" pitchFamily="34" charset="0"/>
              </a:rPr>
              <a:t>Day after Christmas  </a:t>
            </a:r>
            <a:r>
              <a:rPr lang="en-US" sz="1400" dirty="0">
                <a:cs typeface="Calibri" pitchFamily="34" charset="0"/>
              </a:rPr>
              <a:t>Holiday observed </a:t>
            </a:r>
          </a:p>
          <a:p>
            <a:pPr marL="109728" indent="0">
              <a:spcAft>
                <a:spcPts val="600"/>
              </a:spcAft>
              <a:buClr>
                <a:srgbClr val="00AAE6"/>
              </a:buClr>
              <a:buSzPct val="100000"/>
              <a:buNone/>
            </a:pPr>
            <a:r>
              <a:rPr lang="en-US" sz="1400" dirty="0">
                <a:cs typeface="Calibri" pitchFamily="34" charset="0"/>
              </a:rPr>
              <a:t>Wednesday, December 29 </a:t>
            </a:r>
            <a:r>
              <a:rPr lang="en-US" sz="1400" b="1" i="1" spc="-10" dirty="0">
                <a:solidFill>
                  <a:schemeClr val="bg2">
                    <a:lumMod val="50000"/>
                  </a:schemeClr>
                </a:solidFill>
                <a:cs typeface="Calibri" pitchFamily="34" charset="0"/>
              </a:rPr>
              <a:t>Gift Day (from Chancellor &amp; President)</a:t>
            </a:r>
          </a:p>
          <a:p>
            <a:pPr marL="109728" indent="0">
              <a:spcAft>
                <a:spcPts val="600"/>
              </a:spcAft>
              <a:buClr>
                <a:srgbClr val="00AAE6"/>
              </a:buClr>
              <a:buSzPct val="100000"/>
              <a:buNone/>
            </a:pPr>
            <a:r>
              <a:rPr lang="en-US" sz="1400" dirty="0">
                <a:cs typeface="Calibri" pitchFamily="34" charset="0"/>
              </a:rPr>
              <a:t>Thursday, December 30 </a:t>
            </a:r>
            <a:r>
              <a:rPr lang="en-US" sz="1400" b="1" i="1" spc="-10" dirty="0">
                <a:solidFill>
                  <a:schemeClr val="bg2">
                    <a:lumMod val="50000"/>
                  </a:schemeClr>
                </a:solidFill>
                <a:cs typeface="Calibri" pitchFamily="34" charset="0"/>
              </a:rPr>
              <a:t>Gift Day (from Chancellor &amp; President)</a:t>
            </a:r>
          </a:p>
          <a:p>
            <a:pPr marL="109728" indent="0">
              <a:spcAft>
                <a:spcPts val="600"/>
              </a:spcAft>
              <a:buClr>
                <a:srgbClr val="00AAE6"/>
              </a:buClr>
              <a:buSzPct val="100000"/>
              <a:buNone/>
            </a:pPr>
            <a:r>
              <a:rPr lang="en-US" sz="1400" dirty="0">
                <a:cs typeface="Calibri" pitchFamily="34" charset="0"/>
              </a:rPr>
              <a:t>Friday, December 31 </a:t>
            </a:r>
            <a:r>
              <a:rPr lang="en-US" sz="1400" b="1" i="1" spc="-10" dirty="0">
                <a:solidFill>
                  <a:schemeClr val="bg2">
                    <a:lumMod val="50000"/>
                  </a:schemeClr>
                </a:solidFill>
                <a:cs typeface="Calibri" pitchFamily="34" charset="0"/>
              </a:rPr>
              <a:t>Gift Day (from Chancellor &amp; President)</a:t>
            </a:r>
          </a:p>
          <a:p>
            <a:pPr marL="109728" indent="0">
              <a:spcAft>
                <a:spcPts val="600"/>
              </a:spcAft>
              <a:buClr>
                <a:srgbClr val="00AAE6"/>
              </a:buClr>
              <a:buSzPct val="100000"/>
              <a:buNone/>
            </a:pPr>
            <a:r>
              <a:rPr lang="en-US" sz="1400" dirty="0">
                <a:cs typeface="Calibri" pitchFamily="34" charset="0"/>
              </a:rPr>
              <a:t>Monday, January 3 </a:t>
            </a:r>
            <a:r>
              <a:rPr lang="en-US" sz="1400" b="1" i="1" dirty="0">
                <a:solidFill>
                  <a:schemeClr val="bg2">
                    <a:lumMod val="50000"/>
                  </a:schemeClr>
                </a:solidFill>
                <a:cs typeface="Calibri" pitchFamily="34" charset="0"/>
              </a:rPr>
              <a:t>New Year's Day  </a:t>
            </a:r>
            <a:r>
              <a:rPr lang="en-US" sz="1400" dirty="0">
                <a:cs typeface="Calibri" pitchFamily="34" charset="0"/>
              </a:rPr>
              <a:t>Holiday observed </a:t>
            </a:r>
          </a:p>
          <a:p>
            <a:pPr marL="109728" indent="0">
              <a:spcAft>
                <a:spcPts val="600"/>
              </a:spcAft>
              <a:buClr>
                <a:srgbClr val="00AAE6"/>
              </a:buClr>
              <a:buSzPct val="100000"/>
              <a:buNone/>
            </a:pPr>
            <a:r>
              <a:rPr lang="en-US" sz="1400" dirty="0">
                <a:cs typeface="Calibri" pitchFamily="34" charset="0"/>
              </a:rPr>
              <a:t>Monday, January 17 </a:t>
            </a:r>
            <a:r>
              <a:rPr lang="en-US" sz="1400" b="1" i="1" dirty="0">
                <a:solidFill>
                  <a:schemeClr val="bg2">
                    <a:lumMod val="50000"/>
                  </a:schemeClr>
                </a:solidFill>
                <a:cs typeface="Calibri" pitchFamily="34" charset="0"/>
              </a:rPr>
              <a:t>Martin Luther King Jr. Day  </a:t>
            </a:r>
            <a:r>
              <a:rPr lang="en-US" sz="1400" dirty="0">
                <a:cs typeface="Calibri" pitchFamily="34" charset="0"/>
              </a:rPr>
              <a:t>Holiday observed</a:t>
            </a:r>
          </a:p>
          <a:p>
            <a:pPr marL="109728" indent="0">
              <a:spcAft>
                <a:spcPts val="600"/>
              </a:spcAft>
              <a:buClr>
                <a:srgbClr val="00AAE6"/>
              </a:buClr>
              <a:buSzPct val="100000"/>
              <a:buNone/>
            </a:pPr>
            <a:r>
              <a:rPr lang="en-US" sz="1400" dirty="0">
                <a:cs typeface="Calibri" pitchFamily="34" charset="0"/>
              </a:rPr>
              <a:t>Monday, May 30 </a:t>
            </a:r>
            <a:r>
              <a:rPr lang="en-US" sz="1400" b="1" i="1" dirty="0">
                <a:solidFill>
                  <a:schemeClr val="bg2">
                    <a:lumMod val="50000"/>
                  </a:schemeClr>
                </a:solidFill>
                <a:cs typeface="Calibri" pitchFamily="34" charset="0"/>
              </a:rPr>
              <a:t>Memorial Day  </a:t>
            </a:r>
            <a:r>
              <a:rPr lang="en-US" sz="1400" dirty="0">
                <a:cs typeface="Calibri" pitchFamily="34" charset="0"/>
              </a:rPr>
              <a:t>Holiday observed </a:t>
            </a:r>
          </a:p>
          <a:p>
            <a:pPr marL="109728" indent="0">
              <a:spcAft>
                <a:spcPts val="600"/>
              </a:spcAft>
              <a:buClr>
                <a:srgbClr val="00AAE6"/>
              </a:buClr>
              <a:buSzPct val="100000"/>
              <a:buNone/>
            </a:pPr>
            <a:r>
              <a:rPr lang="en-US" sz="1400" dirty="0">
                <a:solidFill>
                  <a:schemeClr val="tx1"/>
                </a:solidFill>
                <a:cs typeface="Calibri" pitchFamily="34" charset="0"/>
              </a:rPr>
              <a:t>Friday, June 17 </a:t>
            </a:r>
            <a:r>
              <a:rPr lang="en-US" sz="1400" b="1" i="1" dirty="0">
                <a:solidFill>
                  <a:schemeClr val="bg2">
                    <a:lumMod val="50000"/>
                  </a:schemeClr>
                </a:solidFill>
                <a:cs typeface="Calibri" pitchFamily="34" charset="0"/>
              </a:rPr>
              <a:t>Juneteenth </a:t>
            </a:r>
            <a:r>
              <a:rPr lang="en-US" sz="1400" dirty="0">
                <a:cs typeface="Calibri" pitchFamily="34" charset="0"/>
              </a:rPr>
              <a:t>Holiday observed</a:t>
            </a:r>
            <a:endParaRPr lang="en-US" sz="1400" u="sng" dirty="0">
              <a:solidFill>
                <a:srgbClr val="FF0000"/>
              </a:solidFill>
              <a:cs typeface="Calibri" pitchFamily="34" charset="0"/>
            </a:endParaRPr>
          </a:p>
          <a:p>
            <a:pPr marL="109728" indent="0">
              <a:spcAft>
                <a:spcPts val="600"/>
              </a:spcAft>
              <a:buClr>
                <a:srgbClr val="00AAE6"/>
              </a:buClr>
              <a:buSzPct val="100000"/>
              <a:buNone/>
            </a:pPr>
            <a:endParaRPr lang="en-US" sz="1400" dirty="0">
              <a:cs typeface="Calibri" pitchFamily="34" charset="0"/>
            </a:endParaRPr>
          </a:p>
        </p:txBody>
      </p:sp>
      <p:sp>
        <p:nvSpPr>
          <p:cNvPr id="2" name="Title 1"/>
          <p:cNvSpPr>
            <a:spLocks noGrp="1"/>
          </p:cNvSpPr>
          <p:nvPr>
            <p:ph type="title"/>
          </p:nvPr>
        </p:nvSpPr>
        <p:spPr>
          <a:xfrm>
            <a:off x="348916" y="228600"/>
            <a:ext cx="8915400" cy="1143000"/>
          </a:xfrm>
        </p:spPr>
        <p:txBody>
          <a:bodyPr>
            <a:normAutofit/>
          </a:bodyPr>
          <a:lstStyle/>
          <a:p>
            <a:pPr algn="l"/>
            <a:r>
              <a:rPr lang="en-US" sz="3600" dirty="0"/>
              <a:t>Campus Holiday Schedule 2021-2022</a:t>
            </a:r>
          </a:p>
        </p:txBody>
      </p:sp>
      <p:pic>
        <p:nvPicPr>
          <p:cNvPr id="8" name="Picture 7" descr="logo.TIF"/>
          <p:cNvPicPr>
            <a:picLocks noChangeAspect="1"/>
          </p:cNvPicPr>
          <p:nvPr/>
        </p:nvPicPr>
        <p:blipFill>
          <a:blip r:embed="rId2" cstate="print"/>
          <a:stretch>
            <a:fillRect/>
          </a:stretch>
        </p:blipFill>
        <p:spPr>
          <a:xfrm>
            <a:off x="1828800" y="6096000"/>
            <a:ext cx="465328" cy="603668"/>
          </a:xfrm>
          <a:prstGeom prst="rect">
            <a:avLst/>
          </a:prstGeom>
        </p:spPr>
      </p:pic>
    </p:spTree>
    <p:extLst>
      <p:ext uri="{BB962C8B-B14F-4D97-AF65-F5344CB8AC3E}">
        <p14:creationId xmlns:p14="http://schemas.microsoft.com/office/powerpoint/2010/main" val="2621593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100000">
                                          <p:val>
                                            <p:strVal val="#ppt_x"/>
                                          </p:val>
                                        </p:tav>
                                      </p:tavLst>
                                    </p:anim>
                                    <p:anim calcmode="lin" valueType="num">
                                      <p:cBhvr>
                                        <p:cTn id="8" dur="500" fill="hold"/>
                                        <p:tgtEl>
                                          <p:spTgt spid="3"/>
                                        </p:tgtEl>
                                        <p:attrNameLst>
                                          <p:attrName>ppt_y</p:attrName>
                                        </p:attrNameLst>
                                      </p:cBhvr>
                                      <p:tavLst>
                                        <p:tav tm="0">
                                          <p:val>
                                            <p:strVal val="#ppt_y+#ppt_h/2"/>
                                          </p:val>
                                        </p:tav>
                                        <p:tav tm="100000">
                                          <p:val>
                                            <p:strVal val="#ppt_y"/>
                                          </p:val>
                                        </p:tav>
                                      </p:tavLst>
                                    </p:anim>
                                    <p:anim calcmode="lin" valueType="num">
                                      <p:cBhvr>
                                        <p:cTn id="9" dur="500" fill="hold"/>
                                        <p:tgtEl>
                                          <p:spTgt spid="3"/>
                                        </p:tgtEl>
                                        <p:attrNameLst>
                                          <p:attrName>ppt_w</p:attrName>
                                        </p:attrNameLst>
                                      </p:cBhvr>
                                      <p:tavLst>
                                        <p:tav tm="0">
                                          <p:val>
                                            <p:strVal val="#ppt_w"/>
                                          </p:val>
                                        </p:tav>
                                        <p:tav tm="100000">
                                          <p:val>
                                            <p:strVal val="#ppt_w"/>
                                          </p:val>
                                        </p:tav>
                                      </p:tavLst>
                                    </p:anim>
                                    <p:anim calcmode="lin" valueType="num">
                                      <p:cBhvr>
                                        <p:cTn id="10"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510139" y="1456623"/>
            <a:ext cx="8686800" cy="3886200"/>
          </a:xfrm>
        </p:spPr>
        <p:txBody>
          <a:bodyPr>
            <a:noAutofit/>
          </a:bodyPr>
          <a:lstStyle/>
          <a:p>
            <a:pPr eaLnBrk="1" hangingPunct="1">
              <a:buClr>
                <a:schemeClr val="bg2">
                  <a:lumMod val="50000"/>
                </a:schemeClr>
              </a:buClr>
              <a:buSzPct val="100000"/>
              <a:buFont typeface="Wingdings" pitchFamily="2" charset="2"/>
              <a:buChar char="§"/>
            </a:pPr>
            <a:r>
              <a:rPr lang="en-US" sz="1400" dirty="0"/>
              <a:t>What is the GEO? </a:t>
            </a:r>
          </a:p>
          <a:p>
            <a:pPr lvl="1">
              <a:buClr>
                <a:schemeClr val="bg2">
                  <a:lumMod val="50000"/>
                </a:schemeClr>
              </a:buClr>
              <a:buFont typeface="Wingdings" pitchFamily="2" charset="2"/>
              <a:buChar char="§"/>
            </a:pPr>
            <a:r>
              <a:rPr lang="en-US" sz="1200" dirty="0">
                <a:solidFill>
                  <a:srgbClr val="FF0000"/>
                </a:solidFill>
                <a:hlinkClick r:id="rId3"/>
              </a:rPr>
              <a:t>http://www.ahr.illinois.edu/geo.pdf</a:t>
            </a:r>
            <a:endParaRPr lang="en-US" sz="1200" dirty="0">
              <a:solidFill>
                <a:srgbClr val="FF0000"/>
              </a:solidFill>
            </a:endParaRPr>
          </a:p>
          <a:p>
            <a:pPr marL="109728" indent="0">
              <a:buNone/>
            </a:pPr>
            <a:endParaRPr lang="en-US" sz="1050" dirty="0"/>
          </a:p>
          <a:p>
            <a:r>
              <a:rPr lang="en-US" sz="1400" dirty="0"/>
              <a:t>Employees are not required to join the union </a:t>
            </a:r>
          </a:p>
          <a:p>
            <a:endParaRPr lang="en-US" sz="1050" dirty="0"/>
          </a:p>
          <a:p>
            <a:r>
              <a:rPr lang="en-US" sz="1400" dirty="0"/>
              <a:t>Employees are required to pay fair share fees when holding a covered position and electing not to join the union (this may be changing with the new Supreme Court ruling)</a:t>
            </a:r>
          </a:p>
          <a:p>
            <a:endParaRPr lang="en-US" sz="1050" dirty="0"/>
          </a:p>
          <a:p>
            <a:r>
              <a:rPr lang="en-US" sz="1400" dirty="0"/>
              <a:t>Fair share and dues are paid via payroll deduction </a:t>
            </a:r>
          </a:p>
          <a:p>
            <a:endParaRPr lang="en-US" sz="1050" dirty="0"/>
          </a:p>
          <a:p>
            <a:r>
              <a:rPr lang="en-US" sz="1400" dirty="0"/>
              <a:t>Fair share and dues fees determined by the GEO </a:t>
            </a:r>
          </a:p>
          <a:p>
            <a:pPr marL="109728" indent="0">
              <a:buClr>
                <a:schemeClr val="bg2">
                  <a:lumMod val="50000"/>
                </a:schemeClr>
              </a:buClr>
              <a:buSzPct val="100000"/>
              <a:buNone/>
            </a:pPr>
            <a:endParaRPr lang="en-US" sz="1050" dirty="0"/>
          </a:p>
          <a:p>
            <a:pPr eaLnBrk="1" hangingPunct="1">
              <a:buClr>
                <a:schemeClr val="bg2">
                  <a:lumMod val="50000"/>
                </a:schemeClr>
              </a:buClr>
              <a:buSzPct val="100000"/>
              <a:buFont typeface="Wingdings" pitchFamily="2" charset="2"/>
              <a:buChar char="§"/>
            </a:pPr>
            <a:r>
              <a:rPr lang="en-US" sz="1400" dirty="0"/>
              <a:t>More information can be obtained at the “</a:t>
            </a:r>
            <a:r>
              <a:rPr lang="en-US" sz="1400" dirty="0">
                <a:hlinkClick r:id="rId4"/>
              </a:rPr>
              <a:t>all campus orientation</a:t>
            </a:r>
            <a:r>
              <a:rPr lang="en-US" sz="1400" dirty="0"/>
              <a:t>”</a:t>
            </a:r>
          </a:p>
        </p:txBody>
      </p:sp>
      <p:sp>
        <p:nvSpPr>
          <p:cNvPr id="13314" name="AutoShape 2"/>
          <p:cNvSpPr>
            <a:spLocks noGrp="1" noChangeArrowheads="1"/>
          </p:cNvSpPr>
          <p:nvPr>
            <p:ph type="title"/>
          </p:nvPr>
        </p:nvSpPr>
        <p:spPr/>
        <p:txBody>
          <a:bodyPr/>
          <a:lstStyle/>
          <a:p>
            <a:pPr algn="l" eaLnBrk="1" hangingPunct="1"/>
            <a:r>
              <a:rPr lang="en-US" dirty="0"/>
              <a:t>GEO</a:t>
            </a:r>
          </a:p>
        </p:txBody>
      </p:sp>
      <p:pic>
        <p:nvPicPr>
          <p:cNvPr id="6" name="Picture 5" descr="logo.TIF"/>
          <p:cNvPicPr>
            <a:picLocks noChangeAspect="1"/>
          </p:cNvPicPr>
          <p:nvPr/>
        </p:nvPicPr>
        <p:blipFill>
          <a:blip r:embed="rId5" cstate="print"/>
          <a:stretch>
            <a:fillRect/>
          </a:stretch>
        </p:blipFill>
        <p:spPr>
          <a:xfrm>
            <a:off x="1828800" y="6096000"/>
            <a:ext cx="465328" cy="603668"/>
          </a:xfrm>
          <a:prstGeom prst="rect">
            <a:avLst/>
          </a:prstGeom>
        </p:spPr>
      </p:pic>
    </p:spTree>
    <p:extLst>
      <p:ext uri="{BB962C8B-B14F-4D97-AF65-F5344CB8AC3E}">
        <p14:creationId xmlns:p14="http://schemas.microsoft.com/office/powerpoint/2010/main" val="1800118280"/>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p:cTn id="7" dur="500" fill="hold"/>
                                        <p:tgtEl>
                                          <p:spTgt spid="1331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315">
                                            <p:txEl>
                                              <p:pRg st="0" end="0"/>
                                            </p:txEl>
                                          </p:spTgt>
                                        </p:tgtEl>
                                        <p:attrNameLst>
                                          <p:attrName>ppt_h</p:attrName>
                                        </p:attrNameLst>
                                      </p:cBhvr>
                                      <p:tavLst>
                                        <p:tav tm="0">
                                          <p:val>
                                            <p:strVal val="#ppt_h"/>
                                          </p:val>
                                        </p:tav>
                                        <p:tav tm="100000">
                                          <p:val>
                                            <p:strVal val="#ppt_h"/>
                                          </p:val>
                                        </p:tav>
                                      </p:tavLst>
                                    </p:anim>
                                  </p:childTnLst>
                                  <p:subTnLst>
                                    <p:animClr clrSpc="rgb" dir="cw">
                                      <p:cBhvr override="childStyle">
                                        <p:cTn dur="1" fill="hold" display="0" masterRel="nextClick" afterEffect="1"/>
                                        <p:tgtEl>
                                          <p:spTgt spid="13315">
                                            <p:txEl>
                                              <p:pRg st="0" end="0"/>
                                            </p:txEl>
                                          </p:spTgt>
                                        </p:tgtEl>
                                        <p:attrNameLst>
                                          <p:attrName>ppt_c</p:attrName>
                                        </p:attrNameLst>
                                      </p:cBhvr>
                                      <p:to>
                                        <a:srgbClr val="44B9E8"/>
                                      </p:to>
                                    </p:animClr>
                                  </p:subTnLst>
                                </p:cTn>
                              </p:par>
                              <p:par>
                                <p:cTn id="9" presetID="17" presetClass="entr" presetSubtype="10" fill="hold" grpId="0" nodeType="with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anim calcmode="lin" valueType="num">
                                      <p:cBhvr>
                                        <p:cTn id="11" dur="500" fill="hold"/>
                                        <p:tgtEl>
                                          <p:spTgt spid="13315">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13315">
                                            <p:txEl>
                                              <p:pRg st="1" end="1"/>
                                            </p:txEl>
                                          </p:spTgt>
                                        </p:tgtEl>
                                        <p:attrNameLst>
                                          <p:attrName>ppt_h</p:attrName>
                                        </p:attrNameLst>
                                      </p:cBhvr>
                                      <p:tavLst>
                                        <p:tav tm="0">
                                          <p:val>
                                            <p:strVal val="#ppt_h"/>
                                          </p:val>
                                        </p:tav>
                                        <p:tav tm="100000">
                                          <p:val>
                                            <p:strVal val="#ppt_h"/>
                                          </p:val>
                                        </p:tav>
                                      </p:tavLst>
                                    </p:anim>
                                  </p:childTnLst>
                                  <p:subTnLst>
                                    <p:animClr clrSpc="rgb" dir="cw">
                                      <p:cBhvr override="childStyle">
                                        <p:cTn dur="1" fill="hold" display="0" masterRel="nextClick" afterEffect="1"/>
                                        <p:tgtEl>
                                          <p:spTgt spid="13315">
                                            <p:txEl>
                                              <p:pRg st="1" end="1"/>
                                            </p:txEl>
                                          </p:spTgt>
                                        </p:tgtEl>
                                        <p:attrNameLst>
                                          <p:attrName>ppt_c</p:attrName>
                                        </p:attrNameLst>
                                      </p:cBhvr>
                                      <p:to>
                                        <a:srgbClr val="44B9E8"/>
                                      </p:to>
                                    </p:animClr>
                                  </p:subTnLst>
                                </p:cTn>
                              </p:par>
                            </p:childTnLst>
                          </p:cTn>
                        </p:par>
                      </p:childTnLst>
                    </p:cTn>
                  </p:par>
                  <p:par>
                    <p:cTn id="13" fill="hold">
                      <p:stCondLst>
                        <p:cond delay="indefinite"/>
                      </p:stCondLst>
                      <p:childTnLst>
                        <p:par>
                          <p:cTn id="14" fill="hold">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13315">
                                            <p:txEl>
                                              <p:pRg st="3" end="3"/>
                                            </p:txEl>
                                          </p:spTgt>
                                        </p:tgtEl>
                                        <p:attrNameLst>
                                          <p:attrName>style.visibility</p:attrName>
                                        </p:attrNameLst>
                                      </p:cBhvr>
                                      <p:to>
                                        <p:strVal val="visible"/>
                                      </p:to>
                                    </p:set>
                                    <p:anim calcmode="lin" valueType="num">
                                      <p:cBhvr>
                                        <p:cTn id="17" dur="500" fill="hold"/>
                                        <p:tgtEl>
                                          <p:spTgt spid="13315">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13315">
                                            <p:txEl>
                                              <p:pRg st="3" end="3"/>
                                            </p:txEl>
                                          </p:spTgt>
                                        </p:tgtEl>
                                        <p:attrNameLst>
                                          <p:attrName>ppt_h</p:attrName>
                                        </p:attrNameLst>
                                      </p:cBhvr>
                                      <p:tavLst>
                                        <p:tav tm="0">
                                          <p:val>
                                            <p:strVal val="#ppt_h"/>
                                          </p:val>
                                        </p:tav>
                                        <p:tav tm="100000">
                                          <p:val>
                                            <p:strVal val="#ppt_h"/>
                                          </p:val>
                                        </p:tav>
                                      </p:tavLst>
                                    </p:anim>
                                  </p:childTnLst>
                                  <p:subTnLst>
                                    <p:animClr clrSpc="rgb" dir="cw">
                                      <p:cBhvr override="childStyle">
                                        <p:cTn dur="1" fill="hold" display="0" masterRel="nextClick" afterEffect="1"/>
                                        <p:tgtEl>
                                          <p:spTgt spid="13315">
                                            <p:txEl>
                                              <p:pRg st="3" end="3"/>
                                            </p:txEl>
                                          </p:spTgt>
                                        </p:tgtEl>
                                        <p:attrNameLst>
                                          <p:attrName>ppt_c</p:attrName>
                                        </p:attrNameLst>
                                      </p:cBhvr>
                                      <p:to>
                                        <a:srgbClr val="44B9E8"/>
                                      </p:to>
                                    </p:animClr>
                                  </p:subTnLst>
                                </p:cTn>
                              </p:par>
                            </p:childTnLst>
                          </p:cTn>
                        </p:par>
                      </p:childTnLst>
                    </p:cTn>
                  </p:par>
                  <p:par>
                    <p:cTn id="19" fill="hold">
                      <p:stCondLst>
                        <p:cond delay="indefinite"/>
                      </p:stCondLst>
                      <p:childTnLst>
                        <p:par>
                          <p:cTn id="20" fill="hold">
                            <p:stCondLst>
                              <p:cond delay="0"/>
                            </p:stCondLst>
                            <p:childTnLst>
                              <p:par>
                                <p:cTn id="21" presetID="17" presetClass="entr" presetSubtype="10" fill="hold" grpId="0" nodeType="clickEffect">
                                  <p:stCondLst>
                                    <p:cond delay="0"/>
                                  </p:stCondLst>
                                  <p:childTnLst>
                                    <p:set>
                                      <p:cBhvr>
                                        <p:cTn id="22" dur="1" fill="hold">
                                          <p:stCondLst>
                                            <p:cond delay="0"/>
                                          </p:stCondLst>
                                        </p:cTn>
                                        <p:tgtEl>
                                          <p:spTgt spid="13315">
                                            <p:txEl>
                                              <p:pRg st="5" end="5"/>
                                            </p:txEl>
                                          </p:spTgt>
                                        </p:tgtEl>
                                        <p:attrNameLst>
                                          <p:attrName>style.visibility</p:attrName>
                                        </p:attrNameLst>
                                      </p:cBhvr>
                                      <p:to>
                                        <p:strVal val="visible"/>
                                      </p:to>
                                    </p:set>
                                    <p:anim calcmode="lin" valueType="num">
                                      <p:cBhvr>
                                        <p:cTn id="23" dur="500" fill="hold"/>
                                        <p:tgtEl>
                                          <p:spTgt spid="13315">
                                            <p:txEl>
                                              <p:pRg st="5" end="5"/>
                                            </p:txEl>
                                          </p:spTgt>
                                        </p:tgtEl>
                                        <p:attrNameLst>
                                          <p:attrName>ppt_w</p:attrName>
                                        </p:attrNameLst>
                                      </p:cBhvr>
                                      <p:tavLst>
                                        <p:tav tm="0">
                                          <p:val>
                                            <p:fltVal val="0"/>
                                          </p:val>
                                        </p:tav>
                                        <p:tav tm="100000">
                                          <p:val>
                                            <p:strVal val="#ppt_w"/>
                                          </p:val>
                                        </p:tav>
                                      </p:tavLst>
                                    </p:anim>
                                    <p:anim calcmode="lin" valueType="num">
                                      <p:cBhvr>
                                        <p:cTn id="24" dur="500" fill="hold"/>
                                        <p:tgtEl>
                                          <p:spTgt spid="13315">
                                            <p:txEl>
                                              <p:pRg st="5" end="5"/>
                                            </p:txEl>
                                          </p:spTgt>
                                        </p:tgtEl>
                                        <p:attrNameLst>
                                          <p:attrName>ppt_h</p:attrName>
                                        </p:attrNameLst>
                                      </p:cBhvr>
                                      <p:tavLst>
                                        <p:tav tm="0">
                                          <p:val>
                                            <p:strVal val="#ppt_h"/>
                                          </p:val>
                                        </p:tav>
                                        <p:tav tm="100000">
                                          <p:val>
                                            <p:strVal val="#ppt_h"/>
                                          </p:val>
                                        </p:tav>
                                      </p:tavLst>
                                    </p:anim>
                                  </p:childTnLst>
                                  <p:subTnLst>
                                    <p:animClr clrSpc="rgb" dir="cw">
                                      <p:cBhvr override="childStyle">
                                        <p:cTn dur="1" fill="hold" display="0" masterRel="nextClick" afterEffect="1"/>
                                        <p:tgtEl>
                                          <p:spTgt spid="13315">
                                            <p:txEl>
                                              <p:pRg st="5" end="5"/>
                                            </p:txEl>
                                          </p:spTgt>
                                        </p:tgtEl>
                                        <p:attrNameLst>
                                          <p:attrName>ppt_c</p:attrName>
                                        </p:attrNameLst>
                                      </p:cBhvr>
                                      <p:to>
                                        <a:srgbClr val="44B9E8"/>
                                      </p:to>
                                    </p:animClr>
                                  </p:subTnLst>
                                </p:cTn>
                              </p:par>
                            </p:childTnLst>
                          </p:cTn>
                        </p:par>
                      </p:childTnLst>
                    </p:cTn>
                  </p:par>
                  <p:par>
                    <p:cTn id="25" fill="hold">
                      <p:stCondLst>
                        <p:cond delay="indefinite"/>
                      </p:stCondLst>
                      <p:childTnLst>
                        <p:par>
                          <p:cTn id="26" fill="hold">
                            <p:stCondLst>
                              <p:cond delay="0"/>
                            </p:stCondLst>
                            <p:childTnLst>
                              <p:par>
                                <p:cTn id="27" presetID="17" presetClass="entr" presetSubtype="10" fill="hold" grpId="0" nodeType="clickEffect">
                                  <p:stCondLst>
                                    <p:cond delay="0"/>
                                  </p:stCondLst>
                                  <p:childTnLst>
                                    <p:set>
                                      <p:cBhvr>
                                        <p:cTn id="28" dur="1" fill="hold">
                                          <p:stCondLst>
                                            <p:cond delay="0"/>
                                          </p:stCondLst>
                                        </p:cTn>
                                        <p:tgtEl>
                                          <p:spTgt spid="13315">
                                            <p:txEl>
                                              <p:pRg st="7" end="7"/>
                                            </p:txEl>
                                          </p:spTgt>
                                        </p:tgtEl>
                                        <p:attrNameLst>
                                          <p:attrName>style.visibility</p:attrName>
                                        </p:attrNameLst>
                                      </p:cBhvr>
                                      <p:to>
                                        <p:strVal val="visible"/>
                                      </p:to>
                                    </p:set>
                                    <p:anim calcmode="lin" valueType="num">
                                      <p:cBhvr>
                                        <p:cTn id="29" dur="500" fill="hold"/>
                                        <p:tgtEl>
                                          <p:spTgt spid="13315">
                                            <p:txEl>
                                              <p:pRg st="7" end="7"/>
                                            </p:txEl>
                                          </p:spTgt>
                                        </p:tgtEl>
                                        <p:attrNameLst>
                                          <p:attrName>ppt_w</p:attrName>
                                        </p:attrNameLst>
                                      </p:cBhvr>
                                      <p:tavLst>
                                        <p:tav tm="0">
                                          <p:val>
                                            <p:fltVal val="0"/>
                                          </p:val>
                                        </p:tav>
                                        <p:tav tm="100000">
                                          <p:val>
                                            <p:strVal val="#ppt_w"/>
                                          </p:val>
                                        </p:tav>
                                      </p:tavLst>
                                    </p:anim>
                                    <p:anim calcmode="lin" valueType="num">
                                      <p:cBhvr>
                                        <p:cTn id="30" dur="500" fill="hold"/>
                                        <p:tgtEl>
                                          <p:spTgt spid="13315">
                                            <p:txEl>
                                              <p:pRg st="7" end="7"/>
                                            </p:txEl>
                                          </p:spTgt>
                                        </p:tgtEl>
                                        <p:attrNameLst>
                                          <p:attrName>ppt_h</p:attrName>
                                        </p:attrNameLst>
                                      </p:cBhvr>
                                      <p:tavLst>
                                        <p:tav tm="0">
                                          <p:val>
                                            <p:strVal val="#ppt_h"/>
                                          </p:val>
                                        </p:tav>
                                        <p:tav tm="100000">
                                          <p:val>
                                            <p:strVal val="#ppt_h"/>
                                          </p:val>
                                        </p:tav>
                                      </p:tavLst>
                                    </p:anim>
                                  </p:childTnLst>
                                  <p:subTnLst>
                                    <p:animClr clrSpc="rgb" dir="cw">
                                      <p:cBhvr override="childStyle">
                                        <p:cTn dur="1" fill="hold" display="0" masterRel="nextClick" afterEffect="1"/>
                                        <p:tgtEl>
                                          <p:spTgt spid="13315">
                                            <p:txEl>
                                              <p:pRg st="7" end="7"/>
                                            </p:txEl>
                                          </p:spTgt>
                                        </p:tgtEl>
                                        <p:attrNameLst>
                                          <p:attrName>ppt_c</p:attrName>
                                        </p:attrNameLst>
                                      </p:cBhvr>
                                      <p:to>
                                        <a:srgbClr val="44B9E8"/>
                                      </p:to>
                                    </p:animClr>
                                  </p:subTnLst>
                                </p:cTn>
                              </p:par>
                            </p:childTnLst>
                          </p:cTn>
                        </p:par>
                      </p:childTnLst>
                    </p:cTn>
                  </p:par>
                  <p:par>
                    <p:cTn id="31" fill="hold">
                      <p:stCondLst>
                        <p:cond delay="indefinite"/>
                      </p:stCondLst>
                      <p:childTnLst>
                        <p:par>
                          <p:cTn id="32" fill="hold">
                            <p:stCondLst>
                              <p:cond delay="0"/>
                            </p:stCondLst>
                            <p:childTnLst>
                              <p:par>
                                <p:cTn id="33" presetID="17" presetClass="entr" presetSubtype="10" fill="hold" grpId="0" nodeType="clickEffect">
                                  <p:stCondLst>
                                    <p:cond delay="0"/>
                                  </p:stCondLst>
                                  <p:childTnLst>
                                    <p:set>
                                      <p:cBhvr>
                                        <p:cTn id="34" dur="1" fill="hold">
                                          <p:stCondLst>
                                            <p:cond delay="0"/>
                                          </p:stCondLst>
                                        </p:cTn>
                                        <p:tgtEl>
                                          <p:spTgt spid="13315">
                                            <p:txEl>
                                              <p:pRg st="9" end="9"/>
                                            </p:txEl>
                                          </p:spTgt>
                                        </p:tgtEl>
                                        <p:attrNameLst>
                                          <p:attrName>style.visibility</p:attrName>
                                        </p:attrNameLst>
                                      </p:cBhvr>
                                      <p:to>
                                        <p:strVal val="visible"/>
                                      </p:to>
                                    </p:set>
                                    <p:anim calcmode="lin" valueType="num">
                                      <p:cBhvr>
                                        <p:cTn id="35" dur="500" fill="hold"/>
                                        <p:tgtEl>
                                          <p:spTgt spid="13315">
                                            <p:txEl>
                                              <p:pRg st="9" end="9"/>
                                            </p:txEl>
                                          </p:spTgt>
                                        </p:tgtEl>
                                        <p:attrNameLst>
                                          <p:attrName>ppt_w</p:attrName>
                                        </p:attrNameLst>
                                      </p:cBhvr>
                                      <p:tavLst>
                                        <p:tav tm="0">
                                          <p:val>
                                            <p:fltVal val="0"/>
                                          </p:val>
                                        </p:tav>
                                        <p:tav tm="100000">
                                          <p:val>
                                            <p:strVal val="#ppt_w"/>
                                          </p:val>
                                        </p:tav>
                                      </p:tavLst>
                                    </p:anim>
                                    <p:anim calcmode="lin" valueType="num">
                                      <p:cBhvr>
                                        <p:cTn id="36" dur="500" fill="hold"/>
                                        <p:tgtEl>
                                          <p:spTgt spid="13315">
                                            <p:txEl>
                                              <p:pRg st="9" end="9"/>
                                            </p:txEl>
                                          </p:spTgt>
                                        </p:tgtEl>
                                        <p:attrNameLst>
                                          <p:attrName>ppt_h</p:attrName>
                                        </p:attrNameLst>
                                      </p:cBhvr>
                                      <p:tavLst>
                                        <p:tav tm="0">
                                          <p:val>
                                            <p:strVal val="#ppt_h"/>
                                          </p:val>
                                        </p:tav>
                                        <p:tav tm="100000">
                                          <p:val>
                                            <p:strVal val="#ppt_h"/>
                                          </p:val>
                                        </p:tav>
                                      </p:tavLst>
                                    </p:anim>
                                  </p:childTnLst>
                                  <p:subTnLst>
                                    <p:animClr clrSpc="rgb" dir="cw">
                                      <p:cBhvr override="childStyle">
                                        <p:cTn dur="1" fill="hold" display="0" masterRel="nextClick" afterEffect="1"/>
                                        <p:tgtEl>
                                          <p:spTgt spid="13315">
                                            <p:txEl>
                                              <p:pRg st="9" end="9"/>
                                            </p:txEl>
                                          </p:spTgt>
                                        </p:tgtEl>
                                        <p:attrNameLst>
                                          <p:attrName>ppt_c</p:attrName>
                                        </p:attrNameLst>
                                      </p:cBhvr>
                                      <p:to>
                                        <a:srgbClr val="44B9E8"/>
                                      </p:to>
                                    </p:animClr>
                                  </p:subTnLst>
                                </p:cTn>
                              </p:par>
                            </p:childTnLst>
                          </p:cTn>
                        </p:par>
                      </p:childTnLst>
                    </p:cTn>
                  </p:par>
                  <p:par>
                    <p:cTn id="37" fill="hold">
                      <p:stCondLst>
                        <p:cond delay="indefinite"/>
                      </p:stCondLst>
                      <p:childTnLst>
                        <p:par>
                          <p:cTn id="38" fill="hold">
                            <p:stCondLst>
                              <p:cond delay="0"/>
                            </p:stCondLst>
                            <p:childTnLst>
                              <p:par>
                                <p:cTn id="39" presetID="17" presetClass="entr" presetSubtype="10" fill="hold" grpId="0" nodeType="clickEffect">
                                  <p:stCondLst>
                                    <p:cond delay="0"/>
                                  </p:stCondLst>
                                  <p:childTnLst>
                                    <p:set>
                                      <p:cBhvr>
                                        <p:cTn id="40" dur="1" fill="hold">
                                          <p:stCondLst>
                                            <p:cond delay="0"/>
                                          </p:stCondLst>
                                        </p:cTn>
                                        <p:tgtEl>
                                          <p:spTgt spid="13315">
                                            <p:txEl>
                                              <p:pRg st="11" end="11"/>
                                            </p:txEl>
                                          </p:spTgt>
                                        </p:tgtEl>
                                        <p:attrNameLst>
                                          <p:attrName>style.visibility</p:attrName>
                                        </p:attrNameLst>
                                      </p:cBhvr>
                                      <p:to>
                                        <p:strVal val="visible"/>
                                      </p:to>
                                    </p:set>
                                    <p:anim calcmode="lin" valueType="num">
                                      <p:cBhvr>
                                        <p:cTn id="41" dur="500" fill="hold"/>
                                        <p:tgtEl>
                                          <p:spTgt spid="13315">
                                            <p:txEl>
                                              <p:pRg st="11" end="11"/>
                                            </p:txEl>
                                          </p:spTgt>
                                        </p:tgtEl>
                                        <p:attrNameLst>
                                          <p:attrName>ppt_w</p:attrName>
                                        </p:attrNameLst>
                                      </p:cBhvr>
                                      <p:tavLst>
                                        <p:tav tm="0">
                                          <p:val>
                                            <p:fltVal val="0"/>
                                          </p:val>
                                        </p:tav>
                                        <p:tav tm="100000">
                                          <p:val>
                                            <p:strVal val="#ppt_w"/>
                                          </p:val>
                                        </p:tav>
                                      </p:tavLst>
                                    </p:anim>
                                    <p:anim calcmode="lin" valueType="num">
                                      <p:cBhvr>
                                        <p:cTn id="42" dur="500" fill="hold"/>
                                        <p:tgtEl>
                                          <p:spTgt spid="13315">
                                            <p:txEl>
                                              <p:pRg st="11" end="1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5B149-87C1-4F76-BA9E-30DA08D903C5}"/>
              </a:ext>
            </a:extLst>
          </p:cNvPr>
          <p:cNvSpPr>
            <a:spLocks noGrp="1"/>
          </p:cNvSpPr>
          <p:nvPr>
            <p:ph type="ctrTitle" idx="4294967295"/>
          </p:nvPr>
        </p:nvSpPr>
        <p:spPr>
          <a:xfrm>
            <a:off x="3112655" y="1602654"/>
            <a:ext cx="5784850" cy="2387600"/>
          </a:xfrm>
        </p:spPr>
        <p:txBody>
          <a:bodyPr/>
          <a:lstStyle/>
          <a:p>
            <a:pPr algn="ctr"/>
            <a:r>
              <a:rPr lang="en-US" dirty="0"/>
              <a:t>Human Resources</a:t>
            </a:r>
          </a:p>
        </p:txBody>
      </p:sp>
    </p:spTree>
    <p:extLst>
      <p:ext uri="{BB962C8B-B14F-4D97-AF65-F5344CB8AC3E}">
        <p14:creationId xmlns:p14="http://schemas.microsoft.com/office/powerpoint/2010/main" val="18137947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endParaRPr lang="en-US" dirty="0"/>
          </a:p>
          <a:p>
            <a:r>
              <a:rPr lang="en-US" dirty="0"/>
              <a:t>As of January 1, 2014, smoking is prohibited on all campus property at the University of Illinois at Urbana–Champaign, both indoors and outdoors, in university-owned vehicles and in privately-owned vehicles parked on campus property. The advertising, sale, or free sampling of tobacco products is also prohibited on campus property. Littering the remains of tobacco products or any other related waste product on campus property is further prohibited. </a:t>
            </a:r>
          </a:p>
          <a:p>
            <a:r>
              <a:rPr lang="en-US" b="1" dirty="0"/>
              <a:t>Purpose: </a:t>
            </a:r>
            <a:r>
              <a:rPr lang="en-US" dirty="0"/>
              <a:t>To provide a healthy environment that promotes the health, well-being, and safety of students, faculty, staff, and visitors at the University of Illinois at Urbana-Champaign by minimizing the negative effects of secondhand smoke; to improve fire safety; and to encourage a more sustainable environment. </a:t>
            </a:r>
          </a:p>
        </p:txBody>
      </p:sp>
      <p:sp>
        <p:nvSpPr>
          <p:cNvPr id="3" name="Title 2"/>
          <p:cNvSpPr>
            <a:spLocks noGrp="1"/>
          </p:cNvSpPr>
          <p:nvPr>
            <p:ph type="title"/>
          </p:nvPr>
        </p:nvSpPr>
        <p:spPr/>
        <p:txBody>
          <a:bodyPr/>
          <a:lstStyle/>
          <a:p>
            <a:pPr algn="l"/>
            <a:r>
              <a:rPr lang="en-US" dirty="0"/>
              <a:t>Smoke-Free Campus </a:t>
            </a:r>
          </a:p>
        </p:txBody>
      </p:sp>
    </p:spTree>
    <p:extLst>
      <p:ext uri="{BB962C8B-B14F-4D97-AF65-F5344CB8AC3E}">
        <p14:creationId xmlns:p14="http://schemas.microsoft.com/office/powerpoint/2010/main" val="15183692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592923" y="447926"/>
            <a:ext cx="8305800" cy="934977"/>
          </a:xfrm>
        </p:spPr>
        <p:txBody>
          <a:bodyPr>
            <a:normAutofit fontScale="25000" lnSpcReduction="20000"/>
          </a:bodyPr>
          <a:lstStyle/>
          <a:p>
            <a:pPr eaLnBrk="1" hangingPunct="1">
              <a:lnSpc>
                <a:spcPct val="90000"/>
              </a:lnSpc>
              <a:buNone/>
            </a:pPr>
            <a:r>
              <a:rPr lang="en-US" sz="16000" b="1" dirty="0">
                <a:solidFill>
                  <a:schemeClr val="accent1"/>
                </a:solidFill>
              </a:rPr>
              <a:t>Questions?  </a:t>
            </a:r>
          </a:p>
          <a:p>
            <a:pPr eaLnBrk="1" hangingPunct="1">
              <a:lnSpc>
                <a:spcPct val="90000"/>
              </a:lnSpc>
            </a:pPr>
            <a:endParaRPr lang="en-US" sz="4800" dirty="0"/>
          </a:p>
          <a:p>
            <a:pPr algn="ctr" eaLnBrk="1" hangingPunct="1">
              <a:lnSpc>
                <a:spcPct val="90000"/>
              </a:lnSpc>
              <a:buNone/>
            </a:pPr>
            <a:r>
              <a:rPr lang="en-US" sz="3600" dirty="0"/>
              <a:t> </a:t>
            </a:r>
          </a:p>
        </p:txBody>
      </p:sp>
      <p:sp>
        <p:nvSpPr>
          <p:cNvPr id="24578" name="AutoShape 2"/>
          <p:cNvSpPr>
            <a:spLocks noGrp="1" noChangeArrowheads="1"/>
          </p:cNvSpPr>
          <p:nvPr>
            <p:ph type="title"/>
          </p:nvPr>
        </p:nvSpPr>
        <p:spPr/>
        <p:txBody>
          <a:bodyPr/>
          <a:lstStyle/>
          <a:p>
            <a:pPr eaLnBrk="1" hangingPunct="1"/>
            <a:r>
              <a:rPr lang="en-US" dirty="0"/>
              <a:t>  </a:t>
            </a:r>
          </a:p>
        </p:txBody>
      </p:sp>
      <p:sp>
        <p:nvSpPr>
          <p:cNvPr id="2050" name="AutoShape 2" descr="C:\Documents and Settings\clthomas\Local Settings\Temp\7zO14F.tmp\1867_50.gif"/>
          <p:cNvSpPr>
            <a:spLocks noChangeAspect="1" noChangeArrowheads="1"/>
          </p:cNvSpPr>
          <p:nvPr/>
        </p:nvSpPr>
        <p:spPr bwMode="auto">
          <a:xfrm>
            <a:off x="1587500" y="-136525"/>
            <a:ext cx="476250" cy="8096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Picture 4" descr="logo.TIF"/>
          <p:cNvPicPr>
            <a:picLocks noChangeAspect="1"/>
          </p:cNvPicPr>
          <p:nvPr/>
        </p:nvPicPr>
        <p:blipFill>
          <a:blip r:embed="rId2" cstate="print"/>
          <a:stretch>
            <a:fillRect/>
          </a:stretch>
        </p:blipFill>
        <p:spPr>
          <a:xfrm>
            <a:off x="1828800" y="6096000"/>
            <a:ext cx="465328" cy="603668"/>
          </a:xfrm>
          <a:prstGeom prst="rect">
            <a:avLst/>
          </a:prstGeom>
        </p:spPr>
      </p:pic>
      <p:sp>
        <p:nvSpPr>
          <p:cNvPr id="7" name="TextBox 6"/>
          <p:cNvSpPr txBox="1"/>
          <p:nvPr/>
        </p:nvSpPr>
        <p:spPr>
          <a:xfrm>
            <a:off x="1024456" y="1465704"/>
            <a:ext cx="8153400" cy="2862322"/>
          </a:xfrm>
          <a:prstGeom prst="rect">
            <a:avLst/>
          </a:prstGeom>
          <a:noFill/>
        </p:spPr>
        <p:txBody>
          <a:bodyPr wrap="square" rtlCol="0">
            <a:spAutoFit/>
          </a:bodyPr>
          <a:lstStyle/>
          <a:p>
            <a:pPr algn="ctr" eaLnBrk="1" hangingPunct="1">
              <a:lnSpc>
                <a:spcPct val="90000"/>
              </a:lnSpc>
              <a:buNone/>
            </a:pPr>
            <a:r>
              <a:rPr lang="en-US" sz="4000" dirty="0"/>
              <a:t>Welcome to the </a:t>
            </a:r>
          </a:p>
          <a:p>
            <a:pPr algn="ctr" eaLnBrk="1" hangingPunct="1">
              <a:lnSpc>
                <a:spcPct val="90000"/>
              </a:lnSpc>
              <a:buNone/>
            </a:pPr>
            <a:r>
              <a:rPr lang="en-US" sz="4000" dirty="0"/>
              <a:t>University of Illinois!!!</a:t>
            </a:r>
          </a:p>
          <a:p>
            <a:pPr algn="ctr" eaLnBrk="1" hangingPunct="1">
              <a:lnSpc>
                <a:spcPct val="90000"/>
              </a:lnSpc>
              <a:buNone/>
            </a:pPr>
            <a:endParaRPr lang="en-US" sz="4000" dirty="0"/>
          </a:p>
          <a:p>
            <a:pPr algn="ctr" eaLnBrk="1" hangingPunct="1">
              <a:lnSpc>
                <a:spcPct val="90000"/>
              </a:lnSpc>
              <a:buNone/>
            </a:pPr>
            <a:r>
              <a:rPr lang="en-US" sz="4000" dirty="0"/>
              <a:t>Best wishes toward a </a:t>
            </a:r>
          </a:p>
          <a:p>
            <a:pPr algn="ctr" eaLnBrk="1" hangingPunct="1">
              <a:lnSpc>
                <a:spcPct val="90000"/>
              </a:lnSpc>
              <a:buNone/>
            </a:pPr>
            <a:r>
              <a:rPr lang="en-US" sz="4000" dirty="0"/>
              <a:t>rewarding academic adventure!!!</a:t>
            </a:r>
          </a:p>
        </p:txBody>
      </p:sp>
    </p:spTree>
    <p:extLst>
      <p:ext uri="{BB962C8B-B14F-4D97-AF65-F5344CB8AC3E}">
        <p14:creationId xmlns:p14="http://schemas.microsoft.com/office/powerpoint/2010/main" val="40607800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wheel(8)">
                                      <p:cBhvr>
                                        <p:cTn id="7" dur="20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anim calcmode="lin" valueType="num">
                                      <p:cBhvr>
                                        <p:cTn id="13" dur="500" fill="hold"/>
                                        <p:tgtEl>
                                          <p:spTgt spid="7">
                                            <p:txEl>
                                              <p:pRg st="0" end="0"/>
                                            </p:txEl>
                                          </p:spTgt>
                                        </p:tgtEl>
                                        <p:attrNameLst>
                                          <p:attrName>ppt_w</p:attrName>
                                        </p:attrNameLst>
                                      </p:cBhvr>
                                      <p:tavLst>
                                        <p:tav tm="0" fmla="#ppt_w*sin(2.5*pi*$)">
                                          <p:val>
                                            <p:fltVal val="0"/>
                                          </p:val>
                                        </p:tav>
                                        <p:tav tm="100000">
                                          <p:val>
                                            <p:fltVal val="1"/>
                                          </p:val>
                                        </p:tav>
                                      </p:tavLst>
                                    </p:anim>
                                    <p:anim calcmode="lin" valueType="num">
                                      <p:cBhvr>
                                        <p:cTn id="14" dur="500" fill="hold"/>
                                        <p:tgtEl>
                                          <p:spTgt spid="7">
                                            <p:txEl>
                                              <p:pRg st="0" end="0"/>
                                            </p:txEl>
                                          </p:spTgt>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anim calcmode="lin" valueType="num">
                                      <p:cBhvr>
                                        <p:cTn id="18" dur="500" fill="hold"/>
                                        <p:tgtEl>
                                          <p:spTgt spid="7">
                                            <p:txEl>
                                              <p:pRg st="1" end="1"/>
                                            </p:txEl>
                                          </p:spTgt>
                                        </p:tgtEl>
                                        <p:attrNameLst>
                                          <p:attrName>ppt_w</p:attrName>
                                        </p:attrNameLst>
                                      </p:cBhvr>
                                      <p:tavLst>
                                        <p:tav tm="0" fmla="#ppt_w*sin(2.5*pi*$)">
                                          <p:val>
                                            <p:fltVal val="0"/>
                                          </p:val>
                                        </p:tav>
                                        <p:tav tm="100000">
                                          <p:val>
                                            <p:fltVal val="1"/>
                                          </p:val>
                                        </p:tav>
                                      </p:tavLst>
                                    </p:anim>
                                    <p:anim calcmode="lin" valueType="num">
                                      <p:cBhvr>
                                        <p:cTn id="19" dur="500" fill="hold"/>
                                        <p:tgtEl>
                                          <p:spTgt spid="7">
                                            <p:txEl>
                                              <p:pRg st="1" end="1"/>
                                            </p:txEl>
                                          </p:spTgt>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anim calcmode="lin" valueType="num">
                                      <p:cBhvr>
                                        <p:cTn id="23" dur="500" fill="hold"/>
                                        <p:tgtEl>
                                          <p:spTgt spid="7">
                                            <p:txEl>
                                              <p:pRg st="3" end="3"/>
                                            </p:txEl>
                                          </p:spTgt>
                                        </p:tgtEl>
                                        <p:attrNameLst>
                                          <p:attrName>ppt_w</p:attrName>
                                        </p:attrNameLst>
                                      </p:cBhvr>
                                      <p:tavLst>
                                        <p:tav tm="0" fmla="#ppt_w*sin(2.5*pi*$)">
                                          <p:val>
                                            <p:fltVal val="0"/>
                                          </p:val>
                                        </p:tav>
                                        <p:tav tm="100000">
                                          <p:val>
                                            <p:fltVal val="1"/>
                                          </p:val>
                                        </p:tav>
                                      </p:tavLst>
                                    </p:anim>
                                    <p:anim calcmode="lin" valueType="num">
                                      <p:cBhvr>
                                        <p:cTn id="24" dur="500" fill="hold"/>
                                        <p:tgtEl>
                                          <p:spTgt spid="7">
                                            <p:txEl>
                                              <p:pRg st="3" end="3"/>
                                            </p:txEl>
                                          </p:spTgt>
                                        </p:tgtEl>
                                        <p:attrNameLst>
                                          <p:attrName>ppt_h</p:attrName>
                                        </p:attrNameLst>
                                      </p:cBhvr>
                                      <p:tavLst>
                                        <p:tav tm="0">
                                          <p:val>
                                            <p:strVal val="#ppt_h"/>
                                          </p:val>
                                        </p:tav>
                                        <p:tav tm="100000">
                                          <p:val>
                                            <p:strVal val="#ppt_h"/>
                                          </p:val>
                                        </p:tav>
                                      </p:tavLst>
                                    </p:anim>
                                  </p:childTnLst>
                                </p:cTn>
                              </p:par>
                              <p:par>
                                <p:cTn id="25" presetID="45" presetClass="entr" presetSubtype="0" fill="hold" nodeType="with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anim calcmode="lin" valueType="num">
                                      <p:cBhvr>
                                        <p:cTn id="28" dur="500" fill="hold"/>
                                        <p:tgtEl>
                                          <p:spTgt spid="7">
                                            <p:txEl>
                                              <p:pRg st="4" end="4"/>
                                            </p:txEl>
                                          </p:spTgt>
                                        </p:tgtEl>
                                        <p:attrNameLst>
                                          <p:attrName>ppt_w</p:attrName>
                                        </p:attrNameLst>
                                      </p:cBhvr>
                                      <p:tavLst>
                                        <p:tav tm="0" fmla="#ppt_w*sin(2.5*pi*$)">
                                          <p:val>
                                            <p:fltVal val="0"/>
                                          </p:val>
                                        </p:tav>
                                        <p:tav tm="100000">
                                          <p:val>
                                            <p:fltVal val="1"/>
                                          </p:val>
                                        </p:tav>
                                      </p:tavLst>
                                    </p:anim>
                                    <p:anim calcmode="lin" valueType="num">
                                      <p:cBhvr>
                                        <p:cTn id="29" dur="500" fill="hold"/>
                                        <p:tgtEl>
                                          <p:spTgt spid="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 Resources Department</a:t>
            </a:r>
          </a:p>
        </p:txBody>
      </p:sp>
      <p:sp>
        <p:nvSpPr>
          <p:cNvPr id="3" name="Content Placeholder 2"/>
          <p:cNvSpPr>
            <a:spLocks noGrp="1"/>
          </p:cNvSpPr>
          <p:nvPr>
            <p:ph idx="1"/>
          </p:nvPr>
        </p:nvSpPr>
        <p:spPr>
          <a:xfrm>
            <a:off x="831134" y="4430106"/>
            <a:ext cx="9614263" cy="1601231"/>
          </a:xfrm>
        </p:spPr>
        <p:txBody>
          <a:bodyPr>
            <a:normAutofit/>
          </a:bodyPr>
          <a:lstStyle/>
          <a:p>
            <a:pPr lvl="0"/>
            <a:r>
              <a:rPr lang="en-US" b="1" dirty="0"/>
              <a:t>First Point of Contact</a:t>
            </a:r>
            <a:r>
              <a:rPr lang="en-US" dirty="0"/>
              <a:t> </a:t>
            </a:r>
          </a:p>
          <a:p>
            <a:pPr lvl="0"/>
            <a:r>
              <a:rPr lang="en-US" b="1" dirty="0"/>
              <a:t>Main Processing Unit </a:t>
            </a:r>
          </a:p>
          <a:p>
            <a:pPr lvl="0"/>
            <a:r>
              <a:rPr lang="en-US" b="1" dirty="0"/>
              <a:t>Peak seasons for processing</a:t>
            </a:r>
            <a:endParaRPr lang="en-US" dirty="0"/>
          </a:p>
        </p:txBody>
      </p:sp>
      <p:sp>
        <p:nvSpPr>
          <p:cNvPr id="4" name="TextBox 3"/>
          <p:cNvSpPr txBox="1"/>
          <p:nvPr/>
        </p:nvSpPr>
        <p:spPr>
          <a:xfrm>
            <a:off x="558265" y="1690688"/>
            <a:ext cx="10173903" cy="646331"/>
          </a:xfrm>
          <a:prstGeom prst="rect">
            <a:avLst/>
          </a:prstGeom>
          <a:noFill/>
        </p:spPr>
        <p:txBody>
          <a:bodyPr wrap="square" rtlCol="0">
            <a:spAutoFit/>
          </a:bodyPr>
          <a:lstStyle/>
          <a:p>
            <a:r>
              <a:rPr lang="en-US" dirty="0"/>
              <a:t>Laura Czys Assistant Director of HR</a:t>
            </a:r>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8540" y="2021967"/>
            <a:ext cx="1388900" cy="207686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71985" y="2021966"/>
            <a:ext cx="1332562" cy="2096429"/>
          </a:xfrm>
          <a:prstGeom prst="rect">
            <a:avLst/>
          </a:prstGeom>
        </p:spPr>
      </p:pic>
      <p:sp>
        <p:nvSpPr>
          <p:cNvPr id="7" name="TextBox 6"/>
          <p:cNvSpPr txBox="1"/>
          <p:nvPr/>
        </p:nvSpPr>
        <p:spPr>
          <a:xfrm>
            <a:off x="4106943" y="1652635"/>
            <a:ext cx="3080738" cy="369332"/>
          </a:xfrm>
          <a:prstGeom prst="rect">
            <a:avLst/>
          </a:prstGeom>
          <a:noFill/>
        </p:spPr>
        <p:txBody>
          <a:bodyPr wrap="square" rtlCol="0">
            <a:spAutoFit/>
          </a:bodyPr>
          <a:lstStyle/>
          <a:p>
            <a:r>
              <a:rPr lang="en-US" dirty="0"/>
              <a:t>Dana McCool, HR Associate</a:t>
            </a:r>
          </a:p>
        </p:txBody>
      </p:sp>
      <p:sp>
        <p:nvSpPr>
          <p:cNvPr id="8" name="TextBox 7"/>
          <p:cNvSpPr txBox="1"/>
          <p:nvPr/>
        </p:nvSpPr>
        <p:spPr>
          <a:xfrm>
            <a:off x="7311207" y="1652635"/>
            <a:ext cx="4197812" cy="369332"/>
          </a:xfrm>
          <a:prstGeom prst="rect">
            <a:avLst/>
          </a:prstGeom>
          <a:noFill/>
        </p:spPr>
        <p:txBody>
          <a:bodyPr wrap="square" rtlCol="0">
            <a:spAutoFit/>
          </a:bodyPr>
          <a:lstStyle/>
          <a:p>
            <a:r>
              <a:rPr lang="en-US" dirty="0"/>
              <a:t>Mariah </a:t>
            </a:r>
            <a:r>
              <a:rPr lang="en-US" dirty="0" err="1"/>
              <a:t>Redmon</a:t>
            </a:r>
            <a:r>
              <a:rPr lang="en-US" dirty="0"/>
              <a:t>, Business &amp; HR Associate</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09092" y="2021966"/>
            <a:ext cx="1651463" cy="2089100"/>
          </a:xfrm>
          <a:prstGeom prst="rect">
            <a:avLst/>
          </a:prstGeom>
        </p:spPr>
      </p:pic>
    </p:spTree>
    <p:extLst>
      <p:ext uri="{BB962C8B-B14F-4D97-AF65-F5344CB8AC3E}">
        <p14:creationId xmlns:p14="http://schemas.microsoft.com/office/powerpoint/2010/main" val="259960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5B149-87C1-4F76-BA9E-30DA08D903C5}"/>
              </a:ext>
            </a:extLst>
          </p:cNvPr>
          <p:cNvSpPr>
            <a:spLocks noGrp="1"/>
          </p:cNvSpPr>
          <p:nvPr>
            <p:ph type="ctrTitle" idx="4294967295"/>
          </p:nvPr>
        </p:nvSpPr>
        <p:spPr>
          <a:xfrm>
            <a:off x="3112655" y="1602654"/>
            <a:ext cx="5784850" cy="2387600"/>
          </a:xfrm>
        </p:spPr>
        <p:txBody>
          <a:bodyPr/>
          <a:lstStyle/>
          <a:p>
            <a:pPr algn="ctr"/>
            <a:r>
              <a:rPr lang="en-US" dirty="0"/>
              <a:t>Employment Information</a:t>
            </a:r>
          </a:p>
        </p:txBody>
      </p:sp>
    </p:spTree>
    <p:extLst>
      <p:ext uri="{BB962C8B-B14F-4D97-AF65-F5344CB8AC3E}">
        <p14:creationId xmlns:p14="http://schemas.microsoft.com/office/powerpoint/2010/main" val="236236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F44E5-92DB-4B19-8C47-0AD725B2559F}"/>
              </a:ext>
            </a:extLst>
          </p:cNvPr>
          <p:cNvSpPr>
            <a:spLocks noGrp="1"/>
          </p:cNvSpPr>
          <p:nvPr>
            <p:ph type="title"/>
          </p:nvPr>
        </p:nvSpPr>
        <p:spPr/>
        <p:txBody>
          <a:bodyPr/>
          <a:lstStyle/>
          <a:p>
            <a:pPr algn="l"/>
            <a:r>
              <a:rPr lang="en-US" dirty="0"/>
              <a:t>Systems and Tools</a:t>
            </a:r>
          </a:p>
        </p:txBody>
      </p:sp>
      <p:sp>
        <p:nvSpPr>
          <p:cNvPr id="3" name="Content Placeholder 2">
            <a:extLst>
              <a:ext uri="{FF2B5EF4-FFF2-40B4-BE49-F238E27FC236}">
                <a16:creationId xmlns:a16="http://schemas.microsoft.com/office/drawing/2014/main" id="{BD6CDDCC-A167-47A1-9C89-DAEE785AC81D}"/>
              </a:ext>
            </a:extLst>
          </p:cNvPr>
          <p:cNvSpPr>
            <a:spLocks noGrp="1"/>
          </p:cNvSpPr>
          <p:nvPr>
            <p:ph idx="1"/>
          </p:nvPr>
        </p:nvSpPr>
        <p:spPr/>
        <p:txBody>
          <a:bodyPr>
            <a:normAutofit/>
          </a:bodyPr>
          <a:lstStyle/>
          <a:p>
            <a:endParaRPr lang="en-US" dirty="0"/>
          </a:p>
          <a:p>
            <a:endParaRPr lang="en-US" dirty="0"/>
          </a:p>
          <a:p>
            <a:endParaRPr lang="en-US" dirty="0"/>
          </a:p>
          <a:p>
            <a:pPr lvl="1"/>
            <a:endParaRPr lang="en-US" dirty="0"/>
          </a:p>
        </p:txBody>
      </p:sp>
      <p:graphicFrame>
        <p:nvGraphicFramePr>
          <p:cNvPr id="4" name="Table 4">
            <a:extLst>
              <a:ext uri="{FF2B5EF4-FFF2-40B4-BE49-F238E27FC236}">
                <a16:creationId xmlns:a16="http://schemas.microsoft.com/office/drawing/2014/main" id="{24C168F4-D4B5-4A70-897C-202ADD05192E}"/>
              </a:ext>
            </a:extLst>
          </p:cNvPr>
          <p:cNvGraphicFramePr>
            <a:graphicFrameLocks noGrp="1"/>
          </p:cNvGraphicFramePr>
          <p:nvPr>
            <p:extLst>
              <p:ext uri="{D42A27DB-BD31-4B8C-83A1-F6EECF244321}">
                <p14:modId xmlns:p14="http://schemas.microsoft.com/office/powerpoint/2010/main" val="365800510"/>
              </p:ext>
            </p:extLst>
          </p:nvPr>
        </p:nvGraphicFramePr>
        <p:xfrm>
          <a:off x="378823" y="1539299"/>
          <a:ext cx="11009902" cy="3850640"/>
        </p:xfrm>
        <a:graphic>
          <a:graphicData uri="http://schemas.openxmlformats.org/drawingml/2006/table">
            <a:tbl>
              <a:tblPr firstRow="1" bandRow="1">
                <a:tableStyleId>{5C22544A-7EE6-4342-B048-85BDC9FD1C3A}</a:tableStyleId>
              </a:tblPr>
              <a:tblGrid>
                <a:gridCol w="3234159">
                  <a:extLst>
                    <a:ext uri="{9D8B030D-6E8A-4147-A177-3AD203B41FA5}">
                      <a16:colId xmlns:a16="http://schemas.microsoft.com/office/drawing/2014/main" val="2806618240"/>
                    </a:ext>
                  </a:extLst>
                </a:gridCol>
                <a:gridCol w="1651486">
                  <a:extLst>
                    <a:ext uri="{9D8B030D-6E8A-4147-A177-3AD203B41FA5}">
                      <a16:colId xmlns:a16="http://schemas.microsoft.com/office/drawing/2014/main" val="3614844866"/>
                    </a:ext>
                  </a:extLst>
                </a:gridCol>
                <a:gridCol w="6124257">
                  <a:extLst>
                    <a:ext uri="{9D8B030D-6E8A-4147-A177-3AD203B41FA5}">
                      <a16:colId xmlns:a16="http://schemas.microsoft.com/office/drawing/2014/main" val="3624105159"/>
                    </a:ext>
                  </a:extLst>
                </a:gridCol>
              </a:tblGrid>
              <a:tr h="370840">
                <a:tc>
                  <a:txBody>
                    <a:bodyPr/>
                    <a:lstStyle/>
                    <a:p>
                      <a:r>
                        <a:rPr lang="en-US" dirty="0"/>
                        <a:t>System/Tool</a:t>
                      </a:r>
                    </a:p>
                  </a:txBody>
                  <a:tcPr/>
                </a:tc>
                <a:tc>
                  <a:txBody>
                    <a:bodyPr/>
                    <a:lstStyle/>
                    <a:p>
                      <a:r>
                        <a:rPr lang="en-US" dirty="0"/>
                        <a:t>Also called</a:t>
                      </a:r>
                    </a:p>
                  </a:txBody>
                  <a:tcPr/>
                </a:tc>
                <a:tc>
                  <a:txBody>
                    <a:bodyPr/>
                    <a:lstStyle/>
                    <a:p>
                      <a:r>
                        <a:rPr lang="en-US" dirty="0"/>
                        <a:t>What is it used for?</a:t>
                      </a:r>
                    </a:p>
                  </a:txBody>
                  <a:tcPr/>
                </a:tc>
                <a:extLst>
                  <a:ext uri="{0D108BD9-81ED-4DB2-BD59-A6C34878D82A}">
                    <a16:rowId xmlns:a16="http://schemas.microsoft.com/office/drawing/2014/main" val="231777350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Human Resources Front End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HRFE</a:t>
                      </a:r>
                    </a:p>
                    <a:p>
                      <a:endParaRPr lang="en-US" dirty="0"/>
                    </a:p>
                  </a:txBody>
                  <a:tcPr/>
                </a:tc>
                <a:tc>
                  <a:txBody>
                    <a:bodyPr/>
                    <a:lstStyle/>
                    <a:p>
                      <a:r>
                        <a:rPr lang="en-US" dirty="0"/>
                        <a:t>HR information systems (HRIS). HRFE stores all the HR related information about employees including personal information, work appointments and the CFOPS (accounts) to charge.</a:t>
                      </a:r>
                    </a:p>
                  </a:txBody>
                  <a:tcPr/>
                </a:tc>
                <a:extLst>
                  <a:ext uri="{0D108BD9-81ED-4DB2-BD59-A6C34878D82A}">
                    <a16:rowId xmlns:a16="http://schemas.microsoft.com/office/drawing/2014/main" val="124894671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Applied Technologies for Learning in the Arts and Sciences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ATLAS</a:t>
                      </a:r>
                    </a:p>
                    <a:p>
                      <a:endParaRPr lang="en-US" sz="1400" dirty="0"/>
                    </a:p>
                  </a:txBody>
                  <a:tcPr/>
                </a:tc>
                <a:tc>
                  <a:txBody>
                    <a:bodyPr/>
                    <a:lstStyle/>
                    <a:p>
                      <a:r>
                        <a:rPr lang="en-US" dirty="0"/>
                        <a:t>Appointment work-flow system and vacation and sick leave reporting tool</a:t>
                      </a:r>
                    </a:p>
                  </a:txBody>
                  <a:tcPr/>
                </a:tc>
                <a:extLst>
                  <a:ext uri="{0D108BD9-81ED-4DB2-BD59-A6C34878D82A}">
                    <a16:rowId xmlns:a16="http://schemas.microsoft.com/office/drawing/2014/main" val="3258178354"/>
                  </a:ext>
                </a:extLst>
              </a:tr>
              <a:tr h="370840">
                <a:tc>
                  <a:txBody>
                    <a:bodyPr/>
                    <a:lstStyle/>
                    <a:p>
                      <a:r>
                        <a:rPr lang="en-US" dirty="0"/>
                        <a:t>Banner Administrative Forms</a:t>
                      </a:r>
                    </a:p>
                  </a:txBody>
                  <a:tcPr/>
                </a:tc>
                <a:tc>
                  <a:txBody>
                    <a:bodyPr/>
                    <a:lstStyle/>
                    <a:p>
                      <a:r>
                        <a:rPr lang="en-US" dirty="0"/>
                        <a:t>Banner</a:t>
                      </a:r>
                    </a:p>
                  </a:txBody>
                  <a:tcPr/>
                </a:tc>
                <a:tc>
                  <a:txBody>
                    <a:bodyPr/>
                    <a:lstStyle/>
                    <a:p>
                      <a:r>
                        <a:rPr lang="en-US" dirty="0"/>
                        <a:t>In HR used for sick leave confirmation and reporting.</a:t>
                      </a:r>
                    </a:p>
                  </a:txBody>
                  <a:tcPr/>
                </a:tc>
                <a:extLst>
                  <a:ext uri="{0D108BD9-81ED-4DB2-BD59-A6C34878D82A}">
                    <a16:rowId xmlns:a16="http://schemas.microsoft.com/office/drawing/2014/main" val="1020004989"/>
                  </a:ext>
                </a:extLst>
              </a:tr>
              <a:tr h="370840">
                <a:tc>
                  <a:txBody>
                    <a:bodyPr/>
                    <a:lstStyle/>
                    <a:p>
                      <a:r>
                        <a:rPr lang="en-US" dirty="0"/>
                        <a:t>Payroll Adjustment</a:t>
                      </a:r>
                      <a:r>
                        <a:rPr lang="en-US" baseline="0" dirty="0"/>
                        <a:t> Request Interface System</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PARIS</a:t>
                      </a:r>
                    </a:p>
                  </a:txBody>
                  <a:tcPr/>
                </a:tc>
                <a:tc>
                  <a:txBody>
                    <a:bodyPr/>
                    <a:lstStyle/>
                    <a:p>
                      <a:r>
                        <a:rPr lang="en-US" dirty="0"/>
                        <a:t>Used to process pay adjustments, when jobs/appointments apply late.</a:t>
                      </a:r>
                    </a:p>
                  </a:txBody>
                  <a:tcPr/>
                </a:tc>
                <a:extLst>
                  <a:ext uri="{0D108BD9-81ED-4DB2-BD59-A6C34878D82A}">
                    <a16:rowId xmlns:a16="http://schemas.microsoft.com/office/drawing/2014/main" val="346007426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Adjustment Notification Application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ANA</a:t>
                      </a:r>
                    </a:p>
                  </a:txBody>
                  <a:tcPr/>
                </a:tc>
                <a:tc>
                  <a:txBody>
                    <a:bodyPr/>
                    <a:lstStyle/>
                    <a:p>
                      <a:r>
                        <a:rPr lang="en-US" dirty="0"/>
                        <a:t>Used to process awards and some retirement payments</a:t>
                      </a:r>
                    </a:p>
                  </a:txBody>
                  <a:tcPr/>
                </a:tc>
                <a:extLst>
                  <a:ext uri="{0D108BD9-81ED-4DB2-BD59-A6C34878D82A}">
                    <a16:rowId xmlns:a16="http://schemas.microsoft.com/office/drawing/2014/main" val="2317314966"/>
                  </a:ext>
                </a:extLst>
              </a:tr>
            </a:tbl>
          </a:graphicData>
        </a:graphic>
      </p:graphicFrame>
    </p:spTree>
    <p:extLst>
      <p:ext uri="{BB962C8B-B14F-4D97-AF65-F5344CB8AC3E}">
        <p14:creationId xmlns:p14="http://schemas.microsoft.com/office/powerpoint/2010/main" val="3807864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F44E5-92DB-4B19-8C47-0AD725B2559F}"/>
              </a:ext>
            </a:extLst>
          </p:cNvPr>
          <p:cNvSpPr>
            <a:spLocks noGrp="1"/>
          </p:cNvSpPr>
          <p:nvPr>
            <p:ph type="title"/>
          </p:nvPr>
        </p:nvSpPr>
        <p:spPr/>
        <p:txBody>
          <a:bodyPr/>
          <a:lstStyle/>
          <a:p>
            <a:pPr algn="l"/>
            <a:r>
              <a:rPr lang="en-US" dirty="0"/>
              <a:t>Systems and Tools</a:t>
            </a:r>
            <a:br>
              <a:rPr lang="en-US" dirty="0"/>
            </a:br>
            <a:endParaRPr lang="en-US" dirty="0"/>
          </a:p>
        </p:txBody>
      </p:sp>
      <p:sp>
        <p:nvSpPr>
          <p:cNvPr id="3" name="Content Placeholder 2">
            <a:extLst>
              <a:ext uri="{FF2B5EF4-FFF2-40B4-BE49-F238E27FC236}">
                <a16:creationId xmlns:a16="http://schemas.microsoft.com/office/drawing/2014/main" id="{BD6CDDCC-A167-47A1-9C89-DAEE785AC81D}"/>
              </a:ext>
            </a:extLst>
          </p:cNvPr>
          <p:cNvSpPr>
            <a:spLocks noGrp="1"/>
          </p:cNvSpPr>
          <p:nvPr>
            <p:ph idx="1"/>
          </p:nvPr>
        </p:nvSpPr>
        <p:spPr/>
        <p:txBody>
          <a:bodyPr>
            <a:normAutofit/>
          </a:bodyPr>
          <a:lstStyle/>
          <a:p>
            <a:pPr marL="0" indent="0">
              <a:buNone/>
            </a:pPr>
            <a:endParaRPr lang="en-US" dirty="0"/>
          </a:p>
          <a:p>
            <a:endParaRPr lang="en-US" dirty="0"/>
          </a:p>
          <a:p>
            <a:endParaRPr lang="en-US" dirty="0"/>
          </a:p>
          <a:p>
            <a:pPr lvl="1"/>
            <a:endParaRPr lang="en-US" dirty="0"/>
          </a:p>
        </p:txBody>
      </p:sp>
      <p:graphicFrame>
        <p:nvGraphicFramePr>
          <p:cNvPr id="4" name="Table 4">
            <a:extLst>
              <a:ext uri="{FF2B5EF4-FFF2-40B4-BE49-F238E27FC236}">
                <a16:creationId xmlns:a16="http://schemas.microsoft.com/office/drawing/2014/main" id="{24C168F4-D4B5-4A70-897C-202ADD05192E}"/>
              </a:ext>
            </a:extLst>
          </p:cNvPr>
          <p:cNvGraphicFramePr>
            <a:graphicFrameLocks noGrp="1"/>
          </p:cNvGraphicFramePr>
          <p:nvPr>
            <p:extLst>
              <p:ext uri="{D42A27DB-BD31-4B8C-83A1-F6EECF244321}">
                <p14:modId xmlns:p14="http://schemas.microsoft.com/office/powerpoint/2010/main" val="2098212747"/>
              </p:ext>
            </p:extLst>
          </p:nvPr>
        </p:nvGraphicFramePr>
        <p:xfrm>
          <a:off x="479078" y="1356419"/>
          <a:ext cx="11009902" cy="4124960"/>
        </p:xfrm>
        <a:graphic>
          <a:graphicData uri="http://schemas.openxmlformats.org/drawingml/2006/table">
            <a:tbl>
              <a:tblPr firstRow="1" bandRow="1">
                <a:tableStyleId>{5C22544A-7EE6-4342-B048-85BDC9FD1C3A}</a:tableStyleId>
              </a:tblPr>
              <a:tblGrid>
                <a:gridCol w="3234159">
                  <a:extLst>
                    <a:ext uri="{9D8B030D-6E8A-4147-A177-3AD203B41FA5}">
                      <a16:colId xmlns:a16="http://schemas.microsoft.com/office/drawing/2014/main" val="2806618240"/>
                    </a:ext>
                  </a:extLst>
                </a:gridCol>
                <a:gridCol w="1651486">
                  <a:extLst>
                    <a:ext uri="{9D8B030D-6E8A-4147-A177-3AD203B41FA5}">
                      <a16:colId xmlns:a16="http://schemas.microsoft.com/office/drawing/2014/main" val="3614844866"/>
                    </a:ext>
                  </a:extLst>
                </a:gridCol>
                <a:gridCol w="6124257">
                  <a:extLst>
                    <a:ext uri="{9D8B030D-6E8A-4147-A177-3AD203B41FA5}">
                      <a16:colId xmlns:a16="http://schemas.microsoft.com/office/drawing/2014/main" val="3624105159"/>
                    </a:ext>
                  </a:extLst>
                </a:gridCol>
              </a:tblGrid>
              <a:tr h="370840">
                <a:tc>
                  <a:txBody>
                    <a:bodyPr/>
                    <a:lstStyle/>
                    <a:p>
                      <a:r>
                        <a:rPr lang="en-US" dirty="0"/>
                        <a:t>System/Tool</a:t>
                      </a:r>
                    </a:p>
                  </a:txBody>
                  <a:tcPr/>
                </a:tc>
                <a:tc>
                  <a:txBody>
                    <a:bodyPr/>
                    <a:lstStyle/>
                    <a:p>
                      <a:r>
                        <a:rPr lang="en-US" dirty="0"/>
                        <a:t>Also called</a:t>
                      </a:r>
                    </a:p>
                  </a:txBody>
                  <a:tcPr/>
                </a:tc>
                <a:tc>
                  <a:txBody>
                    <a:bodyPr/>
                    <a:lstStyle/>
                    <a:p>
                      <a:r>
                        <a:rPr lang="en-US" dirty="0"/>
                        <a:t>What is it used for?</a:t>
                      </a:r>
                    </a:p>
                  </a:txBody>
                  <a:tcPr/>
                </a:tc>
                <a:extLst>
                  <a:ext uri="{0D108BD9-81ED-4DB2-BD59-A6C34878D82A}">
                    <a16:rowId xmlns:a16="http://schemas.microsoft.com/office/drawing/2014/main" val="2317773506"/>
                  </a:ext>
                </a:extLst>
              </a:tr>
              <a:tr h="370840">
                <a:tc>
                  <a:txBody>
                    <a:bodyPr/>
                    <a:lstStyle/>
                    <a:p>
                      <a:r>
                        <a:rPr lang="en-US" dirty="0"/>
                        <a:t>Tracker Electronic</a:t>
                      </a:r>
                      <a:r>
                        <a:rPr lang="en-US" baseline="0" dirty="0"/>
                        <a:t> I-9</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Tracker</a:t>
                      </a:r>
                    </a:p>
                  </a:txBody>
                  <a:tcPr/>
                </a:tc>
                <a:tc>
                  <a:txBody>
                    <a:bodyPr/>
                    <a:lstStyle/>
                    <a:p>
                      <a:r>
                        <a:rPr lang="en-US" dirty="0"/>
                        <a:t>Used</a:t>
                      </a:r>
                      <a:r>
                        <a:rPr lang="en-US" baseline="0" dirty="0"/>
                        <a:t> to complete the federally-required employment authorization form (Form I-9)</a:t>
                      </a:r>
                      <a:endParaRPr lang="en-US" dirty="0"/>
                    </a:p>
                  </a:txBody>
                  <a:tcPr/>
                </a:tc>
                <a:extLst>
                  <a:ext uri="{0D108BD9-81ED-4DB2-BD59-A6C34878D82A}">
                    <a16:rowId xmlns:a16="http://schemas.microsoft.com/office/drawing/2014/main" val="2463498948"/>
                  </a:ext>
                </a:extLst>
              </a:tr>
              <a:tr h="370840">
                <a:tc>
                  <a:txBody>
                    <a:bodyPr/>
                    <a:lstStyle/>
                    <a:p>
                      <a:r>
                        <a:rPr lang="en-US" dirty="0"/>
                        <a:t>Salary Planner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Used to submit</a:t>
                      </a:r>
                      <a:r>
                        <a:rPr lang="en-US" baseline="0" dirty="0"/>
                        <a:t> annual merit increases and CMER adjustments</a:t>
                      </a:r>
                      <a:endParaRPr lang="en-US" dirty="0"/>
                    </a:p>
                  </a:txBody>
                  <a:tcPr/>
                </a:tc>
                <a:extLst>
                  <a:ext uri="{0D108BD9-81ED-4DB2-BD59-A6C34878D82A}">
                    <a16:rowId xmlns:a16="http://schemas.microsoft.com/office/drawing/2014/main" val="339545294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Web-time Entry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Electronic Timesheet submission</a:t>
                      </a:r>
                    </a:p>
                  </a:txBody>
                  <a:tcPr/>
                </a:tc>
                <a:tc>
                  <a:txBody>
                    <a:bodyPr/>
                    <a:lstStyle/>
                    <a:p>
                      <a:r>
                        <a:rPr lang="en-US" dirty="0"/>
                        <a:t>Used to submit and approve timesheets for bi-weekly employees</a:t>
                      </a:r>
                    </a:p>
                  </a:txBody>
                  <a:tcPr/>
                </a:tc>
                <a:extLst>
                  <a:ext uri="{0D108BD9-81ED-4DB2-BD59-A6C34878D82A}">
                    <a16:rowId xmlns:a16="http://schemas.microsoft.com/office/drawing/2014/main" val="2617168740"/>
                  </a:ext>
                </a:extLst>
              </a:tr>
              <a:tr h="370840">
                <a:tc>
                  <a:txBody>
                    <a:bodyPr/>
                    <a:lstStyle/>
                    <a:p>
                      <a:r>
                        <a:rPr lang="en-US" dirty="0"/>
                        <a:t>International Scholars and Student Services</a:t>
                      </a:r>
                    </a:p>
                  </a:txBody>
                  <a:tcPr/>
                </a:tc>
                <a:tc>
                  <a:txBody>
                    <a:bodyPr/>
                    <a:lstStyle/>
                    <a:p>
                      <a:r>
                        <a:rPr lang="en-US" dirty="0"/>
                        <a:t>ISSS</a:t>
                      </a:r>
                    </a:p>
                  </a:txBody>
                  <a:tcPr/>
                </a:tc>
                <a:tc>
                  <a:txBody>
                    <a:bodyPr/>
                    <a:lstStyle/>
                    <a:p>
                      <a:r>
                        <a:rPr lang="en-US" dirty="0"/>
                        <a:t>Provides support for many different types of visa applications and extensions. Also provides information to foreign national student and scholars</a:t>
                      </a:r>
                    </a:p>
                  </a:txBody>
                  <a:tcPr/>
                </a:tc>
                <a:extLst>
                  <a:ext uri="{0D108BD9-81ED-4DB2-BD59-A6C34878D82A}">
                    <a16:rowId xmlns:a16="http://schemas.microsoft.com/office/drawing/2014/main" val="3074424226"/>
                  </a:ext>
                </a:extLst>
              </a:tr>
              <a:tr h="370840">
                <a:tc>
                  <a:txBody>
                    <a:bodyPr/>
                    <a:lstStyle/>
                    <a:p>
                      <a:r>
                        <a:rPr lang="en-US" dirty="0" err="1"/>
                        <a:t>JDXpert</a:t>
                      </a:r>
                      <a:r>
                        <a:rPr lang="en-US" dirty="0"/>
                        <a:t>/Cornerstone Administrative Application</a:t>
                      </a:r>
                    </a:p>
                  </a:txBody>
                  <a:tcPr/>
                </a:tc>
                <a:tc>
                  <a:txBody>
                    <a:bodyPr/>
                    <a:lstStyle/>
                    <a:p>
                      <a:r>
                        <a:rPr lang="en-US" dirty="0"/>
                        <a:t>Applicant Tracking System</a:t>
                      </a:r>
                    </a:p>
                  </a:txBody>
                  <a:tcPr/>
                </a:tc>
                <a:tc>
                  <a:txBody>
                    <a:bodyPr/>
                    <a:lstStyle/>
                    <a:p>
                      <a:r>
                        <a:rPr lang="en-US" dirty="0"/>
                        <a:t>Used to track all searches, promotions, administrative stipends, and 0% appointments</a:t>
                      </a:r>
                    </a:p>
                  </a:txBody>
                  <a:tcPr/>
                </a:tc>
                <a:extLst>
                  <a:ext uri="{0D108BD9-81ED-4DB2-BD59-A6C34878D82A}">
                    <a16:rowId xmlns:a16="http://schemas.microsoft.com/office/drawing/2014/main" val="707681760"/>
                  </a:ext>
                </a:extLst>
              </a:tr>
            </a:tbl>
          </a:graphicData>
        </a:graphic>
      </p:graphicFrame>
    </p:spTree>
    <p:extLst>
      <p:ext uri="{BB962C8B-B14F-4D97-AF65-F5344CB8AC3E}">
        <p14:creationId xmlns:p14="http://schemas.microsoft.com/office/powerpoint/2010/main" val="1050009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378823" y="1295400"/>
            <a:ext cx="8229600" cy="4800600"/>
          </a:xfrm>
        </p:spPr>
        <p:txBody>
          <a:bodyPr>
            <a:normAutofit fontScale="85000" lnSpcReduction="20000"/>
          </a:bodyPr>
          <a:lstStyle/>
          <a:p>
            <a:pPr eaLnBrk="1" hangingPunct="1"/>
            <a:endParaRPr lang="en-US" dirty="0"/>
          </a:p>
          <a:p>
            <a:pPr eaLnBrk="1" hangingPunct="1">
              <a:buClr>
                <a:schemeClr val="bg2">
                  <a:lumMod val="50000"/>
                </a:schemeClr>
              </a:buClr>
              <a:buSzPct val="100000"/>
            </a:pPr>
            <a:r>
              <a:rPr lang="en-US" dirty="0"/>
              <a:t>U.S Citizens </a:t>
            </a:r>
            <a:r>
              <a:rPr lang="en-US" i="1" u="sng" dirty="0"/>
              <a:t>must</a:t>
            </a:r>
            <a:r>
              <a:rPr lang="en-US" i="1" dirty="0"/>
              <a:t> </a:t>
            </a:r>
            <a:r>
              <a:rPr lang="en-US" dirty="0"/>
              <a:t>fill out the W-4. </a:t>
            </a:r>
          </a:p>
          <a:p>
            <a:pPr eaLnBrk="1" hangingPunct="1">
              <a:buNone/>
            </a:pPr>
            <a:endParaRPr lang="en-US" dirty="0"/>
          </a:p>
          <a:p>
            <a:pPr eaLnBrk="1" hangingPunct="1">
              <a:buClr>
                <a:schemeClr val="bg2">
                  <a:lumMod val="50000"/>
                </a:schemeClr>
              </a:buClr>
              <a:buSzPct val="100000"/>
            </a:pPr>
            <a:r>
              <a:rPr lang="en-US" dirty="0"/>
              <a:t>Non-Resident Aliens </a:t>
            </a:r>
            <a:r>
              <a:rPr lang="en-US" i="1" u="sng" dirty="0"/>
              <a:t>cannot</a:t>
            </a:r>
            <a:r>
              <a:rPr lang="en-US" dirty="0"/>
              <a:t> fill out the W-4.</a:t>
            </a:r>
            <a:r>
              <a:rPr lang="en-US" b="1" dirty="0"/>
              <a:t>*</a:t>
            </a:r>
          </a:p>
          <a:p>
            <a:pPr eaLnBrk="1" hangingPunct="1">
              <a:buClr>
                <a:schemeClr val="bg2">
                  <a:lumMod val="50000"/>
                </a:schemeClr>
              </a:buClr>
              <a:buSzPct val="100000"/>
            </a:pPr>
            <a:r>
              <a:rPr lang="en-US" dirty="0"/>
              <a:t>To contact the Social Security Administrative Office:</a:t>
            </a:r>
          </a:p>
          <a:p>
            <a:pPr lvl="1">
              <a:buClr>
                <a:schemeClr val="bg2">
                  <a:lumMod val="50000"/>
                </a:schemeClr>
              </a:buClr>
              <a:buSzPct val="100000"/>
            </a:pPr>
            <a:r>
              <a:rPr lang="en-US" dirty="0"/>
              <a:t>https://www.ssa.gov/agency/contact/</a:t>
            </a:r>
          </a:p>
          <a:p>
            <a:pPr marL="393192" lvl="1" indent="0">
              <a:buSzPct val="125000"/>
              <a:buNone/>
            </a:pPr>
            <a:r>
              <a:rPr lang="en-US" dirty="0"/>
              <a:t>	</a:t>
            </a:r>
          </a:p>
          <a:p>
            <a:pPr marL="393192" lvl="1" indent="0">
              <a:buSzPct val="125000"/>
              <a:buNone/>
            </a:pPr>
            <a:r>
              <a:rPr lang="en-US" sz="2600" b="1" dirty="0"/>
              <a:t>*</a:t>
            </a:r>
            <a:r>
              <a:rPr lang="en-US" b="1" dirty="0"/>
              <a:t>Upon receipt of your SSN, please make a Tax Status Review appointment with Payroll</a:t>
            </a:r>
            <a:r>
              <a:rPr lang="en-US" dirty="0"/>
              <a:t>:</a:t>
            </a:r>
          </a:p>
          <a:p>
            <a:pPr marL="393192" lvl="1" indent="0">
              <a:buSzPct val="125000"/>
              <a:buNone/>
            </a:pPr>
            <a:endParaRPr lang="en-US" dirty="0"/>
          </a:p>
          <a:p>
            <a:pPr marL="393192" lvl="1" indent="0">
              <a:buSzPct val="125000"/>
              <a:buNone/>
            </a:pPr>
            <a:r>
              <a:rPr lang="en-US" sz="1900" dirty="0">
                <a:hlinkClick r:id="rId3"/>
              </a:rPr>
              <a:t>http://apps.obfs.uillinois.edu/Registration/index.cfm?campus=F</a:t>
            </a:r>
            <a:r>
              <a:rPr lang="en-US" sz="1900" dirty="0"/>
              <a:t> </a:t>
            </a:r>
          </a:p>
          <a:p>
            <a:pPr lvl="1" eaLnBrk="1" hangingPunct="1">
              <a:buNone/>
            </a:pPr>
            <a:endParaRPr lang="en-US" dirty="0"/>
          </a:p>
          <a:p>
            <a:pPr lvl="1" eaLnBrk="1" hangingPunct="1">
              <a:buNone/>
            </a:pPr>
            <a:r>
              <a:rPr lang="en-US" dirty="0"/>
              <a:t>Be sure to bring: </a:t>
            </a:r>
          </a:p>
          <a:p>
            <a:pPr lvl="1" eaLnBrk="1" hangingPunct="1">
              <a:buNone/>
            </a:pPr>
            <a:r>
              <a:rPr lang="en-US" dirty="0"/>
              <a:t>	a completed Foreign Nation Tax Information Form (on registration page), as well as originals and copies of all listed documentation  		</a:t>
            </a:r>
          </a:p>
        </p:txBody>
      </p:sp>
      <p:sp>
        <p:nvSpPr>
          <p:cNvPr id="11266" name="AutoShape 2"/>
          <p:cNvSpPr>
            <a:spLocks noGrp="1" noChangeArrowheads="1"/>
          </p:cNvSpPr>
          <p:nvPr>
            <p:ph type="title"/>
          </p:nvPr>
        </p:nvSpPr>
        <p:spPr/>
        <p:txBody>
          <a:bodyPr/>
          <a:lstStyle/>
          <a:p>
            <a:pPr algn="l" eaLnBrk="1" hangingPunct="1"/>
            <a:r>
              <a:rPr lang="en-US" dirty="0"/>
              <a:t>Tax Forms</a:t>
            </a:r>
          </a:p>
        </p:txBody>
      </p:sp>
      <p:pic>
        <p:nvPicPr>
          <p:cNvPr id="6" name="Picture 5" descr="logo.TIF"/>
          <p:cNvPicPr>
            <a:picLocks noChangeAspect="1"/>
          </p:cNvPicPr>
          <p:nvPr/>
        </p:nvPicPr>
        <p:blipFill>
          <a:blip r:embed="rId4" cstate="print"/>
          <a:stretch>
            <a:fillRect/>
          </a:stretch>
        </p:blipFill>
        <p:spPr>
          <a:xfrm>
            <a:off x="1828800" y="6096000"/>
            <a:ext cx="465328" cy="603668"/>
          </a:xfrm>
          <a:prstGeom prst="rect">
            <a:avLst/>
          </a:prstGeom>
        </p:spPr>
      </p:pic>
    </p:spTree>
    <p:extLst>
      <p:ext uri="{BB962C8B-B14F-4D97-AF65-F5344CB8AC3E}">
        <p14:creationId xmlns:p14="http://schemas.microsoft.com/office/powerpoint/2010/main" val="2725507672"/>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anim calcmode="lin" valueType="num">
                                      <p:cBhvr additive="base">
                                        <p:cTn id="7" dur="500" fill="hold"/>
                                        <p:tgtEl>
                                          <p:spTgt spid="11267">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267">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1267">
                                            <p:txEl>
                                              <p:pRg st="1" end="1"/>
                                            </p:txEl>
                                          </p:spTgt>
                                        </p:tgtEl>
                                        <p:attrNameLst>
                                          <p:attrName>ppt_c</p:attrName>
                                        </p:attrNameLst>
                                      </p:cBhvr>
                                      <p:to>
                                        <a:srgbClr val="44B9E8"/>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11267">
                                            <p:txEl>
                                              <p:pRg st="3" end="3"/>
                                            </p:txEl>
                                          </p:spTgt>
                                        </p:tgtEl>
                                        <p:attrNameLst>
                                          <p:attrName>style.visibility</p:attrName>
                                        </p:attrNameLst>
                                      </p:cBhvr>
                                      <p:to>
                                        <p:strVal val="visible"/>
                                      </p:to>
                                    </p:set>
                                    <p:anim calcmode="lin" valueType="num">
                                      <p:cBhvr additive="base">
                                        <p:cTn id="13" dur="500" fill="hold"/>
                                        <p:tgtEl>
                                          <p:spTgt spid="11267">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2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11267">
                                            <p:txEl>
                                              <p:pRg st="4" end="4"/>
                                            </p:txEl>
                                          </p:spTgt>
                                        </p:tgtEl>
                                        <p:attrNameLst>
                                          <p:attrName>style.visibility</p:attrName>
                                        </p:attrNameLst>
                                      </p:cBhvr>
                                      <p:to>
                                        <p:strVal val="visible"/>
                                      </p:to>
                                    </p:set>
                                    <p:anim calcmode="lin" valueType="num">
                                      <p:cBhvr additive="base">
                                        <p:cTn id="19" dur="500" fill="hold"/>
                                        <p:tgtEl>
                                          <p:spTgt spid="11267">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267">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11267">
                                            <p:txEl>
                                              <p:pRg st="5" end="5"/>
                                            </p:txEl>
                                          </p:spTgt>
                                        </p:tgtEl>
                                        <p:attrNameLst>
                                          <p:attrName>style.visibility</p:attrName>
                                        </p:attrNameLst>
                                      </p:cBhvr>
                                      <p:to>
                                        <p:strVal val="visible"/>
                                      </p:to>
                                    </p:set>
                                    <p:anim calcmode="lin" valueType="num">
                                      <p:cBhvr additive="base">
                                        <p:cTn id="23" dur="500" fill="hold"/>
                                        <p:tgtEl>
                                          <p:spTgt spid="11267">
                                            <p:txEl>
                                              <p:pRg st="5" end="5"/>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1267">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12" fill="hold" grpId="0" nodeType="withEffect">
                                  <p:stCondLst>
                                    <p:cond delay="0"/>
                                  </p:stCondLst>
                                  <p:childTnLst>
                                    <p:set>
                                      <p:cBhvr>
                                        <p:cTn id="26" dur="1" fill="hold">
                                          <p:stCondLst>
                                            <p:cond delay="0"/>
                                          </p:stCondLst>
                                        </p:cTn>
                                        <p:tgtEl>
                                          <p:spTgt spid="11267">
                                            <p:txEl>
                                              <p:pRg st="7" end="7"/>
                                            </p:txEl>
                                          </p:spTgt>
                                        </p:tgtEl>
                                        <p:attrNameLst>
                                          <p:attrName>style.visibility</p:attrName>
                                        </p:attrNameLst>
                                      </p:cBhvr>
                                      <p:to>
                                        <p:strVal val="visible"/>
                                      </p:to>
                                    </p:set>
                                    <p:anim calcmode="lin" valueType="num">
                                      <p:cBhvr additive="base">
                                        <p:cTn id="27" dur="500" fill="hold"/>
                                        <p:tgtEl>
                                          <p:spTgt spid="11267">
                                            <p:txEl>
                                              <p:pRg st="7" end="7"/>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1267">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12" fill="hold" grpId="0" nodeType="withEffect">
                                  <p:stCondLst>
                                    <p:cond delay="0"/>
                                  </p:stCondLst>
                                  <p:childTnLst>
                                    <p:set>
                                      <p:cBhvr>
                                        <p:cTn id="30" dur="1" fill="hold">
                                          <p:stCondLst>
                                            <p:cond delay="0"/>
                                          </p:stCondLst>
                                        </p:cTn>
                                        <p:tgtEl>
                                          <p:spTgt spid="11267">
                                            <p:txEl>
                                              <p:pRg st="9" end="9"/>
                                            </p:txEl>
                                          </p:spTgt>
                                        </p:tgtEl>
                                        <p:attrNameLst>
                                          <p:attrName>style.visibility</p:attrName>
                                        </p:attrNameLst>
                                      </p:cBhvr>
                                      <p:to>
                                        <p:strVal val="visible"/>
                                      </p:to>
                                    </p:set>
                                    <p:anim calcmode="lin" valueType="num">
                                      <p:cBhvr additive="base">
                                        <p:cTn id="31" dur="500" fill="hold"/>
                                        <p:tgtEl>
                                          <p:spTgt spid="11267">
                                            <p:txEl>
                                              <p:pRg st="9" end="9"/>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1267">
                                            <p:txEl>
                                              <p:pRg st="9" end="9"/>
                                            </p:txEl>
                                          </p:spTgt>
                                        </p:tgtEl>
                                        <p:attrNameLst>
                                          <p:attrName>ppt_y</p:attrName>
                                        </p:attrNameLst>
                                      </p:cBhvr>
                                      <p:tavLst>
                                        <p:tav tm="0">
                                          <p:val>
                                            <p:strVal val="1+#ppt_h/2"/>
                                          </p:val>
                                        </p:tav>
                                        <p:tav tm="100000">
                                          <p:val>
                                            <p:strVal val="#ppt_y"/>
                                          </p:val>
                                        </p:tav>
                                      </p:tavLst>
                                    </p:anim>
                                  </p:childTnLst>
                                </p:cTn>
                              </p:par>
                              <p:par>
                                <p:cTn id="33" presetID="2" presetClass="entr" presetSubtype="12" fill="hold" grpId="0" nodeType="withEffect">
                                  <p:stCondLst>
                                    <p:cond delay="0"/>
                                  </p:stCondLst>
                                  <p:childTnLst>
                                    <p:set>
                                      <p:cBhvr>
                                        <p:cTn id="34" dur="1" fill="hold">
                                          <p:stCondLst>
                                            <p:cond delay="0"/>
                                          </p:stCondLst>
                                        </p:cTn>
                                        <p:tgtEl>
                                          <p:spTgt spid="11267">
                                            <p:txEl>
                                              <p:pRg st="11" end="11"/>
                                            </p:txEl>
                                          </p:spTgt>
                                        </p:tgtEl>
                                        <p:attrNameLst>
                                          <p:attrName>style.visibility</p:attrName>
                                        </p:attrNameLst>
                                      </p:cBhvr>
                                      <p:to>
                                        <p:strVal val="visible"/>
                                      </p:to>
                                    </p:set>
                                    <p:anim calcmode="lin" valueType="num">
                                      <p:cBhvr additive="base">
                                        <p:cTn id="35" dur="500" fill="hold"/>
                                        <p:tgtEl>
                                          <p:spTgt spid="11267">
                                            <p:txEl>
                                              <p:pRg st="11" end="11"/>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1267">
                                            <p:txEl>
                                              <p:pRg st="11" end="11"/>
                                            </p:txEl>
                                          </p:spTgt>
                                        </p:tgtEl>
                                        <p:attrNameLst>
                                          <p:attrName>ppt_y</p:attrName>
                                        </p:attrNameLst>
                                      </p:cBhvr>
                                      <p:tavLst>
                                        <p:tav tm="0">
                                          <p:val>
                                            <p:strVal val="1+#ppt_h/2"/>
                                          </p:val>
                                        </p:tav>
                                        <p:tav tm="100000">
                                          <p:val>
                                            <p:strVal val="#ppt_y"/>
                                          </p:val>
                                        </p:tav>
                                      </p:tavLst>
                                    </p:anim>
                                  </p:childTnLst>
                                </p:cTn>
                              </p:par>
                              <p:par>
                                <p:cTn id="37" presetID="2" presetClass="entr" presetSubtype="12" fill="hold" grpId="0" nodeType="withEffect">
                                  <p:stCondLst>
                                    <p:cond delay="0"/>
                                  </p:stCondLst>
                                  <p:childTnLst>
                                    <p:set>
                                      <p:cBhvr>
                                        <p:cTn id="38" dur="1" fill="hold">
                                          <p:stCondLst>
                                            <p:cond delay="0"/>
                                          </p:stCondLst>
                                        </p:cTn>
                                        <p:tgtEl>
                                          <p:spTgt spid="11267">
                                            <p:txEl>
                                              <p:pRg st="12" end="12"/>
                                            </p:txEl>
                                          </p:spTgt>
                                        </p:tgtEl>
                                        <p:attrNameLst>
                                          <p:attrName>style.visibility</p:attrName>
                                        </p:attrNameLst>
                                      </p:cBhvr>
                                      <p:to>
                                        <p:strVal val="visible"/>
                                      </p:to>
                                    </p:set>
                                    <p:anim calcmode="lin" valueType="num">
                                      <p:cBhvr additive="base">
                                        <p:cTn id="39" dur="500" fill="hold"/>
                                        <p:tgtEl>
                                          <p:spTgt spid="11267">
                                            <p:txEl>
                                              <p:pRg st="12" end="12"/>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11267">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36884" y="228600"/>
            <a:ext cx="9950116" cy="1143000"/>
          </a:xfrm>
        </p:spPr>
        <p:txBody>
          <a:bodyPr>
            <a:normAutofit fontScale="90000"/>
          </a:bodyPr>
          <a:lstStyle/>
          <a:p>
            <a:pPr eaLnBrk="1" hangingPunct="1"/>
            <a:r>
              <a:rPr lang="en-US" dirty="0"/>
              <a:t>What comes with an Assistantship?</a:t>
            </a:r>
          </a:p>
        </p:txBody>
      </p:sp>
      <p:sp>
        <p:nvSpPr>
          <p:cNvPr id="16387" name="Rectangle 2"/>
          <p:cNvSpPr>
            <a:spLocks noChangeArrowheads="1"/>
          </p:cNvSpPr>
          <p:nvPr/>
        </p:nvSpPr>
        <p:spPr bwMode="auto">
          <a:xfrm>
            <a:off x="721092" y="1141397"/>
            <a:ext cx="8229600" cy="4324261"/>
          </a:xfrm>
          <a:prstGeom prst="rect">
            <a:avLst/>
          </a:prstGeom>
          <a:noFill/>
          <a:ln w="9525">
            <a:noFill/>
            <a:miter lim="800000"/>
            <a:headEnd/>
            <a:tailEnd/>
          </a:ln>
        </p:spPr>
        <p:txBody>
          <a:bodyPr wrap="square">
            <a:spAutoFit/>
          </a:bodyPr>
          <a:lstStyle/>
          <a:p>
            <a:pPr marL="342900" indent="-342900">
              <a:spcAft>
                <a:spcPts val="600"/>
              </a:spcAft>
              <a:buClr>
                <a:schemeClr val="bg2">
                  <a:lumMod val="50000"/>
                </a:schemeClr>
              </a:buClr>
              <a:buSzPct val="125000"/>
              <a:buFont typeface="Wingdings" pitchFamily="2" charset="2"/>
              <a:buChar char="§"/>
            </a:pPr>
            <a:r>
              <a:rPr lang="en-US" sz="2400" dirty="0"/>
              <a:t>Monthly stipend</a:t>
            </a:r>
          </a:p>
          <a:p>
            <a:pPr marL="342900" indent="-342900">
              <a:spcAft>
                <a:spcPts val="600"/>
              </a:spcAft>
              <a:buClr>
                <a:schemeClr val="bg2">
                  <a:lumMod val="50000"/>
                </a:schemeClr>
              </a:buClr>
              <a:buSzPct val="125000"/>
              <a:buFont typeface="Wingdings" pitchFamily="2" charset="2"/>
              <a:buChar char="§"/>
            </a:pPr>
            <a:r>
              <a:rPr lang="en-US" sz="2400" dirty="0"/>
              <a:t>Tuition and fee waivers</a:t>
            </a:r>
          </a:p>
          <a:p>
            <a:pPr marL="342900" indent="-342900">
              <a:spcAft>
                <a:spcPts val="600"/>
              </a:spcAft>
              <a:buClr>
                <a:schemeClr val="bg2">
                  <a:lumMod val="50000"/>
                </a:schemeClr>
              </a:buClr>
              <a:buSzPct val="125000"/>
              <a:buFont typeface="Wingdings" pitchFamily="2" charset="2"/>
              <a:buChar char="§"/>
            </a:pPr>
            <a:r>
              <a:rPr lang="en-US" sz="2400" dirty="0"/>
              <a:t>University paid access to McKinley Health Center  and Counseling Center </a:t>
            </a:r>
          </a:p>
          <a:p>
            <a:pPr marL="342900" indent="-342900">
              <a:spcAft>
                <a:spcPts val="600"/>
              </a:spcAft>
              <a:buClr>
                <a:schemeClr val="bg2">
                  <a:lumMod val="50000"/>
                </a:schemeClr>
              </a:buClr>
              <a:buSzPct val="125000"/>
              <a:buFont typeface="Wingdings" pitchFamily="2" charset="2"/>
              <a:buChar char="§"/>
            </a:pPr>
            <a:r>
              <a:rPr lang="en-US" sz="2400" dirty="0"/>
              <a:t>Partial payment of student health insurance fee: 87% each semester/25% of coverage for 1 dependent</a:t>
            </a:r>
          </a:p>
          <a:p>
            <a:pPr marL="342900" indent="-342900">
              <a:spcAft>
                <a:spcPts val="600"/>
              </a:spcAft>
              <a:buClr>
                <a:schemeClr val="bg2">
                  <a:lumMod val="50000"/>
                </a:schemeClr>
              </a:buClr>
              <a:buSzPct val="125000"/>
              <a:buFont typeface="Wingdings" pitchFamily="2" charset="2"/>
              <a:buChar char="§"/>
            </a:pPr>
            <a:r>
              <a:rPr lang="en-US" sz="2400" dirty="0"/>
              <a:t>University paid dental insurance coverage</a:t>
            </a:r>
          </a:p>
          <a:p>
            <a:pPr marL="342900" indent="-342900">
              <a:spcAft>
                <a:spcPts val="600"/>
              </a:spcAft>
              <a:buClr>
                <a:schemeClr val="bg2">
                  <a:lumMod val="50000"/>
                </a:schemeClr>
              </a:buClr>
              <a:buSzPct val="125000"/>
              <a:buFont typeface="Wingdings" pitchFamily="2" charset="2"/>
              <a:buChar char="§"/>
            </a:pPr>
            <a:r>
              <a:rPr lang="en-US" sz="2400" dirty="0"/>
              <a:t>University paid vision insurance coverage</a:t>
            </a:r>
          </a:p>
          <a:p>
            <a:pPr marL="342900" indent="-342900">
              <a:spcAft>
                <a:spcPts val="600"/>
              </a:spcAft>
              <a:buClr>
                <a:schemeClr val="bg2">
                  <a:lumMod val="50000"/>
                </a:schemeClr>
              </a:buClr>
              <a:buSzPct val="125000"/>
              <a:buFont typeface="Wingdings" pitchFamily="2" charset="2"/>
              <a:buChar char="§"/>
            </a:pPr>
            <a:r>
              <a:rPr lang="en-US" sz="2400" dirty="0"/>
              <a:t>Sick leave</a:t>
            </a:r>
          </a:p>
          <a:p>
            <a:pPr marL="342900" indent="-342900">
              <a:spcAft>
                <a:spcPts val="600"/>
              </a:spcAft>
              <a:buClr>
                <a:schemeClr val="bg2">
                  <a:lumMod val="50000"/>
                </a:schemeClr>
              </a:buClr>
              <a:buSzPct val="125000"/>
              <a:buFont typeface="Wingdings" pitchFamily="2" charset="2"/>
              <a:buChar char="§"/>
            </a:pPr>
            <a:r>
              <a:rPr lang="en-US" sz="2400" dirty="0"/>
              <a:t>Holidays</a:t>
            </a:r>
          </a:p>
        </p:txBody>
      </p:sp>
      <p:pic>
        <p:nvPicPr>
          <p:cNvPr id="6" name="Picture 5" descr="logo.TIF"/>
          <p:cNvPicPr>
            <a:picLocks noChangeAspect="1"/>
          </p:cNvPicPr>
          <p:nvPr/>
        </p:nvPicPr>
        <p:blipFill>
          <a:blip r:embed="rId2" cstate="print"/>
          <a:stretch>
            <a:fillRect/>
          </a:stretch>
        </p:blipFill>
        <p:spPr>
          <a:xfrm>
            <a:off x="1828800" y="6096000"/>
            <a:ext cx="465328" cy="603668"/>
          </a:xfrm>
          <a:prstGeom prst="rect">
            <a:avLst/>
          </a:prstGeom>
        </p:spPr>
      </p:pic>
    </p:spTree>
    <p:extLst>
      <p:ext uri="{BB962C8B-B14F-4D97-AF65-F5344CB8AC3E}">
        <p14:creationId xmlns:p14="http://schemas.microsoft.com/office/powerpoint/2010/main" val="58733623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additive="base">
                                        <p:cTn id="19" dur="500" fill="hold"/>
                                        <p:tgtEl>
                                          <p:spTgt spid="1638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63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6387">
                                            <p:txEl>
                                              <p:pRg st="3" end="3"/>
                                            </p:txEl>
                                          </p:spTgt>
                                        </p:tgtEl>
                                        <p:attrNameLst>
                                          <p:attrName>style.visibility</p:attrName>
                                        </p:attrNameLst>
                                      </p:cBhvr>
                                      <p:to>
                                        <p:strVal val="visible"/>
                                      </p:to>
                                    </p:set>
                                    <p:anim calcmode="lin" valueType="num">
                                      <p:cBhvr additive="base">
                                        <p:cTn id="25" dur="500" fill="hold"/>
                                        <p:tgtEl>
                                          <p:spTgt spid="16387">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638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6387">
                                            <p:txEl>
                                              <p:pRg st="4" end="4"/>
                                            </p:txEl>
                                          </p:spTgt>
                                        </p:tgtEl>
                                        <p:attrNameLst>
                                          <p:attrName>style.visibility</p:attrName>
                                        </p:attrNameLst>
                                      </p:cBhvr>
                                      <p:to>
                                        <p:strVal val="visible"/>
                                      </p:to>
                                    </p:set>
                                    <p:anim calcmode="lin" valueType="num">
                                      <p:cBhvr additive="base">
                                        <p:cTn id="31" dur="500" fill="hold"/>
                                        <p:tgtEl>
                                          <p:spTgt spid="16387">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638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6387">
                                            <p:txEl>
                                              <p:pRg st="5" end="5"/>
                                            </p:txEl>
                                          </p:spTgt>
                                        </p:tgtEl>
                                        <p:attrNameLst>
                                          <p:attrName>style.visibility</p:attrName>
                                        </p:attrNameLst>
                                      </p:cBhvr>
                                      <p:to>
                                        <p:strVal val="visible"/>
                                      </p:to>
                                    </p:set>
                                    <p:anim calcmode="lin" valueType="num">
                                      <p:cBhvr additive="base">
                                        <p:cTn id="37" dur="500" fill="hold"/>
                                        <p:tgtEl>
                                          <p:spTgt spid="16387">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638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6387">
                                            <p:txEl>
                                              <p:pRg st="6" end="6"/>
                                            </p:txEl>
                                          </p:spTgt>
                                        </p:tgtEl>
                                        <p:attrNameLst>
                                          <p:attrName>style.visibility</p:attrName>
                                        </p:attrNameLst>
                                      </p:cBhvr>
                                      <p:to>
                                        <p:strVal val="visible"/>
                                      </p:to>
                                    </p:set>
                                    <p:anim calcmode="lin" valueType="num">
                                      <p:cBhvr additive="base">
                                        <p:cTn id="43" dur="500" fill="hold"/>
                                        <p:tgtEl>
                                          <p:spTgt spid="16387">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638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6387">
                                            <p:txEl>
                                              <p:pRg st="7" end="7"/>
                                            </p:txEl>
                                          </p:spTgt>
                                        </p:tgtEl>
                                        <p:attrNameLst>
                                          <p:attrName>style.visibility</p:attrName>
                                        </p:attrNameLst>
                                      </p:cBhvr>
                                      <p:to>
                                        <p:strVal val="visible"/>
                                      </p:to>
                                    </p:set>
                                    <p:anim calcmode="lin" valueType="num">
                                      <p:cBhvr additive="base">
                                        <p:cTn id="49" dur="500" fill="hold"/>
                                        <p:tgtEl>
                                          <p:spTgt spid="16387">
                                            <p:txEl>
                                              <p:pRg st="7" end="7"/>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16387">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uiExpand="1" build="p"/>
    </p:bldLst>
  </p:timing>
</p:sld>
</file>

<file path=ppt/theme/theme1.xml><?xml version="1.0" encoding="utf-8"?>
<a:theme xmlns:a="http://schemas.openxmlformats.org/drawingml/2006/main" name="Custom Design">
  <a:themeElements>
    <a:clrScheme name="University of Illinois">
      <a:dk1>
        <a:srgbClr val="13284B"/>
      </a:dk1>
      <a:lt1>
        <a:srgbClr val="FFFFFF"/>
      </a:lt1>
      <a:dk2>
        <a:srgbClr val="1E3877"/>
      </a:dk2>
      <a:lt2>
        <a:srgbClr val="F8FAFC"/>
      </a:lt2>
      <a:accent1>
        <a:srgbClr val="FF542E"/>
      </a:accent1>
      <a:accent2>
        <a:srgbClr val="1D58A7"/>
      </a:accent2>
      <a:accent3>
        <a:srgbClr val="F5821E"/>
      </a:accent3>
      <a:accent4>
        <a:srgbClr val="009FD3"/>
      </a:accent4>
      <a:accent5>
        <a:srgbClr val="DD3403"/>
      </a:accent5>
      <a:accent6>
        <a:srgbClr val="D2D2D2"/>
      </a:accent6>
      <a:hlink>
        <a:srgbClr val="1D58A7"/>
      </a:hlink>
      <a:folHlink>
        <a:srgbClr val="DD340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62A467FE-6F50-074F-B654-36E3EAF61250}" vid="{04F66095-14F1-444A-B203-39EB832485D3}"/>
    </a:ext>
  </a:extLst>
</a:theme>
</file>

<file path=ppt/theme/theme2.xml><?xml version="1.0" encoding="utf-8"?>
<a:theme xmlns:a="http://schemas.openxmlformats.org/drawingml/2006/main" name="1_Custom Design">
  <a:themeElements>
    <a:clrScheme name="University of Illinois">
      <a:dk1>
        <a:srgbClr val="13284B"/>
      </a:dk1>
      <a:lt1>
        <a:srgbClr val="FFFFFF"/>
      </a:lt1>
      <a:dk2>
        <a:srgbClr val="1E3877"/>
      </a:dk2>
      <a:lt2>
        <a:srgbClr val="F8FAFC"/>
      </a:lt2>
      <a:accent1>
        <a:srgbClr val="FF542E"/>
      </a:accent1>
      <a:accent2>
        <a:srgbClr val="1D58A7"/>
      </a:accent2>
      <a:accent3>
        <a:srgbClr val="F5821E"/>
      </a:accent3>
      <a:accent4>
        <a:srgbClr val="009FD3"/>
      </a:accent4>
      <a:accent5>
        <a:srgbClr val="DD3403"/>
      </a:accent5>
      <a:accent6>
        <a:srgbClr val="D2D2D2"/>
      </a:accent6>
      <a:hlink>
        <a:srgbClr val="1D58A7"/>
      </a:hlink>
      <a:folHlink>
        <a:srgbClr val="DD340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62A467FE-6F50-074F-B654-36E3EAF61250}" vid="{04F66095-14F1-444A-B203-39EB832485D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50083</TotalTime>
  <Words>1957</Words>
  <Application>Microsoft Office PowerPoint</Application>
  <PresentationFormat>Widescreen</PresentationFormat>
  <Paragraphs>310</Paragraphs>
  <Slides>31</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31</vt:i4>
      </vt:variant>
    </vt:vector>
  </HeadingPairs>
  <TitlesOfParts>
    <vt:vector size="38" baseType="lpstr">
      <vt:lpstr>Arial</vt:lpstr>
      <vt:lpstr>Calibri</vt:lpstr>
      <vt:lpstr>Calibri Light</vt:lpstr>
      <vt:lpstr>Georgia</vt:lpstr>
      <vt:lpstr>Wingdings</vt:lpstr>
      <vt:lpstr>Custom Design</vt:lpstr>
      <vt:lpstr>1_Custom Design</vt:lpstr>
      <vt:lpstr>Graduate Employee Orientation</vt:lpstr>
      <vt:lpstr>HR Presentation Overview</vt:lpstr>
      <vt:lpstr>Human Resources</vt:lpstr>
      <vt:lpstr>Human Resources Department</vt:lpstr>
      <vt:lpstr>Employment Information</vt:lpstr>
      <vt:lpstr>Systems and Tools</vt:lpstr>
      <vt:lpstr>Systems and Tools </vt:lpstr>
      <vt:lpstr>Tax Forms</vt:lpstr>
      <vt:lpstr>What comes with an Assistantship?</vt:lpstr>
      <vt:lpstr>Limitations to Employment</vt:lpstr>
      <vt:lpstr>Compensation</vt:lpstr>
      <vt:lpstr>Stipend Payments</vt:lpstr>
      <vt:lpstr>Pay Dates</vt:lpstr>
      <vt:lpstr>Overtime Pay </vt:lpstr>
      <vt:lpstr>Tuition Waivers</vt:lpstr>
      <vt:lpstr>What is included in a waiver?</vt:lpstr>
      <vt:lpstr>What is included in a waiver?</vt:lpstr>
      <vt:lpstr>Tuition waiver processing schedule</vt:lpstr>
      <vt:lpstr>Healthcare &amp; Benefits Information</vt:lpstr>
      <vt:lpstr>Health Care Information</vt:lpstr>
      <vt:lpstr>Health Care Information</vt:lpstr>
      <vt:lpstr>Worker’s Compensation</vt:lpstr>
      <vt:lpstr>Leaves</vt:lpstr>
      <vt:lpstr>Leaves</vt:lpstr>
      <vt:lpstr>Leaves</vt:lpstr>
      <vt:lpstr>Leaves</vt:lpstr>
      <vt:lpstr>Important Information</vt:lpstr>
      <vt:lpstr>Campus Holiday Schedule 2021-2022</vt:lpstr>
      <vt:lpstr>GEO</vt:lpstr>
      <vt:lpstr>Smoke-Free Campus </vt:lpstr>
      <vt:lpstr>  </vt:lpstr>
    </vt:vector>
  </TitlesOfParts>
  <Company>University of Illinois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Tips</dc:title>
  <dc:creator>Fuller, Joy</dc:creator>
  <cp:lastModifiedBy>Czys, Laura</cp:lastModifiedBy>
  <cp:revision>219</cp:revision>
  <cp:lastPrinted>2021-08-12T21:05:41Z</cp:lastPrinted>
  <dcterms:created xsi:type="dcterms:W3CDTF">2019-04-12T15:05:36Z</dcterms:created>
  <dcterms:modified xsi:type="dcterms:W3CDTF">2022-08-11T21:53:28Z</dcterms:modified>
</cp:coreProperties>
</file>