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324" r:id="rId5"/>
    <p:sldId id="426" r:id="rId6"/>
    <p:sldId id="369" r:id="rId7"/>
    <p:sldId id="419" r:id="rId8"/>
    <p:sldId id="439" r:id="rId9"/>
    <p:sldId id="437" r:id="rId10"/>
    <p:sldId id="438" r:id="rId11"/>
    <p:sldId id="427" r:id="rId12"/>
    <p:sldId id="428" r:id="rId13"/>
    <p:sldId id="287" r:id="rId14"/>
    <p:sldId id="278" r:id="rId15"/>
    <p:sldId id="265" r:id="rId16"/>
    <p:sldId id="362" r:id="rId17"/>
    <p:sldId id="268" r:id="rId18"/>
    <p:sldId id="363" r:id="rId19"/>
    <p:sldId id="433" r:id="rId20"/>
    <p:sldId id="331" r:id="rId21"/>
    <p:sldId id="258" r:id="rId22"/>
    <p:sldId id="406" r:id="rId23"/>
    <p:sldId id="354" r:id="rId24"/>
    <p:sldId id="396" r:id="rId25"/>
    <p:sldId id="392" r:id="rId26"/>
    <p:sldId id="394" r:id="rId27"/>
    <p:sldId id="375" r:id="rId28"/>
    <p:sldId id="390" r:id="rId29"/>
    <p:sldId id="39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7" autoAdjust="0"/>
    <p:restoredTop sz="94660"/>
  </p:normalViewPr>
  <p:slideViewPr>
    <p:cSldViewPr snapToGrid="0">
      <p:cViewPr varScale="1">
        <p:scale>
          <a:sx n="53" d="100"/>
          <a:sy n="53" d="100"/>
        </p:scale>
        <p:origin x="78"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5F488-5C8D-4A0F-B51F-E7AF85CB7277}" type="datetimeFigureOut">
              <a:rPr lang="en-US" smtClean="0"/>
              <a:t>11/15/2021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AB937-8E96-4CF7-A0F4-88211D72067E}" type="slidenum">
              <a:rPr lang="en-US" smtClean="0"/>
              <a:t>‹#›</a:t>
            </a:fld>
            <a:endParaRPr lang="en-US"/>
          </a:p>
        </p:txBody>
      </p:sp>
    </p:spTree>
    <p:extLst>
      <p:ext uri="{BB962C8B-B14F-4D97-AF65-F5344CB8AC3E}">
        <p14:creationId xmlns:p14="http://schemas.microsoft.com/office/powerpoint/2010/main" val="1308046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F2E0-0110-460E-9016-B310297987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5B966A-4601-44EC-8D63-6A3301537A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FBC1DB-BCCF-40AB-B815-3A3B082C89CA}"/>
              </a:ext>
            </a:extLst>
          </p:cNvPr>
          <p:cNvSpPr>
            <a:spLocks noGrp="1"/>
          </p:cNvSpPr>
          <p:nvPr>
            <p:ph type="dt" sz="half" idx="10"/>
          </p:nvPr>
        </p:nvSpPr>
        <p:spPr/>
        <p:txBody>
          <a:bodyPr/>
          <a:lstStyle/>
          <a:p>
            <a:fld id="{26AA9796-2EBB-4736-B9A0-0FB2AC21FD63}" type="datetimeFigureOut">
              <a:rPr lang="en-US" smtClean="0"/>
              <a:t>11/15/2021</a:t>
            </a:fld>
            <a:endParaRPr lang="en-US"/>
          </a:p>
        </p:txBody>
      </p:sp>
      <p:sp>
        <p:nvSpPr>
          <p:cNvPr id="5" name="Footer Placeholder 4">
            <a:extLst>
              <a:ext uri="{FF2B5EF4-FFF2-40B4-BE49-F238E27FC236}">
                <a16:creationId xmlns:a16="http://schemas.microsoft.com/office/drawing/2014/main" id="{B24E8C1F-E60F-4796-AE81-33B684606C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3FBE85-44C6-464E-8A2B-E895BC362550}"/>
              </a:ext>
            </a:extLst>
          </p:cNvPr>
          <p:cNvSpPr>
            <a:spLocks noGrp="1"/>
          </p:cNvSpPr>
          <p:nvPr>
            <p:ph type="sldNum" sz="quarter" idx="12"/>
          </p:nvPr>
        </p:nvSpPr>
        <p:spPr/>
        <p:txBody>
          <a:bodyPr/>
          <a:lstStyle/>
          <a:p>
            <a:fld id="{AEADBA40-1106-4E7D-8FF4-109CB2E94AC5}" type="slidenum">
              <a:rPr lang="en-US" smtClean="0"/>
              <a:t>‹#›</a:t>
            </a:fld>
            <a:endParaRPr lang="en-US"/>
          </a:p>
        </p:txBody>
      </p:sp>
    </p:spTree>
    <p:extLst>
      <p:ext uri="{BB962C8B-B14F-4D97-AF65-F5344CB8AC3E}">
        <p14:creationId xmlns:p14="http://schemas.microsoft.com/office/powerpoint/2010/main" val="195722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3B8A2-190C-4D0A-8C05-931CBD0F54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C277B1-2917-4DC2-A503-C5578DBB9D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F921BF-56DD-411D-8055-8BDE341BDB26}"/>
              </a:ext>
            </a:extLst>
          </p:cNvPr>
          <p:cNvSpPr>
            <a:spLocks noGrp="1"/>
          </p:cNvSpPr>
          <p:nvPr>
            <p:ph type="dt" sz="half" idx="10"/>
          </p:nvPr>
        </p:nvSpPr>
        <p:spPr/>
        <p:txBody>
          <a:bodyPr/>
          <a:lstStyle/>
          <a:p>
            <a:fld id="{26AA9796-2EBB-4736-B9A0-0FB2AC21FD63}" type="datetimeFigureOut">
              <a:rPr lang="en-US" smtClean="0"/>
              <a:t>11/15/2021</a:t>
            </a:fld>
            <a:endParaRPr lang="en-US"/>
          </a:p>
        </p:txBody>
      </p:sp>
      <p:sp>
        <p:nvSpPr>
          <p:cNvPr id="5" name="Footer Placeholder 4">
            <a:extLst>
              <a:ext uri="{FF2B5EF4-FFF2-40B4-BE49-F238E27FC236}">
                <a16:creationId xmlns:a16="http://schemas.microsoft.com/office/drawing/2014/main" id="{42B8A26C-931C-4919-B6A0-C04E97340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1572B-04FA-40F3-8940-789C263A38C1}"/>
              </a:ext>
            </a:extLst>
          </p:cNvPr>
          <p:cNvSpPr>
            <a:spLocks noGrp="1"/>
          </p:cNvSpPr>
          <p:nvPr>
            <p:ph type="sldNum" sz="quarter" idx="12"/>
          </p:nvPr>
        </p:nvSpPr>
        <p:spPr/>
        <p:txBody>
          <a:bodyPr/>
          <a:lstStyle/>
          <a:p>
            <a:fld id="{AEADBA40-1106-4E7D-8FF4-109CB2E94AC5}" type="slidenum">
              <a:rPr lang="en-US" smtClean="0"/>
              <a:t>‹#›</a:t>
            </a:fld>
            <a:endParaRPr lang="en-US"/>
          </a:p>
        </p:txBody>
      </p:sp>
    </p:spTree>
    <p:extLst>
      <p:ext uri="{BB962C8B-B14F-4D97-AF65-F5344CB8AC3E}">
        <p14:creationId xmlns:p14="http://schemas.microsoft.com/office/powerpoint/2010/main" val="375780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BEFBD3-B735-46A0-B339-FFBDE95704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14272B-DB05-43CE-A318-092DAFAD5F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6D443-4FEC-4135-82D7-D81EECCBEF32}"/>
              </a:ext>
            </a:extLst>
          </p:cNvPr>
          <p:cNvSpPr>
            <a:spLocks noGrp="1"/>
          </p:cNvSpPr>
          <p:nvPr>
            <p:ph type="dt" sz="half" idx="10"/>
          </p:nvPr>
        </p:nvSpPr>
        <p:spPr/>
        <p:txBody>
          <a:bodyPr/>
          <a:lstStyle/>
          <a:p>
            <a:fld id="{26AA9796-2EBB-4736-B9A0-0FB2AC21FD63}" type="datetimeFigureOut">
              <a:rPr lang="en-US" smtClean="0"/>
              <a:t>11/15/2021</a:t>
            </a:fld>
            <a:endParaRPr lang="en-US"/>
          </a:p>
        </p:txBody>
      </p:sp>
      <p:sp>
        <p:nvSpPr>
          <p:cNvPr id="5" name="Footer Placeholder 4">
            <a:extLst>
              <a:ext uri="{FF2B5EF4-FFF2-40B4-BE49-F238E27FC236}">
                <a16:creationId xmlns:a16="http://schemas.microsoft.com/office/drawing/2014/main" id="{4BDC49D3-D566-4A92-9EF9-5C0E70329D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CBF8B-8D3E-437F-8A6D-CD8CB13E4ED6}"/>
              </a:ext>
            </a:extLst>
          </p:cNvPr>
          <p:cNvSpPr>
            <a:spLocks noGrp="1"/>
          </p:cNvSpPr>
          <p:nvPr>
            <p:ph type="sldNum" sz="quarter" idx="12"/>
          </p:nvPr>
        </p:nvSpPr>
        <p:spPr/>
        <p:txBody>
          <a:bodyPr/>
          <a:lstStyle/>
          <a:p>
            <a:fld id="{AEADBA40-1106-4E7D-8FF4-109CB2E94AC5}" type="slidenum">
              <a:rPr lang="en-US" smtClean="0"/>
              <a:t>‹#›</a:t>
            </a:fld>
            <a:endParaRPr lang="en-US"/>
          </a:p>
        </p:txBody>
      </p:sp>
    </p:spTree>
    <p:extLst>
      <p:ext uri="{BB962C8B-B14F-4D97-AF65-F5344CB8AC3E}">
        <p14:creationId xmlns:p14="http://schemas.microsoft.com/office/powerpoint/2010/main" val="539120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02440-00F8-4FD6-A200-91FDE73BA4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AAC449-39D6-40B5-971B-BF09E2BEFD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4D55C-D1F4-4746-83CC-67945A8FE14C}"/>
              </a:ext>
            </a:extLst>
          </p:cNvPr>
          <p:cNvSpPr>
            <a:spLocks noGrp="1"/>
          </p:cNvSpPr>
          <p:nvPr>
            <p:ph type="dt" sz="half" idx="10"/>
          </p:nvPr>
        </p:nvSpPr>
        <p:spPr/>
        <p:txBody>
          <a:bodyPr/>
          <a:lstStyle/>
          <a:p>
            <a:fld id="{26AA9796-2EBB-4736-B9A0-0FB2AC21FD63}" type="datetimeFigureOut">
              <a:rPr lang="en-US" smtClean="0"/>
              <a:t>11/15/2021</a:t>
            </a:fld>
            <a:endParaRPr lang="en-US"/>
          </a:p>
        </p:txBody>
      </p:sp>
      <p:sp>
        <p:nvSpPr>
          <p:cNvPr id="5" name="Footer Placeholder 4">
            <a:extLst>
              <a:ext uri="{FF2B5EF4-FFF2-40B4-BE49-F238E27FC236}">
                <a16:creationId xmlns:a16="http://schemas.microsoft.com/office/drawing/2014/main" id="{9D5C905B-56D2-4B9A-93E3-A998C91649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78DFEA-BB37-423A-A49F-8ED320C2C7F8}"/>
              </a:ext>
            </a:extLst>
          </p:cNvPr>
          <p:cNvSpPr>
            <a:spLocks noGrp="1"/>
          </p:cNvSpPr>
          <p:nvPr>
            <p:ph type="sldNum" sz="quarter" idx="12"/>
          </p:nvPr>
        </p:nvSpPr>
        <p:spPr/>
        <p:txBody>
          <a:bodyPr/>
          <a:lstStyle/>
          <a:p>
            <a:fld id="{AEADBA40-1106-4E7D-8FF4-109CB2E94AC5}" type="slidenum">
              <a:rPr lang="en-US" smtClean="0"/>
              <a:t>‹#›</a:t>
            </a:fld>
            <a:endParaRPr lang="en-US"/>
          </a:p>
        </p:txBody>
      </p:sp>
    </p:spTree>
    <p:extLst>
      <p:ext uri="{BB962C8B-B14F-4D97-AF65-F5344CB8AC3E}">
        <p14:creationId xmlns:p14="http://schemas.microsoft.com/office/powerpoint/2010/main" val="2301762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5165-8CC5-4A73-96C5-113D416523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D9A146-BE50-4F80-A427-711393EE28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DE2C12-161F-438F-83AA-AF80077DE57A}"/>
              </a:ext>
            </a:extLst>
          </p:cNvPr>
          <p:cNvSpPr>
            <a:spLocks noGrp="1"/>
          </p:cNvSpPr>
          <p:nvPr>
            <p:ph type="dt" sz="half" idx="10"/>
          </p:nvPr>
        </p:nvSpPr>
        <p:spPr/>
        <p:txBody>
          <a:bodyPr/>
          <a:lstStyle/>
          <a:p>
            <a:fld id="{26AA9796-2EBB-4736-B9A0-0FB2AC21FD63}" type="datetimeFigureOut">
              <a:rPr lang="en-US" smtClean="0"/>
              <a:t>11/15/2021</a:t>
            </a:fld>
            <a:endParaRPr lang="en-US"/>
          </a:p>
        </p:txBody>
      </p:sp>
      <p:sp>
        <p:nvSpPr>
          <p:cNvPr id="5" name="Footer Placeholder 4">
            <a:extLst>
              <a:ext uri="{FF2B5EF4-FFF2-40B4-BE49-F238E27FC236}">
                <a16:creationId xmlns:a16="http://schemas.microsoft.com/office/drawing/2014/main" id="{162A5111-F880-4630-A091-1FBC7D5EB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4AB00-87F0-4B57-AD39-EBF7A5E5C31D}"/>
              </a:ext>
            </a:extLst>
          </p:cNvPr>
          <p:cNvSpPr>
            <a:spLocks noGrp="1"/>
          </p:cNvSpPr>
          <p:nvPr>
            <p:ph type="sldNum" sz="quarter" idx="12"/>
          </p:nvPr>
        </p:nvSpPr>
        <p:spPr/>
        <p:txBody>
          <a:bodyPr/>
          <a:lstStyle/>
          <a:p>
            <a:fld id="{AEADBA40-1106-4E7D-8FF4-109CB2E94AC5}" type="slidenum">
              <a:rPr lang="en-US" smtClean="0"/>
              <a:t>‹#›</a:t>
            </a:fld>
            <a:endParaRPr lang="en-US"/>
          </a:p>
        </p:txBody>
      </p:sp>
    </p:spTree>
    <p:extLst>
      <p:ext uri="{BB962C8B-B14F-4D97-AF65-F5344CB8AC3E}">
        <p14:creationId xmlns:p14="http://schemas.microsoft.com/office/powerpoint/2010/main" val="351454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7D0DC-FE49-42AD-A93A-E1F0D4470A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650965-CA8B-41AC-8165-CEDF6E70BC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E39F2C-61B8-49B4-98C9-D14367BA14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28FA66-C686-4F2F-8CD5-E21AE8552AE0}"/>
              </a:ext>
            </a:extLst>
          </p:cNvPr>
          <p:cNvSpPr>
            <a:spLocks noGrp="1"/>
          </p:cNvSpPr>
          <p:nvPr>
            <p:ph type="dt" sz="half" idx="10"/>
          </p:nvPr>
        </p:nvSpPr>
        <p:spPr/>
        <p:txBody>
          <a:bodyPr/>
          <a:lstStyle/>
          <a:p>
            <a:fld id="{26AA9796-2EBB-4736-B9A0-0FB2AC21FD63}" type="datetimeFigureOut">
              <a:rPr lang="en-US" smtClean="0"/>
              <a:t>11/15/2021</a:t>
            </a:fld>
            <a:endParaRPr lang="en-US"/>
          </a:p>
        </p:txBody>
      </p:sp>
      <p:sp>
        <p:nvSpPr>
          <p:cNvPr id="6" name="Footer Placeholder 5">
            <a:extLst>
              <a:ext uri="{FF2B5EF4-FFF2-40B4-BE49-F238E27FC236}">
                <a16:creationId xmlns:a16="http://schemas.microsoft.com/office/drawing/2014/main" id="{35F74790-FF98-4810-A3DE-1C2410187B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16F817-E3E1-4D5E-94C4-3499195FC82D}"/>
              </a:ext>
            </a:extLst>
          </p:cNvPr>
          <p:cNvSpPr>
            <a:spLocks noGrp="1"/>
          </p:cNvSpPr>
          <p:nvPr>
            <p:ph type="sldNum" sz="quarter" idx="12"/>
          </p:nvPr>
        </p:nvSpPr>
        <p:spPr/>
        <p:txBody>
          <a:bodyPr/>
          <a:lstStyle/>
          <a:p>
            <a:fld id="{AEADBA40-1106-4E7D-8FF4-109CB2E94AC5}" type="slidenum">
              <a:rPr lang="en-US" smtClean="0"/>
              <a:t>‹#›</a:t>
            </a:fld>
            <a:endParaRPr lang="en-US"/>
          </a:p>
        </p:txBody>
      </p:sp>
    </p:spTree>
    <p:extLst>
      <p:ext uri="{BB962C8B-B14F-4D97-AF65-F5344CB8AC3E}">
        <p14:creationId xmlns:p14="http://schemas.microsoft.com/office/powerpoint/2010/main" val="401310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ACFEF-59A2-4768-9118-CDEB5BEE79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D6EAA9-B19A-40A1-BECD-8AA4C6E38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C2AB9F-3D29-40D3-A3F3-DA99CEFD2B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84F220-D3BC-4E90-A8E9-0E79BE5640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5CCA2E-7993-49DE-9E1E-06E8D0286D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E2FA6-2662-44FC-A655-D6EFD4DE0429}"/>
              </a:ext>
            </a:extLst>
          </p:cNvPr>
          <p:cNvSpPr>
            <a:spLocks noGrp="1"/>
          </p:cNvSpPr>
          <p:nvPr>
            <p:ph type="dt" sz="half" idx="10"/>
          </p:nvPr>
        </p:nvSpPr>
        <p:spPr/>
        <p:txBody>
          <a:bodyPr/>
          <a:lstStyle/>
          <a:p>
            <a:fld id="{26AA9796-2EBB-4736-B9A0-0FB2AC21FD63}" type="datetimeFigureOut">
              <a:rPr lang="en-US" smtClean="0"/>
              <a:t>11/15/2021</a:t>
            </a:fld>
            <a:endParaRPr lang="en-US"/>
          </a:p>
        </p:txBody>
      </p:sp>
      <p:sp>
        <p:nvSpPr>
          <p:cNvPr id="8" name="Footer Placeholder 7">
            <a:extLst>
              <a:ext uri="{FF2B5EF4-FFF2-40B4-BE49-F238E27FC236}">
                <a16:creationId xmlns:a16="http://schemas.microsoft.com/office/drawing/2014/main" id="{035B8F88-BFC0-418A-BD88-C9D133C638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851D8E-CA26-470E-8F6E-D094BEA61DF0}"/>
              </a:ext>
            </a:extLst>
          </p:cNvPr>
          <p:cNvSpPr>
            <a:spLocks noGrp="1"/>
          </p:cNvSpPr>
          <p:nvPr>
            <p:ph type="sldNum" sz="quarter" idx="12"/>
          </p:nvPr>
        </p:nvSpPr>
        <p:spPr/>
        <p:txBody>
          <a:bodyPr/>
          <a:lstStyle/>
          <a:p>
            <a:fld id="{AEADBA40-1106-4E7D-8FF4-109CB2E94AC5}" type="slidenum">
              <a:rPr lang="en-US" smtClean="0"/>
              <a:t>‹#›</a:t>
            </a:fld>
            <a:endParaRPr lang="en-US"/>
          </a:p>
        </p:txBody>
      </p:sp>
    </p:spTree>
    <p:extLst>
      <p:ext uri="{BB962C8B-B14F-4D97-AF65-F5344CB8AC3E}">
        <p14:creationId xmlns:p14="http://schemas.microsoft.com/office/powerpoint/2010/main" val="2157026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206C-BA16-4309-B282-69415FE8E8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DBBD4-9CDF-4207-B358-5BBF60CE1A1D}"/>
              </a:ext>
            </a:extLst>
          </p:cNvPr>
          <p:cNvSpPr>
            <a:spLocks noGrp="1"/>
          </p:cNvSpPr>
          <p:nvPr>
            <p:ph type="dt" sz="half" idx="10"/>
          </p:nvPr>
        </p:nvSpPr>
        <p:spPr/>
        <p:txBody>
          <a:bodyPr/>
          <a:lstStyle/>
          <a:p>
            <a:fld id="{26AA9796-2EBB-4736-B9A0-0FB2AC21FD63}" type="datetimeFigureOut">
              <a:rPr lang="en-US" smtClean="0"/>
              <a:t>11/15/2021</a:t>
            </a:fld>
            <a:endParaRPr lang="en-US"/>
          </a:p>
        </p:txBody>
      </p:sp>
      <p:sp>
        <p:nvSpPr>
          <p:cNvPr id="4" name="Footer Placeholder 3">
            <a:extLst>
              <a:ext uri="{FF2B5EF4-FFF2-40B4-BE49-F238E27FC236}">
                <a16:creationId xmlns:a16="http://schemas.microsoft.com/office/drawing/2014/main" id="{04721338-7D4E-49BB-A3A2-1F88C15B25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CB379A-BA38-4C1B-83C9-C0A4A9535F6B}"/>
              </a:ext>
            </a:extLst>
          </p:cNvPr>
          <p:cNvSpPr>
            <a:spLocks noGrp="1"/>
          </p:cNvSpPr>
          <p:nvPr>
            <p:ph type="sldNum" sz="quarter" idx="12"/>
          </p:nvPr>
        </p:nvSpPr>
        <p:spPr/>
        <p:txBody>
          <a:bodyPr/>
          <a:lstStyle/>
          <a:p>
            <a:fld id="{AEADBA40-1106-4E7D-8FF4-109CB2E94AC5}" type="slidenum">
              <a:rPr lang="en-US" smtClean="0"/>
              <a:t>‹#›</a:t>
            </a:fld>
            <a:endParaRPr lang="en-US"/>
          </a:p>
        </p:txBody>
      </p:sp>
    </p:spTree>
    <p:extLst>
      <p:ext uri="{BB962C8B-B14F-4D97-AF65-F5344CB8AC3E}">
        <p14:creationId xmlns:p14="http://schemas.microsoft.com/office/powerpoint/2010/main" val="239406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3859B-C38B-4D2B-8AE1-4D01876D8724}"/>
              </a:ext>
            </a:extLst>
          </p:cNvPr>
          <p:cNvSpPr>
            <a:spLocks noGrp="1"/>
          </p:cNvSpPr>
          <p:nvPr>
            <p:ph type="dt" sz="half" idx="10"/>
          </p:nvPr>
        </p:nvSpPr>
        <p:spPr/>
        <p:txBody>
          <a:bodyPr/>
          <a:lstStyle/>
          <a:p>
            <a:fld id="{26AA9796-2EBB-4736-B9A0-0FB2AC21FD63}" type="datetimeFigureOut">
              <a:rPr lang="en-US" smtClean="0"/>
              <a:t>11/15/2021</a:t>
            </a:fld>
            <a:endParaRPr lang="en-US"/>
          </a:p>
        </p:txBody>
      </p:sp>
      <p:sp>
        <p:nvSpPr>
          <p:cNvPr id="3" name="Footer Placeholder 2">
            <a:extLst>
              <a:ext uri="{FF2B5EF4-FFF2-40B4-BE49-F238E27FC236}">
                <a16:creationId xmlns:a16="http://schemas.microsoft.com/office/drawing/2014/main" id="{B3886DF5-23A8-4745-9313-9567ABB59D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FA9036-8AF1-4A95-9A48-9B34F0D8F2CA}"/>
              </a:ext>
            </a:extLst>
          </p:cNvPr>
          <p:cNvSpPr>
            <a:spLocks noGrp="1"/>
          </p:cNvSpPr>
          <p:nvPr>
            <p:ph type="sldNum" sz="quarter" idx="12"/>
          </p:nvPr>
        </p:nvSpPr>
        <p:spPr/>
        <p:txBody>
          <a:bodyPr/>
          <a:lstStyle/>
          <a:p>
            <a:fld id="{AEADBA40-1106-4E7D-8FF4-109CB2E94AC5}" type="slidenum">
              <a:rPr lang="en-US" smtClean="0"/>
              <a:t>‹#›</a:t>
            </a:fld>
            <a:endParaRPr lang="en-US"/>
          </a:p>
        </p:txBody>
      </p:sp>
    </p:spTree>
    <p:extLst>
      <p:ext uri="{BB962C8B-B14F-4D97-AF65-F5344CB8AC3E}">
        <p14:creationId xmlns:p14="http://schemas.microsoft.com/office/powerpoint/2010/main" val="289426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04ACF-B16E-4223-A824-767D00832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DEA07A-D834-4BCE-8A22-8393278009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6427E0-FE39-41CA-ABCA-F8DD04BEEF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8659D6-BFCB-4241-B76A-40DFFBC628CE}"/>
              </a:ext>
            </a:extLst>
          </p:cNvPr>
          <p:cNvSpPr>
            <a:spLocks noGrp="1"/>
          </p:cNvSpPr>
          <p:nvPr>
            <p:ph type="dt" sz="half" idx="10"/>
          </p:nvPr>
        </p:nvSpPr>
        <p:spPr/>
        <p:txBody>
          <a:bodyPr/>
          <a:lstStyle/>
          <a:p>
            <a:fld id="{26AA9796-2EBB-4736-B9A0-0FB2AC21FD63}" type="datetimeFigureOut">
              <a:rPr lang="en-US" smtClean="0"/>
              <a:t>11/15/2021</a:t>
            </a:fld>
            <a:endParaRPr lang="en-US"/>
          </a:p>
        </p:txBody>
      </p:sp>
      <p:sp>
        <p:nvSpPr>
          <p:cNvPr id="6" name="Footer Placeholder 5">
            <a:extLst>
              <a:ext uri="{FF2B5EF4-FFF2-40B4-BE49-F238E27FC236}">
                <a16:creationId xmlns:a16="http://schemas.microsoft.com/office/drawing/2014/main" id="{252CAB9E-9F56-4FF0-8C2F-13402641FB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044F8D-D879-443C-8B47-377CD7BC7532}"/>
              </a:ext>
            </a:extLst>
          </p:cNvPr>
          <p:cNvSpPr>
            <a:spLocks noGrp="1"/>
          </p:cNvSpPr>
          <p:nvPr>
            <p:ph type="sldNum" sz="quarter" idx="12"/>
          </p:nvPr>
        </p:nvSpPr>
        <p:spPr/>
        <p:txBody>
          <a:bodyPr/>
          <a:lstStyle/>
          <a:p>
            <a:fld id="{AEADBA40-1106-4E7D-8FF4-109CB2E94AC5}" type="slidenum">
              <a:rPr lang="en-US" smtClean="0"/>
              <a:t>‹#›</a:t>
            </a:fld>
            <a:endParaRPr lang="en-US"/>
          </a:p>
        </p:txBody>
      </p:sp>
    </p:spTree>
    <p:extLst>
      <p:ext uri="{BB962C8B-B14F-4D97-AF65-F5344CB8AC3E}">
        <p14:creationId xmlns:p14="http://schemas.microsoft.com/office/powerpoint/2010/main" val="7823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7776-2EC6-4355-AA5A-3FB5CE7B81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F0DD7A-E591-43E7-939B-BF96A4C177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481AE0-E8BD-420B-A8F9-133F4084E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CC9F35-64A3-40DA-8100-239555A0A3BE}"/>
              </a:ext>
            </a:extLst>
          </p:cNvPr>
          <p:cNvSpPr>
            <a:spLocks noGrp="1"/>
          </p:cNvSpPr>
          <p:nvPr>
            <p:ph type="dt" sz="half" idx="10"/>
          </p:nvPr>
        </p:nvSpPr>
        <p:spPr/>
        <p:txBody>
          <a:bodyPr/>
          <a:lstStyle/>
          <a:p>
            <a:fld id="{26AA9796-2EBB-4736-B9A0-0FB2AC21FD63}" type="datetimeFigureOut">
              <a:rPr lang="en-US" smtClean="0"/>
              <a:t>11/15/2021</a:t>
            </a:fld>
            <a:endParaRPr lang="en-US"/>
          </a:p>
        </p:txBody>
      </p:sp>
      <p:sp>
        <p:nvSpPr>
          <p:cNvPr id="6" name="Footer Placeholder 5">
            <a:extLst>
              <a:ext uri="{FF2B5EF4-FFF2-40B4-BE49-F238E27FC236}">
                <a16:creationId xmlns:a16="http://schemas.microsoft.com/office/drawing/2014/main" id="{D40D4F31-9CD3-4CC0-92CE-07C32069EB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9B741A-3769-4393-834A-18C99227BDC4}"/>
              </a:ext>
            </a:extLst>
          </p:cNvPr>
          <p:cNvSpPr>
            <a:spLocks noGrp="1"/>
          </p:cNvSpPr>
          <p:nvPr>
            <p:ph type="sldNum" sz="quarter" idx="12"/>
          </p:nvPr>
        </p:nvSpPr>
        <p:spPr/>
        <p:txBody>
          <a:bodyPr/>
          <a:lstStyle/>
          <a:p>
            <a:fld id="{AEADBA40-1106-4E7D-8FF4-109CB2E94AC5}" type="slidenum">
              <a:rPr lang="en-US" smtClean="0"/>
              <a:t>‹#›</a:t>
            </a:fld>
            <a:endParaRPr lang="en-US"/>
          </a:p>
        </p:txBody>
      </p:sp>
    </p:spTree>
    <p:extLst>
      <p:ext uri="{BB962C8B-B14F-4D97-AF65-F5344CB8AC3E}">
        <p14:creationId xmlns:p14="http://schemas.microsoft.com/office/powerpoint/2010/main" val="390367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1DB0D2-CD45-41BD-BEA2-9D3C5B215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3DE8D3-CA2E-4194-A9A9-A2127A85A7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7E046-9633-49AC-8C4A-7CF33A8C43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A9796-2EBB-4736-B9A0-0FB2AC21FD63}" type="datetimeFigureOut">
              <a:rPr lang="en-US" smtClean="0"/>
              <a:t>11/15/2021</a:t>
            </a:fld>
            <a:endParaRPr lang="en-US"/>
          </a:p>
        </p:txBody>
      </p:sp>
      <p:sp>
        <p:nvSpPr>
          <p:cNvPr id="5" name="Footer Placeholder 4">
            <a:extLst>
              <a:ext uri="{FF2B5EF4-FFF2-40B4-BE49-F238E27FC236}">
                <a16:creationId xmlns:a16="http://schemas.microsoft.com/office/drawing/2014/main" id="{C7613BB2-C5CA-425B-BFC0-2F130CF7BF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D4D1E2-3698-4AA5-8142-13CA3A6CA0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DBA40-1106-4E7D-8FF4-109CB2E94AC5}" type="slidenum">
              <a:rPr lang="en-US" smtClean="0"/>
              <a:t>‹#›</a:t>
            </a:fld>
            <a:endParaRPr lang="en-US"/>
          </a:p>
        </p:txBody>
      </p:sp>
    </p:spTree>
    <p:extLst>
      <p:ext uri="{BB962C8B-B14F-4D97-AF65-F5344CB8AC3E}">
        <p14:creationId xmlns:p14="http://schemas.microsoft.com/office/powerpoint/2010/main" val="1684175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963" y="76200"/>
            <a:ext cx="11760200" cy="582965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4" name="Title 1"/>
          <p:cNvSpPr>
            <a:spLocks noGrp="1"/>
          </p:cNvSpPr>
          <p:nvPr>
            <p:ph type="ctrTitle"/>
          </p:nvPr>
        </p:nvSpPr>
        <p:spPr>
          <a:xfrm>
            <a:off x="382588" y="2568575"/>
            <a:ext cx="11399837" cy="1231899"/>
          </a:xfrm>
          <a:solidFill>
            <a:schemeClr val="accent2">
              <a:lumMod val="75000"/>
            </a:schemeClr>
          </a:solidFill>
          <a:ln w="57150">
            <a:solidFill>
              <a:schemeClr val="tx1">
                <a:lumMod val="50000"/>
                <a:lumOff val="50000"/>
              </a:schemeClr>
            </a:solidFill>
          </a:ln>
        </p:spPr>
        <p:txBody>
          <a:bodyPr/>
          <a:lstStyle/>
          <a:p>
            <a:r>
              <a:rPr lang="en-US" sz="2800" b="1" dirty="0">
                <a:solidFill>
                  <a:schemeClr val="bg1"/>
                </a:solidFill>
              </a:rPr>
              <a:t>Introduction to FSAS Services</a:t>
            </a:r>
            <a:r>
              <a:rPr lang="en-US" sz="2400" dirty="0"/>
              <a:t/>
            </a:r>
            <a:br>
              <a:rPr lang="en-US" sz="2400" dirty="0"/>
            </a:br>
            <a:r>
              <a:rPr lang="en-US" sz="2800" b="1" dirty="0"/>
              <a:t>The Needs of the Work Group</a:t>
            </a:r>
            <a:r>
              <a:rPr lang="en-US" sz="2800" b="1" dirty="0">
                <a:solidFill>
                  <a:schemeClr val="bg1"/>
                </a:solidFill>
              </a:rPr>
              <a:t/>
            </a:r>
            <a:br>
              <a:rPr lang="en-US" sz="2800" b="1" dirty="0">
                <a:solidFill>
                  <a:schemeClr val="bg1"/>
                </a:solidFill>
              </a:rPr>
            </a:br>
            <a:r>
              <a:rPr lang="en-US" sz="2400" b="1" dirty="0">
                <a:solidFill>
                  <a:schemeClr val="bg1"/>
                </a:solidFill>
              </a:rPr>
              <a:t> </a:t>
            </a:r>
          </a:p>
        </p:txBody>
      </p:sp>
      <p:sp>
        <p:nvSpPr>
          <p:cNvPr id="2051" name="Subtitle 2"/>
          <p:cNvSpPr>
            <a:spLocks noGrp="1"/>
          </p:cNvSpPr>
          <p:nvPr>
            <p:ph type="subTitle" idx="1"/>
          </p:nvPr>
        </p:nvSpPr>
        <p:spPr>
          <a:xfrm>
            <a:off x="5024438" y="5024438"/>
            <a:ext cx="3591056" cy="612775"/>
          </a:xfrm>
        </p:spPr>
        <p:txBody>
          <a:bodyPr rtlCol="0">
            <a:normAutofit/>
          </a:bodyPr>
          <a:lstStyle/>
          <a:p>
            <a:pPr eaLnBrk="1" fontAlgn="auto" hangingPunct="1">
              <a:spcAft>
                <a:spcPts val="0"/>
              </a:spcAft>
              <a:defRPr/>
            </a:pPr>
            <a:r>
              <a:rPr lang="en-US" sz="500" b="1" dirty="0">
                <a:solidFill>
                  <a:schemeClr val="accent4">
                    <a:lumMod val="10000"/>
                  </a:schemeClr>
                </a:solidFill>
              </a:rPr>
              <a:t> </a:t>
            </a:r>
            <a:r>
              <a:rPr lang="en-US" sz="1400" b="1" dirty="0">
                <a:solidFill>
                  <a:schemeClr val="bg1"/>
                </a:solidFill>
              </a:rPr>
              <a:t>Morris Mosley LCSW </a:t>
            </a:r>
            <a:br>
              <a:rPr lang="en-US" sz="1400" b="1" dirty="0">
                <a:solidFill>
                  <a:schemeClr val="bg1"/>
                </a:solidFill>
              </a:rPr>
            </a:br>
            <a:r>
              <a:rPr lang="en-US" sz="1400" b="1" dirty="0">
                <a:solidFill>
                  <a:schemeClr val="bg1"/>
                </a:solidFill>
              </a:rPr>
              <a:t>Work Group Specialist Faculty-Staff Assistance</a:t>
            </a:r>
            <a:endParaRPr lang="en-US" sz="1400" dirty="0">
              <a:solidFill>
                <a:schemeClr val="bg1"/>
              </a:solidFill>
            </a:endParaRPr>
          </a:p>
        </p:txBody>
      </p:sp>
      <p:sp>
        <p:nvSpPr>
          <p:cNvPr id="3077" name="Line 12"/>
          <p:cNvSpPr>
            <a:spLocks noChangeShapeType="1"/>
          </p:cNvSpPr>
          <p:nvPr/>
        </p:nvSpPr>
        <p:spPr bwMode="auto">
          <a:xfrm>
            <a:off x="207963" y="5989739"/>
            <a:ext cx="11760199" cy="33556"/>
          </a:xfrm>
          <a:prstGeom prst="line">
            <a:avLst/>
          </a:prstGeom>
          <a:noFill/>
          <a:ln w="50800">
            <a:solidFill>
              <a:srgbClr val="99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7775" y="6182690"/>
            <a:ext cx="8180388" cy="48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82588" y="184150"/>
            <a:ext cx="11399837" cy="21018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80" name="Group 2"/>
          <p:cNvGrpSpPr>
            <a:grpSpLocks/>
          </p:cNvGrpSpPr>
          <p:nvPr/>
        </p:nvGrpSpPr>
        <p:grpSpPr bwMode="auto">
          <a:xfrm>
            <a:off x="566738" y="347663"/>
            <a:ext cx="11066462" cy="1812925"/>
            <a:chOff x="1550988" y="273050"/>
            <a:chExt cx="9170987" cy="1812925"/>
          </a:xfrm>
        </p:grpSpPr>
        <p:pic>
          <p:nvPicPr>
            <p:cNvPr id="3" name="Picture 4" descr="Scenic photos"/>
            <p:cNvPicPr>
              <a:picLocks noChangeAspect="1" noChangeArrowheads="1"/>
            </p:cNvPicPr>
            <p:nvPr/>
          </p:nvPicPr>
          <p:blipFill>
            <a:blip r:embed="rId4"/>
            <a:srcRect/>
            <a:stretch>
              <a:fillRect/>
            </a:stretch>
          </p:blipFill>
          <p:spPr bwMode="auto">
            <a:xfrm>
              <a:off x="1550988" y="273050"/>
              <a:ext cx="9143360" cy="1350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50988" y="1624012"/>
              <a:ext cx="9170987" cy="461963"/>
            </a:xfrm>
            <a:prstGeom prst="rect">
              <a:avLst/>
            </a:prstGeom>
            <a:solidFill>
              <a:schemeClr val="accent2">
                <a:lumMod val="75000"/>
              </a:schemeClr>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IHR-Faculty/Staff Assistance Services</a:t>
              </a:r>
            </a:p>
          </p:txBody>
        </p:sp>
      </p:grpSp>
    </p:spTree>
    <p:extLst>
      <p:ext uri="{BB962C8B-B14F-4D97-AF65-F5344CB8AC3E}">
        <p14:creationId xmlns:p14="http://schemas.microsoft.com/office/powerpoint/2010/main" val="308467833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6099" y="957430"/>
            <a:ext cx="6196405" cy="2236531"/>
          </a:xfrm>
          <a:prstGeom prst="rect">
            <a:avLst/>
          </a:prstGeom>
          <a:solidFill>
            <a:schemeClr val="tx1">
              <a:lumMod val="85000"/>
              <a:lumOff val="1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Win-Lose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When choosing this strategy, one takes on an adversarial or competitive view. The focus is on achieving immediate goals, with little or no regard for building future relationships.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259784" y="957430"/>
            <a:ext cx="5291162" cy="2236531"/>
          </a:xfrm>
          <a:prstGeom prst="rect">
            <a:avLst/>
          </a:prstGeom>
          <a:solidFill>
            <a:schemeClr val="tx1">
              <a:lumMod val="85000"/>
              <a:lumOff val="1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Common ground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is the overlap between the positions of parties that may otherwise disagree. "Finding common ground" is a technique used to facilitate interpersonal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 name="Rectangle 3"/>
          <p:cNvSpPr/>
          <p:nvPr/>
        </p:nvSpPr>
        <p:spPr>
          <a:xfrm>
            <a:off x="259784" y="5101541"/>
            <a:ext cx="5291162" cy="1665279"/>
          </a:xfrm>
          <a:prstGeom prst="rect">
            <a:avLst/>
          </a:prstGeom>
          <a:solidFill>
            <a:schemeClr val="tx1">
              <a:lumMod val="85000"/>
              <a:lumOff val="1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Collaboration</a:t>
            </a:r>
            <a:r>
              <a:rPr kumimoji="0" lang="en-US" sz="2400" b="1" i="0" u="sng"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is the action of working with someone to produce or create something.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259784" y="3351501"/>
            <a:ext cx="5291162" cy="1592500"/>
          </a:xfrm>
          <a:prstGeom prst="rect">
            <a:avLst/>
          </a:prstGeom>
          <a:solidFill>
            <a:schemeClr val="tx1">
              <a:lumMod val="85000"/>
              <a:lumOff val="1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Compromise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is an agreement or a settlement of a dispute that is reached by each side making concessions.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5766099" y="3351501"/>
            <a:ext cx="6196405" cy="3402748"/>
          </a:xfrm>
          <a:prstGeom prst="rect">
            <a:avLst/>
          </a:prstGeom>
          <a:solidFill>
            <a:schemeClr val="tx1">
              <a:lumMod val="85000"/>
              <a:lumOff val="1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Innovation</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is the creation and transformation of new knowledge into new products, processes, or services that meet public demand. As such, Innovation is a potential outcome of </a:t>
            </a:r>
            <a:r>
              <a:rPr kumimoji="0" lang="en-US" sz="2400" b="1" i="0" u="none" strike="noStrike" kern="1200" cap="none" spc="0" normalizeH="0" baseline="0" noProof="0" dirty="0">
                <a:ln>
                  <a:noFill/>
                </a:ln>
                <a:solidFill>
                  <a:srgbClr val="FFC000"/>
                </a:solidFill>
                <a:effectLst/>
                <a:uLnTx/>
                <a:uFillTx/>
                <a:latin typeface="Calibri" panose="020F0502020204030204"/>
                <a:ea typeface="+mn-ea"/>
                <a:cs typeface="+mn-cs"/>
              </a:rPr>
              <a:t>all efforts to reach resolution</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Innovation is also a survival method.</a:t>
            </a:r>
          </a:p>
        </p:txBody>
      </p:sp>
      <p:sp>
        <p:nvSpPr>
          <p:cNvPr id="8" name="Rectangle 7"/>
          <p:cNvSpPr/>
          <p:nvPr/>
        </p:nvSpPr>
        <p:spPr bwMode="auto">
          <a:xfrm>
            <a:off x="259784" y="161365"/>
            <a:ext cx="11702720" cy="677731"/>
          </a:xfrm>
          <a:prstGeom prst="rect">
            <a:avLst/>
          </a:prstGeom>
          <a:solidFill>
            <a:schemeClr val="accent6">
              <a:lumMod val="5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2800" b="1" dirty="0">
                <a:solidFill>
                  <a:prstClr val="white"/>
                </a:solidFill>
                <a:latin typeface="Calibri" panose="020F0502020204030204"/>
              </a:rPr>
              <a:t>Problem </a:t>
            </a: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Solving Strategies   </a:t>
            </a:r>
          </a:p>
        </p:txBody>
      </p:sp>
    </p:spTree>
    <p:extLst>
      <p:ext uri="{BB962C8B-B14F-4D97-AF65-F5344CB8AC3E}">
        <p14:creationId xmlns:p14="http://schemas.microsoft.com/office/powerpoint/2010/main" val="37340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1294" y="201168"/>
            <a:ext cx="11553882" cy="6656832"/>
          </a:xfrm>
          <a:prstGeom prst="rect">
            <a:avLst/>
          </a:prstGeom>
          <a:solidFill>
            <a:schemeClr val="tx1">
              <a:lumMod val="65000"/>
              <a:lumOff val="35000"/>
            </a:schemeClr>
          </a:solidFill>
          <a:ln w="571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364955" y="364577"/>
            <a:ext cx="11106560" cy="6264823"/>
          </a:xfrm>
          <a:prstGeom prst="rect">
            <a:avLst/>
          </a:prstGeom>
          <a:ln w="57150">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1" name="Rectangle 10"/>
          <p:cNvSpPr/>
          <p:nvPr/>
        </p:nvSpPr>
        <p:spPr>
          <a:xfrm>
            <a:off x="5644896" y="1559292"/>
            <a:ext cx="5519928" cy="4814076"/>
          </a:xfrm>
          <a:prstGeom prst="rect">
            <a:avLst/>
          </a:prstGeom>
          <a:solidFill>
            <a:schemeClr val="tx1">
              <a:lumMod val="65000"/>
              <a:lumOff val="3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4" name="Rectangle 3"/>
          <p:cNvSpPr/>
          <p:nvPr/>
        </p:nvSpPr>
        <p:spPr>
          <a:xfrm>
            <a:off x="6525929" y="1755648"/>
            <a:ext cx="3773104" cy="4481523"/>
          </a:xfrm>
          <a:prstGeom prst="rect">
            <a:avLst/>
          </a:prstGeom>
          <a:solidFill>
            <a:schemeClr val="tx1">
              <a:lumMod val="50000"/>
              <a:lumOff val="50000"/>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4793" y="1920416"/>
            <a:ext cx="3254690" cy="4099908"/>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flipH="1">
            <a:off x="725565" y="1559291"/>
            <a:ext cx="4695670" cy="4814077"/>
          </a:xfrm>
          <a:prstGeom prst="rect">
            <a:avLst/>
          </a:prstGeom>
          <a:solidFill>
            <a:schemeClr val="tx1">
              <a:lumMod val="85000"/>
              <a:lumOff val="15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solidFill>
                  <a:schemeClr val="accent4">
                    <a:lumMod val="40000"/>
                    <a:lumOff val="60000"/>
                  </a:schemeClr>
                </a:solidFill>
              </a:rPr>
              <a:t>Naive cynicism </a:t>
            </a:r>
            <a:r>
              <a:rPr lang="en-US" sz="3200" b="1" dirty="0"/>
              <a:t>is our belief that we see the world as it really is. Although we often don't believe that our judgements are biased, we readily recognize that the judgment of others may be biased. </a:t>
            </a:r>
          </a:p>
        </p:txBody>
      </p:sp>
      <p:sp>
        <p:nvSpPr>
          <p:cNvPr id="8" name="Rectangle 7"/>
          <p:cNvSpPr/>
          <p:nvPr/>
        </p:nvSpPr>
        <p:spPr bwMode="auto">
          <a:xfrm>
            <a:off x="720485" y="518518"/>
            <a:ext cx="10444339" cy="904575"/>
          </a:xfrm>
          <a:prstGeom prst="rect">
            <a:avLst/>
          </a:prstGeom>
          <a:solidFill>
            <a:schemeClr val="accent6">
              <a:lumMod val="50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t>  </a:t>
            </a:r>
            <a:r>
              <a:rPr lang="en-US" sz="2800" b="1" dirty="0"/>
              <a:t>Influencing Our Perception of Conflict</a:t>
            </a:r>
            <a:r>
              <a:rPr lang="en-US" sz="2400" b="1" dirty="0"/>
              <a:t>: </a:t>
            </a:r>
          </a:p>
          <a:p>
            <a:pPr algn="ctr" eaLnBrk="1" fontAlgn="auto" hangingPunct="1">
              <a:spcBef>
                <a:spcPts val="0"/>
              </a:spcBef>
              <a:spcAft>
                <a:spcPts val="0"/>
              </a:spcAft>
              <a:defRPr/>
            </a:pPr>
            <a:r>
              <a:rPr lang="en-US" sz="2800" b="1" dirty="0"/>
              <a:t>The Acknowledgement of Bias</a:t>
            </a:r>
          </a:p>
        </p:txBody>
      </p:sp>
    </p:spTree>
    <p:extLst>
      <p:ext uri="{BB962C8B-B14F-4D97-AF65-F5344CB8AC3E}">
        <p14:creationId xmlns:p14="http://schemas.microsoft.com/office/powerpoint/2010/main" val="44639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1013" y="254000"/>
            <a:ext cx="11349037" cy="6230938"/>
          </a:xfrm>
          <a:prstGeom prst="rect">
            <a:avLst/>
          </a:prstGeom>
          <a:solidFill>
            <a:schemeClr val="accent5">
              <a:lumMod val="75000"/>
            </a:schemeClr>
          </a:solidFill>
          <a:ln w="57150">
            <a:solidFill>
              <a:schemeClr val="accent1">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p:nvPr/>
        </p:nvSpPr>
        <p:spPr>
          <a:xfrm>
            <a:off x="755277" y="517410"/>
            <a:ext cx="5286254" cy="5637211"/>
          </a:xfrm>
          <a:prstGeom prst="rect">
            <a:avLst/>
          </a:prstGeom>
          <a:solidFill>
            <a:schemeClr val="tx2">
              <a:lumMod val="75000"/>
            </a:schemeClr>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4"/>
                </a:solidFill>
                <a:effectLst/>
                <a:uLnTx/>
                <a:uFillTx/>
                <a:latin typeface="Calibri" panose="020F0502020204030204"/>
                <a:ea typeface="+mn-ea"/>
                <a:cs typeface="+mn-cs"/>
              </a:rPr>
              <a:t>In many difficult situations, feelings are the heart of the matter.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When our needs are threatened, emotions are triggered.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Unexpressed feelings may take the form of sarcasm, passive aggression, impatience, etc.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p:nvPr/>
        </p:nvSpPr>
        <p:spPr>
          <a:xfrm>
            <a:off x="1084731" y="703379"/>
            <a:ext cx="4627345" cy="503519"/>
          </a:xfrm>
          <a:prstGeom prst="rect">
            <a:avLst/>
          </a:prstGeom>
          <a:solidFill>
            <a:schemeClr val="tx2">
              <a:lumMod val="75000"/>
            </a:schemeClr>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alibri" panose="020F0502020204030204"/>
                <a:ea typeface="+mn-ea"/>
                <a:cs typeface="+mn-cs"/>
              </a:rPr>
              <a:t>Feelings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 name="Rectangle 6"/>
          <p:cNvSpPr/>
          <p:nvPr/>
        </p:nvSpPr>
        <p:spPr>
          <a:xfrm>
            <a:off x="8058259" y="598502"/>
            <a:ext cx="3481335" cy="5637211"/>
          </a:xfrm>
          <a:prstGeom prst="rect">
            <a:avLst/>
          </a:prstGeom>
          <a:solidFill>
            <a:schemeClr val="accent4"/>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p:cNvSpPr/>
          <p:nvPr/>
        </p:nvSpPr>
        <p:spPr>
          <a:xfrm>
            <a:off x="8262091" y="775050"/>
            <a:ext cx="3073669" cy="5102666"/>
          </a:xfrm>
          <a:prstGeom prst="rect">
            <a:avLst/>
          </a:prstGeom>
          <a:solidFill>
            <a:schemeClr val="tx2">
              <a:lumMod val="75000"/>
            </a:schemeClr>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The sooner you notice an emotion is triggered, the sooner you can discover if the threat is real or perceived.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80376" y="1088671"/>
            <a:ext cx="2493628" cy="24159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4736" y="4300886"/>
            <a:ext cx="1661260" cy="1970254"/>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1862" y="2274763"/>
            <a:ext cx="1661260" cy="2050953"/>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2884" y="722763"/>
            <a:ext cx="1684965" cy="21123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15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animEffect transition="in" filter="fade">
                                      <p:cBhvr>
                                        <p:cTn id="7" dur="500"/>
                                        <p:tgtEl>
                                          <p:spTgt spid="1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7" end="7"/>
                                            </p:txEl>
                                          </p:spTgt>
                                        </p:tgtEl>
                                        <p:attrNameLst>
                                          <p:attrName>style.visibility</p:attrName>
                                        </p:attrNameLst>
                                      </p:cBhvr>
                                      <p:to>
                                        <p:strVal val="visible"/>
                                      </p:to>
                                    </p:set>
                                    <p:animEffect transition="in" filter="fade">
                                      <p:cBhvr>
                                        <p:cTn id="1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33388" y="866775"/>
            <a:ext cx="11396662" cy="56578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4338" t="5897" r="4419" b="12432"/>
          <a:stretch/>
        </p:blipFill>
        <p:spPr>
          <a:xfrm>
            <a:off x="731236" y="1076324"/>
            <a:ext cx="2512936" cy="366892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3386" t="5425" r="33937" b="24056"/>
          <a:stretch/>
        </p:blipFill>
        <p:spPr>
          <a:xfrm>
            <a:off x="3463657" y="1076325"/>
            <a:ext cx="2519921" cy="3668929"/>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731236" y="5286817"/>
            <a:ext cx="2512936" cy="1069962"/>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Inclusion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p:cNvSpPr/>
          <p:nvPr/>
        </p:nvSpPr>
        <p:spPr>
          <a:xfrm>
            <a:off x="3463657" y="5286817"/>
            <a:ext cx="2519919" cy="1069962"/>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Attention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433389" y="325211"/>
            <a:ext cx="11396661" cy="541564"/>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Emotional Triggers</a:t>
            </a:r>
          </a:p>
        </p:txBody>
      </p:sp>
      <p:sp>
        <p:nvSpPr>
          <p:cNvPr id="12" name="Rectangle 11"/>
          <p:cNvSpPr/>
          <p:nvPr/>
        </p:nvSpPr>
        <p:spPr>
          <a:xfrm>
            <a:off x="731236" y="4858909"/>
            <a:ext cx="10855175" cy="31425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Needs</a:t>
            </a:r>
          </a:p>
        </p:txBody>
      </p:sp>
      <p:pic>
        <p:nvPicPr>
          <p:cNvPr id="13" name="Picture 12">
            <a:extLst>
              <a:ext uri="{FF2B5EF4-FFF2-40B4-BE49-F238E27FC236}">
                <a16:creationId xmlns:a16="http://schemas.microsoft.com/office/drawing/2014/main" id="{8676412C-0F83-40D2-AEA5-8F45E70663C0}"/>
              </a:ext>
            </a:extLst>
          </p:cNvPr>
          <p:cNvPicPr>
            <a:picLocks noChangeAspect="1"/>
          </p:cNvPicPr>
          <p:nvPr/>
        </p:nvPicPr>
        <p:blipFill rotWithShape="1">
          <a:blip r:embed="rId4">
            <a:extLst>
              <a:ext uri="{28A0092B-C50C-407E-A947-70E740481C1C}">
                <a14:useLocalDpi xmlns:a14="http://schemas.microsoft.com/office/drawing/2010/main" val="0"/>
              </a:ext>
            </a:extLst>
          </a:blip>
          <a:srcRect b="16180"/>
          <a:stretch/>
        </p:blipFill>
        <p:spPr>
          <a:xfrm>
            <a:off x="6271292" y="1107112"/>
            <a:ext cx="2538897" cy="3451094"/>
          </a:xfrm>
          <a:prstGeom prst="rect">
            <a:avLst/>
          </a:prstGeom>
          <a:ln>
            <a:noFill/>
          </a:ln>
          <a:effectLst>
            <a:outerShdw blurRad="292100" dist="139700" dir="2700000" algn="tl" rotWithShape="0">
              <a:srgbClr val="333333">
                <a:alpha val="65000"/>
              </a:srgbClr>
            </a:outerShdw>
          </a:effectLst>
        </p:spPr>
      </p:pic>
      <p:sp>
        <p:nvSpPr>
          <p:cNvPr id="20" name="Rectangle 19">
            <a:extLst>
              <a:ext uri="{FF2B5EF4-FFF2-40B4-BE49-F238E27FC236}">
                <a16:creationId xmlns:a16="http://schemas.microsoft.com/office/drawing/2014/main" id="{3C435B96-A17E-4940-A8DA-8721A9C97E50}"/>
              </a:ext>
            </a:extLst>
          </p:cNvPr>
          <p:cNvSpPr/>
          <p:nvPr/>
        </p:nvSpPr>
        <p:spPr>
          <a:xfrm>
            <a:off x="6269198" y="5286815"/>
            <a:ext cx="2540991" cy="1069962"/>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Approval</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443384A-506E-4C38-B248-7A4D23133650}"/>
              </a:ext>
            </a:extLst>
          </p:cNvPr>
          <p:cNvSpPr/>
          <p:nvPr/>
        </p:nvSpPr>
        <p:spPr>
          <a:xfrm>
            <a:off x="9008603" y="5286815"/>
            <a:ext cx="2582442" cy="1069962"/>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Health</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2" name="Picture 21" descr="A drawing of a person&#10;&#10;Description automatically generated">
            <a:extLst>
              <a:ext uri="{FF2B5EF4-FFF2-40B4-BE49-F238E27FC236}">
                <a16:creationId xmlns:a16="http://schemas.microsoft.com/office/drawing/2014/main" id="{463B0535-1E48-4FA8-883E-D55AF4FF20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3847" y="1134115"/>
            <a:ext cx="2577197" cy="3424091"/>
          </a:xfrm>
          <a:prstGeom prst="rect">
            <a:avLst/>
          </a:prstGeom>
        </p:spPr>
      </p:pic>
    </p:spTree>
    <p:extLst>
      <p:ext uri="{BB962C8B-B14F-4D97-AF65-F5344CB8AC3E}">
        <p14:creationId xmlns:p14="http://schemas.microsoft.com/office/powerpoint/2010/main" val="133613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85775" y="914400"/>
            <a:ext cx="11249024" cy="56578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485775" y="372836"/>
            <a:ext cx="11249024" cy="541564"/>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Emotional Triggers</a:t>
            </a:r>
          </a:p>
        </p:txBody>
      </p:sp>
      <p:sp>
        <p:nvSpPr>
          <p:cNvPr id="2" name="Rectangle 1"/>
          <p:cNvSpPr/>
          <p:nvPr/>
        </p:nvSpPr>
        <p:spPr>
          <a:xfrm>
            <a:off x="723896" y="4779363"/>
            <a:ext cx="10629027" cy="31425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Needs</a:t>
            </a:r>
          </a:p>
        </p:txBody>
      </p:sp>
      <p:pic>
        <p:nvPicPr>
          <p:cNvPr id="13" name="Picture 12">
            <a:extLst>
              <a:ext uri="{FF2B5EF4-FFF2-40B4-BE49-F238E27FC236}">
                <a16:creationId xmlns:a16="http://schemas.microsoft.com/office/drawing/2014/main" id="{86F3C636-D2B4-4996-ABEF-F3A4DD78BE24}"/>
              </a:ext>
            </a:extLst>
          </p:cNvPr>
          <p:cNvPicPr>
            <a:picLocks noChangeAspect="1"/>
          </p:cNvPicPr>
          <p:nvPr/>
        </p:nvPicPr>
        <p:blipFill rotWithShape="1">
          <a:blip r:embed="rId2">
            <a:extLst>
              <a:ext uri="{28A0092B-C50C-407E-A947-70E740481C1C}">
                <a14:useLocalDpi xmlns:a14="http://schemas.microsoft.com/office/drawing/2010/main" val="0"/>
              </a:ext>
            </a:extLst>
          </a:blip>
          <a:srcRect b="17231"/>
          <a:stretch/>
        </p:blipFill>
        <p:spPr>
          <a:xfrm>
            <a:off x="6110287" y="1216479"/>
            <a:ext cx="2510241" cy="3411030"/>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928CBB5A-DDBC-4903-88E1-F202F7C3621F}"/>
              </a:ext>
            </a:extLst>
          </p:cNvPr>
          <p:cNvSpPr/>
          <p:nvPr/>
        </p:nvSpPr>
        <p:spPr>
          <a:xfrm>
            <a:off x="6105146" y="5203656"/>
            <a:ext cx="2515382" cy="1187068"/>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Independence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CF248396-365D-48B1-BC33-0E9DD6AD05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109"/>
          <a:stretch/>
        </p:blipFill>
        <p:spPr>
          <a:xfrm>
            <a:off x="8838198" y="1216478"/>
            <a:ext cx="2514725" cy="3397704"/>
          </a:xfrm>
          <a:prstGeom prst="rect">
            <a:avLst/>
          </a:prstGeom>
          <a:ln>
            <a:no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AE72FD8B-3A94-4637-A8C7-5C3E62E2BF0C}"/>
              </a:ext>
            </a:extLst>
          </p:cNvPr>
          <p:cNvSpPr/>
          <p:nvPr/>
        </p:nvSpPr>
        <p:spPr>
          <a:xfrm>
            <a:off x="8912602" y="5203656"/>
            <a:ext cx="2514725" cy="1187068"/>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Acceptance</a:t>
            </a:r>
          </a:p>
        </p:txBody>
      </p:sp>
      <p:sp>
        <p:nvSpPr>
          <p:cNvPr id="25" name="Rectangle 24">
            <a:extLst>
              <a:ext uri="{FF2B5EF4-FFF2-40B4-BE49-F238E27FC236}">
                <a16:creationId xmlns:a16="http://schemas.microsoft.com/office/drawing/2014/main" id="{761E2E77-5BB1-49D2-B5AF-6D8FEB44EFC3}"/>
              </a:ext>
            </a:extLst>
          </p:cNvPr>
          <p:cNvSpPr/>
          <p:nvPr/>
        </p:nvSpPr>
        <p:spPr>
          <a:xfrm>
            <a:off x="667840" y="5207269"/>
            <a:ext cx="2428875" cy="1187068"/>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Control</a:t>
            </a:r>
          </a:p>
        </p:txBody>
      </p:sp>
      <p:pic>
        <p:nvPicPr>
          <p:cNvPr id="26" name="Picture 25" descr="A picture containing food&#10;&#10;Description automatically generated">
            <a:extLst>
              <a:ext uri="{FF2B5EF4-FFF2-40B4-BE49-F238E27FC236}">
                <a16:creationId xmlns:a16="http://schemas.microsoft.com/office/drawing/2014/main" id="{8A1C3094-F4B6-40F2-9ED6-6A87A6FAF5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96" y="1216478"/>
            <a:ext cx="2372819" cy="3449228"/>
          </a:xfrm>
          <a:prstGeom prst="rect">
            <a:avLst/>
          </a:prstGeom>
        </p:spPr>
      </p:pic>
      <p:sp>
        <p:nvSpPr>
          <p:cNvPr id="27" name="Rectangle 26">
            <a:extLst>
              <a:ext uri="{FF2B5EF4-FFF2-40B4-BE49-F238E27FC236}">
                <a16:creationId xmlns:a16="http://schemas.microsoft.com/office/drawing/2014/main" id="{A0911F2D-5E62-46A5-81C1-2A1B24C9A3E0}"/>
              </a:ext>
            </a:extLst>
          </p:cNvPr>
          <p:cNvSpPr/>
          <p:nvPr/>
        </p:nvSpPr>
        <p:spPr>
          <a:xfrm>
            <a:off x="3231793" y="5186368"/>
            <a:ext cx="2597321" cy="1187068"/>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white"/>
                </a:solidFill>
                <a:latin typeface="Calibri" panose="020F0502020204030204"/>
              </a:rPr>
              <a:t>Comfort</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8" name="Picture 27" descr="A picture containing young, playing&#10;&#10;Description automatically generated">
            <a:extLst>
              <a:ext uri="{FF2B5EF4-FFF2-40B4-BE49-F238E27FC236}">
                <a16:creationId xmlns:a16="http://schemas.microsoft.com/office/drawing/2014/main" id="{9DE94EF6-65EB-44CF-BB03-65A95225C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8780" y="1216478"/>
            <a:ext cx="2610940" cy="3411031"/>
          </a:xfrm>
          <a:prstGeom prst="rect">
            <a:avLst/>
          </a:prstGeom>
        </p:spPr>
      </p:pic>
    </p:spTree>
    <p:extLst>
      <p:ext uri="{BB962C8B-B14F-4D97-AF65-F5344CB8AC3E}">
        <p14:creationId xmlns:p14="http://schemas.microsoft.com/office/powerpoint/2010/main" val="229339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5"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85775" y="914400"/>
            <a:ext cx="11249024" cy="56578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667840" y="5207269"/>
            <a:ext cx="2428875" cy="1187068"/>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Control</a:t>
            </a:r>
          </a:p>
        </p:txBody>
      </p:sp>
      <p:sp>
        <p:nvSpPr>
          <p:cNvPr id="18" name="Rectangle 17"/>
          <p:cNvSpPr/>
          <p:nvPr/>
        </p:nvSpPr>
        <p:spPr>
          <a:xfrm>
            <a:off x="485775" y="372836"/>
            <a:ext cx="11249024" cy="541564"/>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Emotional Triggers</a:t>
            </a:r>
          </a:p>
        </p:txBody>
      </p:sp>
      <p:sp>
        <p:nvSpPr>
          <p:cNvPr id="19" name="Rectangle 18"/>
          <p:cNvSpPr/>
          <p:nvPr/>
        </p:nvSpPr>
        <p:spPr>
          <a:xfrm>
            <a:off x="3281147" y="5207270"/>
            <a:ext cx="2566967" cy="1187068"/>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dirty="0">
                <a:solidFill>
                  <a:prstClr val="white"/>
                </a:solidFill>
              </a:rPr>
              <a:t>Engagement</a:t>
            </a:r>
          </a:p>
        </p:txBody>
      </p:sp>
      <p:sp>
        <p:nvSpPr>
          <p:cNvPr id="20" name="Rectangle 19"/>
          <p:cNvSpPr/>
          <p:nvPr/>
        </p:nvSpPr>
        <p:spPr>
          <a:xfrm>
            <a:off x="8823183" y="5207269"/>
            <a:ext cx="2767861" cy="1187068"/>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Safety</a:t>
            </a:r>
          </a:p>
        </p:txBody>
      </p:sp>
      <p:sp>
        <p:nvSpPr>
          <p:cNvPr id="2" name="Rectangle 1"/>
          <p:cNvSpPr/>
          <p:nvPr/>
        </p:nvSpPr>
        <p:spPr>
          <a:xfrm>
            <a:off x="723896" y="4779363"/>
            <a:ext cx="10629027" cy="31425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Needs</a:t>
            </a:r>
          </a:p>
        </p:txBody>
      </p:sp>
      <p:pic>
        <p:nvPicPr>
          <p:cNvPr id="13" name="Picture 12" descr="A picture containing food&#10;&#10;Description automatically generated">
            <a:extLst>
              <a:ext uri="{FF2B5EF4-FFF2-40B4-BE49-F238E27FC236}">
                <a16:creationId xmlns:a16="http://schemas.microsoft.com/office/drawing/2014/main" id="{E8D4EAEF-B0A2-4680-9B4E-0DE80E616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896" y="1134521"/>
            <a:ext cx="2372819" cy="3531185"/>
          </a:xfrm>
          <a:prstGeom prst="rect">
            <a:avLst/>
          </a:prstGeom>
        </p:spPr>
      </p:pic>
      <p:pic>
        <p:nvPicPr>
          <p:cNvPr id="14" name="Picture 13" descr="A person standing in front of a window&#10;&#10;Description automatically generated">
            <a:extLst>
              <a:ext uri="{FF2B5EF4-FFF2-40B4-BE49-F238E27FC236}">
                <a16:creationId xmlns:a16="http://schemas.microsoft.com/office/drawing/2014/main" id="{476CCF40-B258-434B-8A54-36AF01D1EA5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78779" y="1134521"/>
            <a:ext cx="2569335" cy="3531185"/>
          </a:xfrm>
          <a:prstGeom prst="rect">
            <a:avLst/>
          </a:prstGeom>
        </p:spPr>
      </p:pic>
      <p:pic>
        <p:nvPicPr>
          <p:cNvPr id="16" name="Picture 15" descr="A drawing of a person&#10;&#10;Description automatically generated">
            <a:extLst>
              <a:ext uri="{FF2B5EF4-FFF2-40B4-BE49-F238E27FC236}">
                <a16:creationId xmlns:a16="http://schemas.microsoft.com/office/drawing/2014/main" id="{A7A0C84C-07E4-4D2E-BF43-9A0A720CF2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3183" y="1134115"/>
            <a:ext cx="2767861" cy="3531185"/>
          </a:xfrm>
          <a:prstGeom prst="rect">
            <a:avLst/>
          </a:prstGeom>
        </p:spPr>
      </p:pic>
      <p:sp>
        <p:nvSpPr>
          <p:cNvPr id="22" name="Rectangle 21">
            <a:extLst>
              <a:ext uri="{FF2B5EF4-FFF2-40B4-BE49-F238E27FC236}">
                <a16:creationId xmlns:a16="http://schemas.microsoft.com/office/drawing/2014/main" id="{6D606C91-122F-4385-B4B5-A08D6E2E65AB}"/>
              </a:ext>
            </a:extLst>
          </p:cNvPr>
          <p:cNvSpPr/>
          <p:nvPr/>
        </p:nvSpPr>
        <p:spPr>
          <a:xfrm>
            <a:off x="6071784" y="5207066"/>
            <a:ext cx="2506369" cy="1187474"/>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Justice</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Picture 22" descr="A person holding a sign posing for the camera&#10;&#10;Description automatically generated">
            <a:extLst>
              <a:ext uri="{FF2B5EF4-FFF2-40B4-BE49-F238E27FC236}">
                <a16:creationId xmlns:a16="http://schemas.microsoft.com/office/drawing/2014/main" id="{645BDA4F-5D51-497C-AE4C-51357147ED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1784" y="1141286"/>
            <a:ext cx="2569335" cy="3524014"/>
          </a:xfrm>
          <a:prstGeom prst="rect">
            <a:avLst/>
          </a:prstGeom>
        </p:spPr>
      </p:pic>
    </p:spTree>
    <p:extLst>
      <p:ext uri="{BB962C8B-B14F-4D97-AF65-F5344CB8AC3E}">
        <p14:creationId xmlns:p14="http://schemas.microsoft.com/office/powerpoint/2010/main" val="119924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15FB7B-96E7-48CA-8FA4-45D4A812CAB9}"/>
              </a:ext>
            </a:extLst>
          </p:cNvPr>
          <p:cNvSpPr/>
          <p:nvPr/>
        </p:nvSpPr>
        <p:spPr>
          <a:xfrm>
            <a:off x="133150" y="1390390"/>
            <a:ext cx="11904362" cy="5278702"/>
          </a:xfrm>
          <a:prstGeom prst="rect">
            <a:avLst/>
          </a:prstGeom>
          <a:solidFill>
            <a:schemeClr val="accent2">
              <a:lumMod val="75000"/>
            </a:schemeClr>
          </a:solidFill>
          <a:ln w="38100">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60B6AB6-D74A-4F12-941C-56120EBA8E1A}"/>
              </a:ext>
            </a:extLst>
          </p:cNvPr>
          <p:cNvSpPr/>
          <p:nvPr/>
        </p:nvSpPr>
        <p:spPr>
          <a:xfrm>
            <a:off x="4987272" y="1703540"/>
            <a:ext cx="6663349" cy="461510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C000"/>
                </a:solidFill>
                <a:effectLst/>
                <a:uLnTx/>
                <a:uFillTx/>
                <a:latin typeface="Calibri" panose="020F0502020204030204"/>
                <a:ea typeface="+mn-ea"/>
                <a:cs typeface="+mn-cs"/>
              </a:rPr>
              <a:t>“Group Emotional Intelligence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is the</a:t>
            </a:r>
            <a:r>
              <a:rPr kumimoji="0" lang="en-US" sz="3200" b="1" i="0" strike="noStrike" kern="1200" cap="none" spc="0" normalizeH="0" baseline="0" noProof="0" dirty="0">
                <a:ln>
                  <a:noFill/>
                </a:ln>
                <a:solidFill>
                  <a:prstClr val="white">
                    <a:lumMod val="95000"/>
                  </a:prstClr>
                </a:solidFill>
                <a:effectLst/>
                <a:uLnTx/>
                <a:uFillTx/>
                <a:latin typeface="Calibri" panose="020F0502020204030204"/>
                <a:ea typeface="+mn-ea"/>
                <a:cs typeface="+mn-cs"/>
              </a:rPr>
              <a:t> ability </a:t>
            </a:r>
            <a:r>
              <a:rPr kumimoji="0" lang="en-US" sz="32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of a group to generate a </a:t>
            </a:r>
            <a:r>
              <a:rPr kumimoji="0" lang="en-US" sz="3200" b="1" i="1"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shared set of norms </a:t>
            </a:r>
            <a:r>
              <a:rPr kumimoji="0" lang="en-US" sz="32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that manage the emotional process”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lumMod val="95000"/>
                  </a:prstClr>
                </a:solidFill>
                <a:latin typeface="Calibri" panose="020F0502020204030204"/>
              </a:rPr>
              <a:t>If your group could generate one norm intended to influence your shared work environment, what would it be?</a:t>
            </a:r>
            <a:endParaRPr kumimoji="0" lang="en-US" sz="32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DE16FF1-D8F5-4ED3-B2E7-C4C3BD4222B9}"/>
              </a:ext>
            </a:extLst>
          </p:cNvPr>
          <p:cNvSpPr/>
          <p:nvPr/>
        </p:nvSpPr>
        <p:spPr>
          <a:xfrm>
            <a:off x="541379" y="1703540"/>
            <a:ext cx="3998173" cy="4615105"/>
          </a:xfrm>
          <a:prstGeom prst="rect">
            <a:avLst/>
          </a:prstGeom>
          <a:solidFill>
            <a:schemeClr val="tx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C0931C6-6256-496E-A8A1-4801C9350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595" y="1941534"/>
            <a:ext cx="3357739" cy="4200215"/>
          </a:xfrm>
          <a:prstGeom prst="rect">
            <a:avLst/>
          </a:prstGeom>
        </p:spPr>
      </p:pic>
      <p:sp>
        <p:nvSpPr>
          <p:cNvPr id="6" name="Rectangle 5">
            <a:extLst>
              <a:ext uri="{FF2B5EF4-FFF2-40B4-BE49-F238E27FC236}">
                <a16:creationId xmlns:a16="http://schemas.microsoft.com/office/drawing/2014/main" id="{978D6646-7EF1-47A2-9C9A-FA0830F2750D}"/>
              </a:ext>
            </a:extLst>
          </p:cNvPr>
          <p:cNvSpPr/>
          <p:nvPr/>
        </p:nvSpPr>
        <p:spPr>
          <a:xfrm>
            <a:off x="133150" y="212506"/>
            <a:ext cx="11904362" cy="1007489"/>
          </a:xfrm>
          <a:prstGeom prst="rect">
            <a:avLst/>
          </a:prstGeom>
          <a:solidFill>
            <a:schemeClr val="bg2">
              <a:lumMod val="25000"/>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Rebuilding Groups and Collective Influence</a:t>
            </a:r>
          </a:p>
        </p:txBody>
      </p:sp>
    </p:spTree>
    <p:extLst>
      <p:ext uri="{BB962C8B-B14F-4D97-AF65-F5344CB8AC3E}">
        <p14:creationId xmlns:p14="http://schemas.microsoft.com/office/powerpoint/2010/main" val="182977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232836C2-8E56-43DC-980F-EC189E689509}"/>
              </a:ext>
            </a:extLst>
          </p:cNvPr>
          <p:cNvSpPr/>
          <p:nvPr/>
        </p:nvSpPr>
        <p:spPr bwMode="auto">
          <a:xfrm>
            <a:off x="1511235" y="2344107"/>
            <a:ext cx="2666493" cy="2668588"/>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chemeClr val="accent6">
              <a:alpha val="50000"/>
            </a:scheme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lIns="481373" tIns="375288" rIns="481373" bIns="375288" spcCol="1270" anchor="ctr"/>
          <a:lstStyle/>
          <a:p>
            <a:pPr algn="ctr" defTabSz="889000">
              <a:lnSpc>
                <a:spcPct val="90000"/>
              </a:lnSpc>
              <a:spcAft>
                <a:spcPct val="35000"/>
              </a:spcAft>
              <a:defRPr/>
            </a:pPr>
            <a:r>
              <a:rPr lang="en-US" sz="2400" b="1" dirty="0"/>
              <a:t>Individual Influence</a:t>
            </a:r>
          </a:p>
        </p:txBody>
      </p:sp>
      <p:sp>
        <p:nvSpPr>
          <p:cNvPr id="7" name="Freeform 6">
            <a:extLst>
              <a:ext uri="{FF2B5EF4-FFF2-40B4-BE49-F238E27FC236}">
                <a16:creationId xmlns:a16="http://schemas.microsoft.com/office/drawing/2014/main" id="{A1EE4BF8-5C16-49DB-8631-7B5B1F7AE750}"/>
              </a:ext>
            </a:extLst>
          </p:cNvPr>
          <p:cNvSpPr/>
          <p:nvPr/>
        </p:nvSpPr>
        <p:spPr bwMode="auto">
          <a:xfrm>
            <a:off x="3644430" y="2344107"/>
            <a:ext cx="2666493" cy="26685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C00000">
              <a:alpha val="50000"/>
            </a:srgb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4">
              <a:alpha val="50000"/>
              <a:hueOff val="3465231"/>
              <a:satOff val="-15989"/>
              <a:lumOff val="588"/>
              <a:alphaOff val="0"/>
            </a:schemeClr>
          </a:fillRef>
          <a:effectRef idx="0">
            <a:schemeClr val="accent4">
              <a:alpha val="50000"/>
              <a:hueOff val="3465231"/>
              <a:satOff val="-15989"/>
              <a:lumOff val="588"/>
              <a:alphaOff val="0"/>
            </a:schemeClr>
          </a:effectRef>
          <a:fontRef idx="minor">
            <a:schemeClr val="tx1"/>
          </a:fontRef>
        </p:style>
        <p:txBody>
          <a:bodyPr lIns="481373" tIns="375288" rIns="481373" bIns="375288" spcCol="1270" anchor="ctr"/>
          <a:lstStyle/>
          <a:p>
            <a:pPr algn="ctr" defTabSz="889000">
              <a:lnSpc>
                <a:spcPct val="90000"/>
              </a:lnSpc>
              <a:spcAft>
                <a:spcPct val="35000"/>
              </a:spcAft>
              <a:defRPr/>
            </a:pPr>
            <a:r>
              <a:rPr lang="en-US" sz="2400" b="1" dirty="0"/>
              <a:t>Competitive Influence</a:t>
            </a:r>
          </a:p>
        </p:txBody>
      </p:sp>
      <p:sp>
        <p:nvSpPr>
          <p:cNvPr id="8" name="Freeform 7">
            <a:extLst>
              <a:ext uri="{FF2B5EF4-FFF2-40B4-BE49-F238E27FC236}">
                <a16:creationId xmlns:a16="http://schemas.microsoft.com/office/drawing/2014/main" id="{8F1FE96A-0B18-46D1-A668-C55843BFEA7B}"/>
              </a:ext>
            </a:extLst>
          </p:cNvPr>
          <p:cNvSpPr/>
          <p:nvPr/>
        </p:nvSpPr>
        <p:spPr bwMode="auto">
          <a:xfrm>
            <a:off x="8048475" y="2344105"/>
            <a:ext cx="2666493" cy="26685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chemeClr val="accent2">
              <a:lumMod val="60000"/>
              <a:lumOff val="40000"/>
              <a:alpha val="50000"/>
            </a:scheme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4">
              <a:alpha val="50000"/>
              <a:hueOff val="6930461"/>
              <a:satOff val="-31979"/>
              <a:lumOff val="1177"/>
              <a:alphaOff val="0"/>
            </a:schemeClr>
          </a:fillRef>
          <a:effectRef idx="0">
            <a:schemeClr val="accent4">
              <a:alpha val="50000"/>
              <a:hueOff val="6930461"/>
              <a:satOff val="-31979"/>
              <a:lumOff val="1177"/>
              <a:alphaOff val="0"/>
            </a:schemeClr>
          </a:effectRef>
          <a:fontRef idx="minor">
            <a:schemeClr val="tx1"/>
          </a:fontRef>
        </p:style>
        <p:txBody>
          <a:bodyPr lIns="481373" tIns="375288" rIns="481373" bIns="375288" spcCol="1270" anchor="ctr"/>
          <a:lstStyle/>
          <a:p>
            <a:pPr algn="ctr" defTabSz="889000">
              <a:lnSpc>
                <a:spcPct val="90000"/>
              </a:lnSpc>
              <a:spcAft>
                <a:spcPct val="35000"/>
              </a:spcAft>
              <a:defRPr/>
            </a:pPr>
            <a:r>
              <a:rPr lang="en-US" sz="2400" b="1" dirty="0"/>
              <a:t>Collective Influence</a:t>
            </a:r>
          </a:p>
        </p:txBody>
      </p:sp>
      <p:sp>
        <p:nvSpPr>
          <p:cNvPr id="9" name="Freeform 8">
            <a:extLst>
              <a:ext uri="{FF2B5EF4-FFF2-40B4-BE49-F238E27FC236}">
                <a16:creationId xmlns:a16="http://schemas.microsoft.com/office/drawing/2014/main" id="{E27E82A6-E0DF-47BF-B8B6-8225872D7FCD}"/>
              </a:ext>
            </a:extLst>
          </p:cNvPr>
          <p:cNvSpPr/>
          <p:nvPr/>
        </p:nvSpPr>
        <p:spPr bwMode="auto">
          <a:xfrm>
            <a:off x="5818278" y="2344106"/>
            <a:ext cx="2722842" cy="2668586"/>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chemeClr val="accent4">
              <a:alpha val="50000"/>
            </a:scheme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4">
              <a:alpha val="50000"/>
              <a:hueOff val="10395692"/>
              <a:satOff val="-47968"/>
              <a:lumOff val="1765"/>
              <a:alphaOff val="0"/>
            </a:schemeClr>
          </a:fillRef>
          <a:effectRef idx="0">
            <a:schemeClr val="accent4">
              <a:alpha val="50000"/>
              <a:hueOff val="10395692"/>
              <a:satOff val="-47968"/>
              <a:lumOff val="1765"/>
              <a:alphaOff val="0"/>
            </a:schemeClr>
          </a:effectRef>
          <a:fontRef idx="minor">
            <a:schemeClr val="tx1"/>
          </a:fontRef>
        </p:style>
        <p:txBody>
          <a:bodyPr lIns="481373" tIns="380368" rIns="481373" bIns="380368" spcCol="1270" anchor="ctr"/>
          <a:lstStyle/>
          <a:p>
            <a:pPr algn="ctr" defTabSz="1066800">
              <a:lnSpc>
                <a:spcPct val="90000"/>
              </a:lnSpc>
              <a:spcAft>
                <a:spcPct val="35000"/>
              </a:spcAft>
              <a:defRPr/>
            </a:pPr>
            <a:r>
              <a:rPr lang="en-US" sz="2400" b="1" dirty="0"/>
              <a:t>Collaborative Influence</a:t>
            </a:r>
          </a:p>
        </p:txBody>
      </p:sp>
      <p:sp>
        <p:nvSpPr>
          <p:cNvPr id="12" name="Rectangle 11">
            <a:extLst>
              <a:ext uri="{FF2B5EF4-FFF2-40B4-BE49-F238E27FC236}">
                <a16:creationId xmlns:a16="http://schemas.microsoft.com/office/drawing/2014/main" id="{6298F62A-A79B-4BA4-AD93-6F8EB32C3033}"/>
              </a:ext>
            </a:extLst>
          </p:cNvPr>
          <p:cNvSpPr/>
          <p:nvPr/>
        </p:nvSpPr>
        <p:spPr>
          <a:xfrm>
            <a:off x="1494133" y="688320"/>
            <a:ext cx="9203733" cy="1007489"/>
          </a:xfrm>
          <a:prstGeom prst="rect">
            <a:avLst/>
          </a:prstGeom>
          <a:solidFill>
            <a:schemeClr val="bg2">
              <a:lumMod val="25000"/>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What is collective influence?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7165A08-A14D-442E-B229-693153CD8DCF}"/>
              </a:ext>
            </a:extLst>
          </p:cNvPr>
          <p:cNvSpPr/>
          <p:nvPr/>
        </p:nvSpPr>
        <p:spPr>
          <a:xfrm>
            <a:off x="209367" y="128387"/>
            <a:ext cx="11773265" cy="65289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087F826-B5B3-4A02-AEF4-A91B0F3DD19D}"/>
              </a:ext>
            </a:extLst>
          </p:cNvPr>
          <p:cNvSpPr/>
          <p:nvPr/>
        </p:nvSpPr>
        <p:spPr>
          <a:xfrm>
            <a:off x="3642668" y="350322"/>
            <a:ext cx="4661216" cy="5590992"/>
          </a:xfrm>
          <a:prstGeom prst="ellipse">
            <a:avLst/>
          </a:prstGeom>
          <a:solidFill>
            <a:schemeClr val="accent6">
              <a:lumMod val="50000"/>
            </a:scheme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a:p>
            <a:pPr algn="ctr"/>
            <a:endParaRPr lang="en-US" sz="2800" b="1" dirty="0"/>
          </a:p>
          <a:p>
            <a:pPr algn="ctr"/>
            <a:r>
              <a:rPr lang="en-US" sz="2800" b="1" dirty="0"/>
              <a:t>Group Dynamics</a:t>
            </a:r>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0" name="Oval 9">
            <a:extLst>
              <a:ext uri="{FF2B5EF4-FFF2-40B4-BE49-F238E27FC236}">
                <a16:creationId xmlns:a16="http://schemas.microsoft.com/office/drawing/2014/main" id="{545AC992-8B17-46F3-B9F5-554EC008458E}"/>
              </a:ext>
            </a:extLst>
          </p:cNvPr>
          <p:cNvSpPr/>
          <p:nvPr/>
        </p:nvSpPr>
        <p:spPr>
          <a:xfrm>
            <a:off x="353795" y="352707"/>
            <a:ext cx="2666926" cy="765505"/>
          </a:xfrm>
          <a:prstGeom prst="ellipse">
            <a:avLst/>
          </a:prstGeom>
          <a:solidFill>
            <a:schemeClr val="bg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 Fear:  Conflict</a:t>
            </a:r>
          </a:p>
        </p:txBody>
      </p:sp>
      <p:sp>
        <p:nvSpPr>
          <p:cNvPr id="14" name="Oval 13">
            <a:extLst>
              <a:ext uri="{FF2B5EF4-FFF2-40B4-BE49-F238E27FC236}">
                <a16:creationId xmlns:a16="http://schemas.microsoft.com/office/drawing/2014/main" id="{50F05D0E-4982-4F32-AC5A-C5D2DBEFAE14}"/>
              </a:ext>
            </a:extLst>
          </p:cNvPr>
          <p:cNvSpPr/>
          <p:nvPr/>
        </p:nvSpPr>
        <p:spPr>
          <a:xfrm>
            <a:off x="301913" y="3502437"/>
            <a:ext cx="2666925" cy="844576"/>
          </a:xfrm>
          <a:prstGeom prst="ellipse">
            <a:avLst/>
          </a:prstGeom>
          <a:solidFill>
            <a:schemeClr val="bg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a:p>
            <a:pPr algn="ctr"/>
            <a:r>
              <a:rPr lang="en-US" sz="2400" b="1" dirty="0"/>
              <a:t>Fear: Loss of Approval </a:t>
            </a:r>
          </a:p>
          <a:p>
            <a:pPr algn="ctr"/>
            <a:endParaRPr lang="en-US" b="1" dirty="0"/>
          </a:p>
        </p:txBody>
      </p:sp>
      <p:sp>
        <p:nvSpPr>
          <p:cNvPr id="16" name="Oval 15">
            <a:extLst>
              <a:ext uri="{FF2B5EF4-FFF2-40B4-BE49-F238E27FC236}">
                <a16:creationId xmlns:a16="http://schemas.microsoft.com/office/drawing/2014/main" id="{06149E1B-053A-4A23-ABF1-697F130D2048}"/>
              </a:ext>
            </a:extLst>
          </p:cNvPr>
          <p:cNvSpPr/>
          <p:nvPr/>
        </p:nvSpPr>
        <p:spPr>
          <a:xfrm>
            <a:off x="9150653" y="354390"/>
            <a:ext cx="2666927" cy="976739"/>
          </a:xfrm>
          <a:prstGeom prst="ellipse">
            <a:avLst/>
          </a:prstGeom>
          <a:solidFill>
            <a:schemeClr val="bg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Fear: Loss of Significance</a:t>
            </a:r>
          </a:p>
        </p:txBody>
      </p:sp>
      <p:sp>
        <p:nvSpPr>
          <p:cNvPr id="13" name="Oval 12">
            <a:extLst>
              <a:ext uri="{FF2B5EF4-FFF2-40B4-BE49-F238E27FC236}">
                <a16:creationId xmlns:a16="http://schemas.microsoft.com/office/drawing/2014/main" id="{2A090025-7FF4-464A-B8A6-4E7DD562CD0F}"/>
              </a:ext>
            </a:extLst>
          </p:cNvPr>
          <p:cNvSpPr/>
          <p:nvPr/>
        </p:nvSpPr>
        <p:spPr>
          <a:xfrm>
            <a:off x="4739963" y="1407195"/>
            <a:ext cx="2490049" cy="2278597"/>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50000" t="50000" r="50000" b="50000"/>
            </a:path>
            <a:tileRect/>
          </a:gradFill>
          <a:ln w="381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Fear</a:t>
            </a:r>
          </a:p>
        </p:txBody>
      </p:sp>
      <p:sp>
        <p:nvSpPr>
          <p:cNvPr id="19" name="Rectangle 18">
            <a:extLst>
              <a:ext uri="{FF2B5EF4-FFF2-40B4-BE49-F238E27FC236}">
                <a16:creationId xmlns:a16="http://schemas.microsoft.com/office/drawing/2014/main" id="{E4B8DA63-EEF4-4298-A688-BDF565DCB4CB}"/>
              </a:ext>
            </a:extLst>
          </p:cNvPr>
          <p:cNvSpPr/>
          <p:nvPr/>
        </p:nvSpPr>
        <p:spPr>
          <a:xfrm>
            <a:off x="332790" y="2031194"/>
            <a:ext cx="2274019" cy="614687"/>
          </a:xfrm>
          <a:prstGeom prst="rect">
            <a:avLst/>
          </a:prstGeom>
          <a:solidFill>
            <a:schemeClr val="bg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Loss-Problem</a:t>
            </a:r>
            <a:r>
              <a:rPr lang="en-US" b="1" dirty="0"/>
              <a:t> </a:t>
            </a:r>
            <a:r>
              <a:rPr lang="en-US" sz="2000" b="1" dirty="0"/>
              <a:t>Solving</a:t>
            </a:r>
            <a:endParaRPr lang="en-US" b="1" dirty="0"/>
          </a:p>
        </p:txBody>
      </p:sp>
      <p:sp>
        <p:nvSpPr>
          <p:cNvPr id="20" name="Rectangle 19">
            <a:extLst>
              <a:ext uri="{FF2B5EF4-FFF2-40B4-BE49-F238E27FC236}">
                <a16:creationId xmlns:a16="http://schemas.microsoft.com/office/drawing/2014/main" id="{032A344F-76C3-4DBB-80FE-E0F98ACA7166}"/>
              </a:ext>
            </a:extLst>
          </p:cNvPr>
          <p:cNvSpPr/>
          <p:nvPr/>
        </p:nvSpPr>
        <p:spPr>
          <a:xfrm>
            <a:off x="9692906" y="2719745"/>
            <a:ext cx="2124674" cy="510894"/>
          </a:xfrm>
          <a:prstGeom prst="rect">
            <a:avLst/>
          </a:prstGeom>
          <a:solidFill>
            <a:schemeClr val="bg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Anger </a:t>
            </a:r>
          </a:p>
        </p:txBody>
      </p:sp>
      <p:sp>
        <p:nvSpPr>
          <p:cNvPr id="24" name="Rectangle 23">
            <a:extLst>
              <a:ext uri="{FF2B5EF4-FFF2-40B4-BE49-F238E27FC236}">
                <a16:creationId xmlns:a16="http://schemas.microsoft.com/office/drawing/2014/main" id="{8669FF1D-0530-4316-85B6-F0A98205D337}"/>
              </a:ext>
            </a:extLst>
          </p:cNvPr>
          <p:cNvSpPr/>
          <p:nvPr/>
        </p:nvSpPr>
        <p:spPr>
          <a:xfrm>
            <a:off x="352512" y="5939599"/>
            <a:ext cx="2297894" cy="659821"/>
          </a:xfrm>
          <a:prstGeom prst="rect">
            <a:avLst/>
          </a:prstGeom>
          <a:solidFill>
            <a:schemeClr val="bg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Perception of Incompetence</a:t>
            </a:r>
          </a:p>
        </p:txBody>
      </p:sp>
      <p:sp>
        <p:nvSpPr>
          <p:cNvPr id="28" name="Rectangle 27">
            <a:extLst>
              <a:ext uri="{FF2B5EF4-FFF2-40B4-BE49-F238E27FC236}">
                <a16:creationId xmlns:a16="http://schemas.microsoft.com/office/drawing/2014/main" id="{84877B70-FBC1-495B-8470-0BF9534E6CEE}"/>
              </a:ext>
            </a:extLst>
          </p:cNvPr>
          <p:cNvSpPr/>
          <p:nvPr/>
        </p:nvSpPr>
        <p:spPr>
          <a:xfrm>
            <a:off x="363185" y="4455273"/>
            <a:ext cx="2280398" cy="659821"/>
          </a:xfrm>
          <a:prstGeom prst="rect">
            <a:avLst/>
          </a:prstGeom>
          <a:solidFill>
            <a:schemeClr val="bg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Intolerance of Imperfection</a:t>
            </a:r>
            <a:endParaRPr lang="en-US" b="1" dirty="0"/>
          </a:p>
        </p:txBody>
      </p:sp>
      <p:sp>
        <p:nvSpPr>
          <p:cNvPr id="17" name="Oval 16">
            <a:extLst>
              <a:ext uri="{FF2B5EF4-FFF2-40B4-BE49-F238E27FC236}">
                <a16:creationId xmlns:a16="http://schemas.microsoft.com/office/drawing/2014/main" id="{3F7AC7E9-5D72-4A90-8630-174947338A45}"/>
              </a:ext>
            </a:extLst>
          </p:cNvPr>
          <p:cNvSpPr/>
          <p:nvPr/>
        </p:nvSpPr>
        <p:spPr>
          <a:xfrm>
            <a:off x="9181999" y="3444197"/>
            <a:ext cx="2512396" cy="1011076"/>
          </a:xfrm>
          <a:prstGeom prst="ellipse">
            <a:avLst/>
          </a:prstGeom>
          <a:solidFill>
            <a:schemeClr val="bg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a:p>
            <a:pPr algn="ctr"/>
            <a:r>
              <a:rPr lang="en-US" sz="2400" b="1" dirty="0"/>
              <a:t>Fear: Futility</a:t>
            </a:r>
          </a:p>
          <a:p>
            <a:pPr algn="ctr"/>
            <a:endParaRPr lang="en-US" sz="2400" b="1" dirty="0"/>
          </a:p>
        </p:txBody>
      </p:sp>
      <p:sp>
        <p:nvSpPr>
          <p:cNvPr id="32" name="Rectangle 31">
            <a:extLst>
              <a:ext uri="{FF2B5EF4-FFF2-40B4-BE49-F238E27FC236}">
                <a16:creationId xmlns:a16="http://schemas.microsoft.com/office/drawing/2014/main" id="{37489CBF-FCCB-4A92-A386-2382D26EE57C}"/>
              </a:ext>
            </a:extLst>
          </p:cNvPr>
          <p:cNvSpPr/>
          <p:nvPr/>
        </p:nvSpPr>
        <p:spPr>
          <a:xfrm>
            <a:off x="9692906" y="2128826"/>
            <a:ext cx="2124674" cy="492501"/>
          </a:xfrm>
          <a:prstGeom prst="rect">
            <a:avLst/>
          </a:prstGeom>
          <a:solidFill>
            <a:schemeClr val="bg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Power-Struggle</a:t>
            </a:r>
          </a:p>
        </p:txBody>
      </p:sp>
      <p:sp>
        <p:nvSpPr>
          <p:cNvPr id="38" name="Rectangle 37">
            <a:extLst>
              <a:ext uri="{FF2B5EF4-FFF2-40B4-BE49-F238E27FC236}">
                <a16:creationId xmlns:a16="http://schemas.microsoft.com/office/drawing/2014/main" id="{A1A729FD-81DA-4844-9416-E88F47BB5018}"/>
              </a:ext>
            </a:extLst>
          </p:cNvPr>
          <p:cNvSpPr/>
          <p:nvPr/>
        </p:nvSpPr>
        <p:spPr>
          <a:xfrm>
            <a:off x="9647437" y="4702995"/>
            <a:ext cx="2100699" cy="575147"/>
          </a:xfrm>
          <a:prstGeom prst="rect">
            <a:avLst/>
          </a:prstGeom>
          <a:solidFill>
            <a:schemeClr val="bg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Hopelessness</a:t>
            </a:r>
          </a:p>
        </p:txBody>
      </p:sp>
      <p:sp>
        <p:nvSpPr>
          <p:cNvPr id="42" name="Rectangle 41">
            <a:extLst>
              <a:ext uri="{FF2B5EF4-FFF2-40B4-BE49-F238E27FC236}">
                <a16:creationId xmlns:a16="http://schemas.microsoft.com/office/drawing/2014/main" id="{D47C25C2-08DE-4EED-870E-E66E1C25E082}"/>
              </a:ext>
            </a:extLst>
          </p:cNvPr>
          <p:cNvSpPr/>
          <p:nvPr/>
        </p:nvSpPr>
        <p:spPr>
          <a:xfrm>
            <a:off x="332790" y="2740878"/>
            <a:ext cx="2274019" cy="614686"/>
          </a:xfrm>
          <a:prstGeom prst="rect">
            <a:avLst/>
          </a:prstGeom>
          <a:solidFill>
            <a:schemeClr val="bg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Denial of ownership</a:t>
            </a:r>
          </a:p>
        </p:txBody>
      </p:sp>
      <p:sp>
        <p:nvSpPr>
          <p:cNvPr id="43" name="Rectangle 42">
            <a:extLst>
              <a:ext uri="{FF2B5EF4-FFF2-40B4-BE49-F238E27FC236}">
                <a16:creationId xmlns:a16="http://schemas.microsoft.com/office/drawing/2014/main" id="{2237A49B-2003-487F-BA62-D0ABC987F442}"/>
              </a:ext>
            </a:extLst>
          </p:cNvPr>
          <p:cNvSpPr/>
          <p:nvPr/>
        </p:nvSpPr>
        <p:spPr>
          <a:xfrm>
            <a:off x="2815882" y="1640911"/>
            <a:ext cx="1737059" cy="979144"/>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Interface</a:t>
            </a:r>
          </a:p>
          <a:p>
            <a:pPr algn="ctr"/>
            <a:r>
              <a:rPr lang="en-US" sz="2000" b="1" dirty="0">
                <a:solidFill>
                  <a:schemeClr val="accent4">
                    <a:lumMod val="60000"/>
                    <a:lumOff val="40000"/>
                  </a:schemeClr>
                </a:solidFill>
              </a:rPr>
              <a:t>Repression</a:t>
            </a:r>
            <a:endParaRPr lang="en-US" b="1" dirty="0">
              <a:solidFill>
                <a:schemeClr val="accent4">
                  <a:lumMod val="60000"/>
                  <a:lumOff val="40000"/>
                </a:schemeClr>
              </a:solidFill>
            </a:endParaRPr>
          </a:p>
        </p:txBody>
      </p:sp>
      <p:sp>
        <p:nvSpPr>
          <p:cNvPr id="45" name="Rectangle 44">
            <a:extLst>
              <a:ext uri="{FF2B5EF4-FFF2-40B4-BE49-F238E27FC236}">
                <a16:creationId xmlns:a16="http://schemas.microsoft.com/office/drawing/2014/main" id="{60119800-A11C-40C2-9A63-04DD0B572BAC}"/>
              </a:ext>
            </a:extLst>
          </p:cNvPr>
          <p:cNvSpPr/>
          <p:nvPr/>
        </p:nvSpPr>
        <p:spPr>
          <a:xfrm>
            <a:off x="7395064" y="1643599"/>
            <a:ext cx="1923799" cy="976739"/>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Interface</a:t>
            </a:r>
            <a:endParaRPr lang="en-US" sz="2000" dirty="0"/>
          </a:p>
          <a:p>
            <a:pPr algn="ctr"/>
            <a:r>
              <a:rPr lang="en-US" sz="2000" b="1" dirty="0">
                <a:solidFill>
                  <a:schemeClr val="accent4">
                    <a:lumMod val="60000"/>
                    <a:lumOff val="40000"/>
                  </a:schemeClr>
                </a:solidFill>
              </a:rPr>
              <a:t>Passive- Aggression</a:t>
            </a:r>
          </a:p>
        </p:txBody>
      </p:sp>
      <p:sp>
        <p:nvSpPr>
          <p:cNvPr id="47" name="Rectangle 46">
            <a:extLst>
              <a:ext uri="{FF2B5EF4-FFF2-40B4-BE49-F238E27FC236}">
                <a16:creationId xmlns:a16="http://schemas.microsoft.com/office/drawing/2014/main" id="{36C21269-F4F3-4630-989B-149C998C1089}"/>
              </a:ext>
            </a:extLst>
          </p:cNvPr>
          <p:cNvSpPr/>
          <p:nvPr/>
        </p:nvSpPr>
        <p:spPr>
          <a:xfrm>
            <a:off x="2837739" y="4960455"/>
            <a:ext cx="1715202" cy="979144"/>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Interface</a:t>
            </a:r>
          </a:p>
          <a:p>
            <a:pPr algn="ctr"/>
            <a:r>
              <a:rPr lang="en-US" sz="2000" b="1" dirty="0">
                <a:solidFill>
                  <a:schemeClr val="accent4">
                    <a:lumMod val="60000"/>
                    <a:lumOff val="40000"/>
                  </a:schemeClr>
                </a:solidFill>
              </a:rPr>
              <a:t>Enabling</a:t>
            </a:r>
          </a:p>
        </p:txBody>
      </p:sp>
      <p:sp>
        <p:nvSpPr>
          <p:cNvPr id="48" name="Rectangle 47">
            <a:extLst>
              <a:ext uri="{FF2B5EF4-FFF2-40B4-BE49-F238E27FC236}">
                <a16:creationId xmlns:a16="http://schemas.microsoft.com/office/drawing/2014/main" id="{B7C05DD0-8540-443B-A9CD-2AF3CAB5BE0B}"/>
              </a:ext>
            </a:extLst>
          </p:cNvPr>
          <p:cNvSpPr/>
          <p:nvPr/>
        </p:nvSpPr>
        <p:spPr>
          <a:xfrm>
            <a:off x="7341984" y="4981317"/>
            <a:ext cx="1923799" cy="976739"/>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Interface</a:t>
            </a:r>
            <a:endParaRPr lang="en-US" b="1" dirty="0">
              <a:solidFill>
                <a:schemeClr val="accent4"/>
              </a:solidFill>
            </a:endParaRPr>
          </a:p>
          <a:p>
            <a:pPr algn="ctr"/>
            <a:r>
              <a:rPr lang="en-US" sz="2000" b="1" dirty="0">
                <a:solidFill>
                  <a:schemeClr val="accent4">
                    <a:lumMod val="60000"/>
                    <a:lumOff val="40000"/>
                  </a:schemeClr>
                </a:solidFill>
              </a:rPr>
              <a:t>Coping</a:t>
            </a:r>
            <a:endParaRPr lang="en-US" b="1" dirty="0">
              <a:solidFill>
                <a:schemeClr val="accent4">
                  <a:lumMod val="60000"/>
                  <a:lumOff val="40000"/>
                </a:schemeClr>
              </a:solidFill>
            </a:endParaRPr>
          </a:p>
        </p:txBody>
      </p:sp>
      <p:sp>
        <p:nvSpPr>
          <p:cNvPr id="49" name="Rectangle 48">
            <a:extLst>
              <a:ext uri="{FF2B5EF4-FFF2-40B4-BE49-F238E27FC236}">
                <a16:creationId xmlns:a16="http://schemas.microsoft.com/office/drawing/2014/main" id="{B0BC69E6-3229-44E8-9892-CE6691F4F2FD}"/>
              </a:ext>
            </a:extLst>
          </p:cNvPr>
          <p:cNvSpPr/>
          <p:nvPr/>
        </p:nvSpPr>
        <p:spPr>
          <a:xfrm>
            <a:off x="9692906" y="1537907"/>
            <a:ext cx="2124674" cy="492501"/>
          </a:xfrm>
          <a:prstGeom prst="rect">
            <a:avLst/>
          </a:prstGeom>
          <a:solidFill>
            <a:schemeClr val="bg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  Frustration</a:t>
            </a:r>
            <a:endParaRPr lang="en-US" sz="2000" dirty="0"/>
          </a:p>
        </p:txBody>
      </p:sp>
      <p:sp>
        <p:nvSpPr>
          <p:cNvPr id="23" name="Rectangle 22">
            <a:extLst>
              <a:ext uri="{FF2B5EF4-FFF2-40B4-BE49-F238E27FC236}">
                <a16:creationId xmlns:a16="http://schemas.microsoft.com/office/drawing/2014/main" id="{B185F8A5-357E-4980-A79D-203363624C19}"/>
              </a:ext>
            </a:extLst>
          </p:cNvPr>
          <p:cNvSpPr/>
          <p:nvPr/>
        </p:nvSpPr>
        <p:spPr>
          <a:xfrm>
            <a:off x="9638817" y="5366168"/>
            <a:ext cx="2100699" cy="575146"/>
          </a:xfrm>
          <a:prstGeom prst="rect">
            <a:avLst/>
          </a:prstGeom>
          <a:solidFill>
            <a:schemeClr val="bg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Indifference</a:t>
            </a:r>
          </a:p>
        </p:txBody>
      </p:sp>
      <p:sp>
        <p:nvSpPr>
          <p:cNvPr id="26" name="Rectangle 25">
            <a:extLst>
              <a:ext uri="{FF2B5EF4-FFF2-40B4-BE49-F238E27FC236}">
                <a16:creationId xmlns:a16="http://schemas.microsoft.com/office/drawing/2014/main" id="{9BD19E05-FA6E-4196-83D1-052CB8C8CE2C}"/>
              </a:ext>
            </a:extLst>
          </p:cNvPr>
          <p:cNvSpPr/>
          <p:nvPr/>
        </p:nvSpPr>
        <p:spPr>
          <a:xfrm>
            <a:off x="9647437" y="6029339"/>
            <a:ext cx="2092080" cy="508567"/>
          </a:xfrm>
          <a:prstGeom prst="rect">
            <a:avLst/>
          </a:prstGeom>
          <a:solidFill>
            <a:schemeClr val="bg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Job</a:t>
            </a:r>
            <a:r>
              <a:rPr lang="en-US" b="1" dirty="0"/>
              <a:t> </a:t>
            </a:r>
            <a:r>
              <a:rPr lang="en-US" sz="2000" b="1" dirty="0"/>
              <a:t>search-Exit</a:t>
            </a:r>
            <a:endParaRPr lang="en-US" b="1" dirty="0"/>
          </a:p>
        </p:txBody>
      </p:sp>
      <p:sp>
        <p:nvSpPr>
          <p:cNvPr id="50" name="Rectangle 49">
            <a:extLst>
              <a:ext uri="{FF2B5EF4-FFF2-40B4-BE49-F238E27FC236}">
                <a16:creationId xmlns:a16="http://schemas.microsoft.com/office/drawing/2014/main" id="{AE89470E-D1D8-49CD-9495-B11F836FE9E5}"/>
              </a:ext>
            </a:extLst>
          </p:cNvPr>
          <p:cNvSpPr/>
          <p:nvPr/>
        </p:nvSpPr>
        <p:spPr>
          <a:xfrm>
            <a:off x="343939" y="1266679"/>
            <a:ext cx="2274019" cy="649694"/>
          </a:xfrm>
          <a:prstGeom prst="rect">
            <a:avLst/>
          </a:prstGeom>
          <a:solidFill>
            <a:schemeClr val="bg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Fear of </a:t>
            </a:r>
            <a:r>
              <a:rPr lang="en-US" sz="2400" b="1" dirty="0"/>
              <a:t>Retaliation</a:t>
            </a:r>
            <a:endParaRPr lang="en-US" b="1" dirty="0"/>
          </a:p>
        </p:txBody>
      </p:sp>
      <p:sp>
        <p:nvSpPr>
          <p:cNvPr id="51" name="Rectangle 50">
            <a:extLst>
              <a:ext uri="{FF2B5EF4-FFF2-40B4-BE49-F238E27FC236}">
                <a16:creationId xmlns:a16="http://schemas.microsoft.com/office/drawing/2014/main" id="{F8841240-46A2-432D-B507-CC0EDF479F52}"/>
              </a:ext>
            </a:extLst>
          </p:cNvPr>
          <p:cNvSpPr/>
          <p:nvPr/>
        </p:nvSpPr>
        <p:spPr>
          <a:xfrm>
            <a:off x="354549" y="5229395"/>
            <a:ext cx="2294739" cy="606758"/>
          </a:xfrm>
          <a:prstGeom prst="rect">
            <a:avLst/>
          </a:prstGeom>
          <a:solidFill>
            <a:schemeClr val="bg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Avoidance of Disapproval</a:t>
            </a:r>
          </a:p>
        </p:txBody>
      </p:sp>
      <p:sp>
        <p:nvSpPr>
          <p:cNvPr id="53" name="Oval 52">
            <a:extLst>
              <a:ext uri="{FF2B5EF4-FFF2-40B4-BE49-F238E27FC236}">
                <a16:creationId xmlns:a16="http://schemas.microsoft.com/office/drawing/2014/main" id="{24A8FA04-B001-427E-9494-0EBF94C4144A}"/>
              </a:ext>
            </a:extLst>
          </p:cNvPr>
          <p:cNvSpPr/>
          <p:nvPr/>
        </p:nvSpPr>
        <p:spPr>
          <a:xfrm>
            <a:off x="4894147" y="2908758"/>
            <a:ext cx="2158257" cy="1927285"/>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50000" t="50000" r="50000" b="50000"/>
            </a:path>
            <a:tileRect/>
          </a:gradFill>
          <a:ln w="381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Avoidance of conflict</a:t>
            </a:r>
          </a:p>
        </p:txBody>
      </p:sp>
      <p:sp>
        <p:nvSpPr>
          <p:cNvPr id="54" name="Oval 53">
            <a:extLst>
              <a:ext uri="{FF2B5EF4-FFF2-40B4-BE49-F238E27FC236}">
                <a16:creationId xmlns:a16="http://schemas.microsoft.com/office/drawing/2014/main" id="{A6103433-8123-4FA0-807B-C0158F1FAAA5}"/>
              </a:ext>
            </a:extLst>
          </p:cNvPr>
          <p:cNvSpPr/>
          <p:nvPr/>
        </p:nvSpPr>
        <p:spPr>
          <a:xfrm>
            <a:off x="5125897" y="4201125"/>
            <a:ext cx="1715202" cy="1578885"/>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50000" t="50000" r="50000" b="50000"/>
            </a:path>
            <a:tileRect/>
          </a:gradFill>
          <a:ln w="381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Loss of Voice</a:t>
            </a:r>
          </a:p>
        </p:txBody>
      </p:sp>
    </p:spTree>
    <p:extLst>
      <p:ext uri="{BB962C8B-B14F-4D97-AF65-F5344CB8AC3E}">
        <p14:creationId xmlns:p14="http://schemas.microsoft.com/office/powerpoint/2010/main" val="207213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1000"/>
                                        <p:tgtEl>
                                          <p:spTgt spid="49"/>
                                        </p:tgtEl>
                                      </p:cBhvr>
                                    </p:animEffect>
                                    <p:anim calcmode="lin" valueType="num">
                                      <p:cBhvr>
                                        <p:cTn id="83" dur="1000" fill="hold"/>
                                        <p:tgtEl>
                                          <p:spTgt spid="49"/>
                                        </p:tgtEl>
                                        <p:attrNameLst>
                                          <p:attrName>ppt_x</p:attrName>
                                        </p:attrNameLst>
                                      </p:cBhvr>
                                      <p:tavLst>
                                        <p:tav tm="0">
                                          <p:val>
                                            <p:strVal val="#ppt_x"/>
                                          </p:val>
                                        </p:tav>
                                        <p:tav tm="100000">
                                          <p:val>
                                            <p:strVal val="#ppt_x"/>
                                          </p:val>
                                        </p:tav>
                                      </p:tavLst>
                                    </p:anim>
                                    <p:anim calcmode="lin" valueType="num">
                                      <p:cBhvr>
                                        <p:cTn id="8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1000"/>
                                        <p:tgtEl>
                                          <p:spTgt spid="20"/>
                                        </p:tgtEl>
                                      </p:cBhvr>
                                    </p:animEffect>
                                    <p:anim calcmode="lin" valueType="num">
                                      <p:cBhvr>
                                        <p:cTn id="97" dur="1000" fill="hold"/>
                                        <p:tgtEl>
                                          <p:spTgt spid="20"/>
                                        </p:tgtEl>
                                        <p:attrNameLst>
                                          <p:attrName>ppt_x</p:attrName>
                                        </p:attrNameLst>
                                      </p:cBhvr>
                                      <p:tavLst>
                                        <p:tav tm="0">
                                          <p:val>
                                            <p:strVal val="#ppt_x"/>
                                          </p:val>
                                        </p:tav>
                                        <p:tav tm="100000">
                                          <p:val>
                                            <p:strVal val="#ppt_x"/>
                                          </p:val>
                                        </p:tav>
                                      </p:tavLst>
                                    </p:anim>
                                    <p:anim calcmode="lin" valueType="num">
                                      <p:cBhvr>
                                        <p:cTn id="9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fade">
                                      <p:cBhvr>
                                        <p:cTn id="108" dur="500"/>
                                        <p:tgtEl>
                                          <p:spTgt spid="17"/>
                                        </p:tgtEl>
                                      </p:cBhvr>
                                    </p:animEffect>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fade">
                                      <p:cBhvr>
                                        <p:cTn id="113" dur="1000"/>
                                        <p:tgtEl>
                                          <p:spTgt spid="38"/>
                                        </p:tgtEl>
                                      </p:cBhvr>
                                    </p:animEffect>
                                    <p:anim calcmode="lin" valueType="num">
                                      <p:cBhvr>
                                        <p:cTn id="114" dur="1000" fill="hold"/>
                                        <p:tgtEl>
                                          <p:spTgt spid="38"/>
                                        </p:tgtEl>
                                        <p:attrNameLst>
                                          <p:attrName>ppt_x</p:attrName>
                                        </p:attrNameLst>
                                      </p:cBhvr>
                                      <p:tavLst>
                                        <p:tav tm="0">
                                          <p:val>
                                            <p:strVal val="#ppt_x"/>
                                          </p:val>
                                        </p:tav>
                                        <p:tav tm="100000">
                                          <p:val>
                                            <p:strVal val="#ppt_x"/>
                                          </p:val>
                                        </p:tav>
                                      </p:tavLst>
                                    </p:anim>
                                    <p:anim calcmode="lin" valueType="num">
                                      <p:cBhvr>
                                        <p:cTn id="11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7" presetClass="entr" presetSubtype="0" fill="hold" grpId="0" nodeType="click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1000"/>
                                        <p:tgtEl>
                                          <p:spTgt spid="26"/>
                                        </p:tgtEl>
                                      </p:cBhvr>
                                    </p:animEffect>
                                    <p:anim calcmode="lin" valueType="num">
                                      <p:cBhvr>
                                        <p:cTn id="128" dur="1000" fill="hold"/>
                                        <p:tgtEl>
                                          <p:spTgt spid="26"/>
                                        </p:tgtEl>
                                        <p:attrNameLst>
                                          <p:attrName>ppt_x</p:attrName>
                                        </p:attrNameLst>
                                      </p:cBhvr>
                                      <p:tavLst>
                                        <p:tav tm="0">
                                          <p:val>
                                            <p:strVal val="#ppt_x"/>
                                          </p:val>
                                        </p:tav>
                                        <p:tav tm="100000">
                                          <p:val>
                                            <p:strVal val="#ppt_x"/>
                                          </p:val>
                                        </p:tav>
                                      </p:tavLst>
                                    </p:anim>
                                    <p:anim calcmode="lin" valueType="num">
                                      <p:cBhvr>
                                        <p:cTn id="12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48"/>
                                        </p:tgtEl>
                                        <p:attrNameLst>
                                          <p:attrName>style.visibility</p:attrName>
                                        </p:attrNameLst>
                                      </p:cBhvr>
                                      <p:to>
                                        <p:strVal val="visible"/>
                                      </p:to>
                                    </p:set>
                                    <p:animEffect transition="in" filter="fade">
                                      <p:cBhvr>
                                        <p:cTn id="134" dur="500"/>
                                        <p:tgtEl>
                                          <p:spTgt spid="48"/>
                                        </p:tgtEl>
                                      </p:cBhvr>
                                    </p:animEffect>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13"/>
                                        </p:tgtEl>
                                        <p:attrNameLst>
                                          <p:attrName>style.visibility</p:attrName>
                                        </p:attrNameLst>
                                      </p:cBhvr>
                                      <p:to>
                                        <p:strVal val="visible"/>
                                      </p:to>
                                    </p:set>
                                    <p:animEffect transition="in" filter="fade">
                                      <p:cBhvr>
                                        <p:cTn id="139" dur="1000"/>
                                        <p:tgtEl>
                                          <p:spTgt spid="13"/>
                                        </p:tgtEl>
                                      </p:cBhvr>
                                    </p:animEffect>
                                    <p:anim calcmode="lin" valueType="num">
                                      <p:cBhvr>
                                        <p:cTn id="140" dur="1000" fill="hold"/>
                                        <p:tgtEl>
                                          <p:spTgt spid="13"/>
                                        </p:tgtEl>
                                        <p:attrNameLst>
                                          <p:attrName>ppt_x</p:attrName>
                                        </p:attrNameLst>
                                      </p:cBhvr>
                                      <p:tavLst>
                                        <p:tav tm="0">
                                          <p:val>
                                            <p:strVal val="#ppt_x"/>
                                          </p:val>
                                        </p:tav>
                                        <p:tav tm="100000">
                                          <p:val>
                                            <p:strVal val="#ppt_x"/>
                                          </p:val>
                                        </p:tav>
                                      </p:tavLst>
                                    </p:anim>
                                    <p:anim calcmode="lin" valueType="num">
                                      <p:cBhvr>
                                        <p:cTn id="1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13" grpId="0" animBg="1"/>
      <p:bldP spid="19" grpId="0" animBg="1"/>
      <p:bldP spid="20" grpId="0" animBg="1"/>
      <p:bldP spid="24" grpId="0" animBg="1"/>
      <p:bldP spid="28" grpId="0" animBg="1"/>
      <p:bldP spid="17" grpId="0" animBg="1"/>
      <p:bldP spid="32" grpId="0" animBg="1"/>
      <p:bldP spid="38" grpId="0" animBg="1"/>
      <p:bldP spid="42" grpId="0" animBg="1"/>
      <p:bldP spid="43" grpId="0" animBg="1"/>
      <p:bldP spid="45" grpId="0" animBg="1"/>
      <p:bldP spid="47" grpId="0" animBg="1"/>
      <p:bldP spid="48" grpId="0" animBg="1"/>
      <p:bldP spid="49" grpId="0" animBg="1"/>
      <p:bldP spid="23" grpId="0" animBg="1"/>
      <p:bldP spid="26" grpId="0" animBg="1"/>
      <p:bldP spid="50" grpId="0" animBg="1"/>
      <p:bldP spid="51" grpId="0" animBg="1"/>
      <p:bldP spid="53" grpId="0" animBg="1"/>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97001E-04A7-44FE-9318-32ABD035F338}"/>
              </a:ext>
            </a:extLst>
          </p:cNvPr>
          <p:cNvSpPr/>
          <p:nvPr/>
        </p:nvSpPr>
        <p:spPr>
          <a:xfrm>
            <a:off x="171075" y="3612006"/>
            <a:ext cx="2628900" cy="1476151"/>
          </a:xfrm>
          <a:prstGeom prst="rect">
            <a:avLst/>
          </a:prstGeom>
          <a:solidFill>
            <a:schemeClr val="tx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chemeClr val="accent4"/>
                </a:solidFill>
              </a:rPr>
              <a:t> Engagement</a:t>
            </a:r>
          </a:p>
          <a:p>
            <a:pPr algn="ctr" eaLnBrk="1" fontAlgn="auto" hangingPunct="1">
              <a:spcBef>
                <a:spcPts val="0"/>
              </a:spcBef>
              <a:spcAft>
                <a:spcPts val="0"/>
              </a:spcAft>
              <a:defRPr/>
            </a:pPr>
            <a:r>
              <a:rPr lang="en-US" sz="2000" b="1" dirty="0"/>
              <a:t>Feeling content in the present moment</a:t>
            </a:r>
          </a:p>
        </p:txBody>
      </p:sp>
      <p:sp>
        <p:nvSpPr>
          <p:cNvPr id="5" name="Rectangle 4">
            <a:extLst>
              <a:ext uri="{FF2B5EF4-FFF2-40B4-BE49-F238E27FC236}">
                <a16:creationId xmlns:a16="http://schemas.microsoft.com/office/drawing/2014/main" id="{4FB11EED-031D-404E-9570-FA99B250106A}"/>
              </a:ext>
            </a:extLst>
          </p:cNvPr>
          <p:cNvSpPr/>
          <p:nvPr/>
        </p:nvSpPr>
        <p:spPr>
          <a:xfrm>
            <a:off x="171075" y="5239005"/>
            <a:ext cx="2628900" cy="1417028"/>
          </a:xfrm>
          <a:prstGeom prst="rect">
            <a:avLst/>
          </a:prstGeom>
          <a:solidFill>
            <a:schemeClr val="tx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p>
          <a:p>
            <a:pPr algn="ctr" eaLnBrk="1" fontAlgn="auto" hangingPunct="1">
              <a:spcBef>
                <a:spcPts val="0"/>
              </a:spcBef>
              <a:spcAft>
                <a:spcPts val="0"/>
              </a:spcAft>
              <a:defRPr/>
            </a:pPr>
            <a:r>
              <a:rPr lang="en-US" sz="2000" b="1" dirty="0">
                <a:solidFill>
                  <a:schemeClr val="accent4"/>
                </a:solidFill>
              </a:rPr>
              <a:t>Acceptance</a:t>
            </a:r>
          </a:p>
          <a:p>
            <a:pPr algn="ctr" eaLnBrk="1" fontAlgn="auto" hangingPunct="1">
              <a:spcBef>
                <a:spcPts val="0"/>
              </a:spcBef>
              <a:spcAft>
                <a:spcPts val="0"/>
              </a:spcAft>
              <a:defRPr/>
            </a:pPr>
            <a:r>
              <a:rPr lang="en-US" sz="2000" b="1" dirty="0"/>
              <a:t>Feeling a sense of  belonging and support from others</a:t>
            </a:r>
          </a:p>
          <a:p>
            <a:pPr algn="ctr" eaLnBrk="1" fontAlgn="auto" hangingPunct="1">
              <a:spcBef>
                <a:spcPts val="0"/>
              </a:spcBef>
              <a:spcAft>
                <a:spcPts val="0"/>
              </a:spcAft>
              <a:defRPr/>
            </a:pPr>
            <a:endParaRPr lang="en-US" sz="2000" b="1" dirty="0"/>
          </a:p>
        </p:txBody>
      </p:sp>
      <p:sp>
        <p:nvSpPr>
          <p:cNvPr id="11" name="Rectangle 10">
            <a:extLst>
              <a:ext uri="{FF2B5EF4-FFF2-40B4-BE49-F238E27FC236}">
                <a16:creationId xmlns:a16="http://schemas.microsoft.com/office/drawing/2014/main" id="{6873D5E8-ED09-4343-B824-82CCBF1EB036}"/>
              </a:ext>
            </a:extLst>
          </p:cNvPr>
          <p:cNvSpPr/>
          <p:nvPr/>
        </p:nvSpPr>
        <p:spPr>
          <a:xfrm>
            <a:off x="3048375" y="2057400"/>
            <a:ext cx="2686850" cy="1430783"/>
          </a:xfrm>
          <a:prstGeom prst="rect">
            <a:avLst/>
          </a:prstGeom>
          <a:solidFill>
            <a:schemeClr val="accent1">
              <a:lumMod val="5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t>Finding individual value and  collective worth</a:t>
            </a:r>
          </a:p>
        </p:txBody>
      </p:sp>
      <p:sp>
        <p:nvSpPr>
          <p:cNvPr id="15" name="Rectangle 14">
            <a:extLst>
              <a:ext uri="{FF2B5EF4-FFF2-40B4-BE49-F238E27FC236}">
                <a16:creationId xmlns:a16="http://schemas.microsoft.com/office/drawing/2014/main" id="{FC29D90B-58F1-4281-B352-BF3BAEE80916}"/>
              </a:ext>
            </a:extLst>
          </p:cNvPr>
          <p:cNvSpPr/>
          <p:nvPr/>
        </p:nvSpPr>
        <p:spPr>
          <a:xfrm>
            <a:off x="5962512" y="2071687"/>
            <a:ext cx="2811053" cy="1430783"/>
          </a:xfrm>
          <a:prstGeom prst="rect">
            <a:avLst/>
          </a:prstGeom>
          <a:solidFill>
            <a:schemeClr val="accent1">
              <a:lumMod val="5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t>The advantages of diverse groups</a:t>
            </a:r>
          </a:p>
        </p:txBody>
      </p:sp>
      <p:sp>
        <p:nvSpPr>
          <p:cNvPr id="22" name="Rectangle 21">
            <a:extLst>
              <a:ext uri="{FF2B5EF4-FFF2-40B4-BE49-F238E27FC236}">
                <a16:creationId xmlns:a16="http://schemas.microsoft.com/office/drawing/2014/main" id="{3AEEFD81-93D0-43E3-B49F-71ED275A5F04}"/>
              </a:ext>
            </a:extLst>
          </p:cNvPr>
          <p:cNvSpPr/>
          <p:nvPr/>
        </p:nvSpPr>
        <p:spPr>
          <a:xfrm>
            <a:off x="9000855" y="2057400"/>
            <a:ext cx="2977472" cy="1430783"/>
          </a:xfrm>
          <a:prstGeom prst="rect">
            <a:avLst/>
          </a:prstGeom>
          <a:solidFill>
            <a:schemeClr val="accent1">
              <a:lumMod val="5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t>The instillation of Hope</a:t>
            </a:r>
          </a:p>
        </p:txBody>
      </p:sp>
      <p:sp>
        <p:nvSpPr>
          <p:cNvPr id="40" name="Rectangle 39">
            <a:extLst>
              <a:ext uri="{FF2B5EF4-FFF2-40B4-BE49-F238E27FC236}">
                <a16:creationId xmlns:a16="http://schemas.microsoft.com/office/drawing/2014/main" id="{0F2A6047-999B-4A66-9C8A-DD388CB500A0}"/>
              </a:ext>
            </a:extLst>
          </p:cNvPr>
          <p:cNvSpPr/>
          <p:nvPr/>
        </p:nvSpPr>
        <p:spPr>
          <a:xfrm>
            <a:off x="3048375" y="688368"/>
            <a:ext cx="2686850" cy="1270035"/>
          </a:xfrm>
          <a:prstGeom prst="rect">
            <a:avLst/>
          </a:prstGeom>
          <a:solidFill>
            <a:schemeClr val="tx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accent4"/>
                </a:solidFill>
              </a:rPr>
              <a:t>Meaning</a:t>
            </a:r>
          </a:p>
          <a:p>
            <a:pPr algn="ctr">
              <a:defRPr/>
            </a:pPr>
            <a:r>
              <a:rPr lang="en-US" sz="2000" b="1" dirty="0"/>
              <a:t>Feeling purposeful or a part of something bigger than self</a:t>
            </a:r>
          </a:p>
        </p:txBody>
      </p:sp>
      <p:sp>
        <p:nvSpPr>
          <p:cNvPr id="41" name="Rectangle 40">
            <a:extLst>
              <a:ext uri="{FF2B5EF4-FFF2-40B4-BE49-F238E27FC236}">
                <a16:creationId xmlns:a16="http://schemas.microsoft.com/office/drawing/2014/main" id="{41D47895-D2FF-4A17-B498-3D3CEE444A3C}"/>
              </a:ext>
            </a:extLst>
          </p:cNvPr>
          <p:cNvSpPr/>
          <p:nvPr/>
        </p:nvSpPr>
        <p:spPr>
          <a:xfrm>
            <a:off x="5962513" y="688368"/>
            <a:ext cx="2811053" cy="1270035"/>
          </a:xfrm>
          <a:prstGeom prst="rect">
            <a:avLst/>
          </a:prstGeom>
          <a:solidFill>
            <a:schemeClr val="tx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accent4"/>
                </a:solidFill>
              </a:rPr>
              <a:t>Accomplishment</a:t>
            </a:r>
          </a:p>
          <a:p>
            <a:pPr algn="ctr">
              <a:defRPr/>
            </a:pPr>
            <a:r>
              <a:rPr lang="en-US" sz="2000" b="1" dirty="0"/>
              <a:t>Feeling a sense of achievement, creation, or contribution</a:t>
            </a:r>
          </a:p>
        </p:txBody>
      </p:sp>
      <p:sp>
        <p:nvSpPr>
          <p:cNvPr id="42" name="Rectangle 41">
            <a:extLst>
              <a:ext uri="{FF2B5EF4-FFF2-40B4-BE49-F238E27FC236}">
                <a16:creationId xmlns:a16="http://schemas.microsoft.com/office/drawing/2014/main" id="{DBA4F51D-A1B7-46E3-9883-7E67009CEF32}"/>
              </a:ext>
            </a:extLst>
          </p:cNvPr>
          <p:cNvSpPr/>
          <p:nvPr/>
        </p:nvSpPr>
        <p:spPr>
          <a:xfrm>
            <a:off x="9000855" y="650804"/>
            <a:ext cx="2977472" cy="1270035"/>
          </a:xfrm>
          <a:prstGeom prst="rect">
            <a:avLst/>
          </a:prstGeom>
          <a:solidFill>
            <a:schemeClr val="tx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accent4"/>
                </a:solidFill>
              </a:rPr>
              <a:t>Positive Emotion</a:t>
            </a:r>
          </a:p>
          <a:p>
            <a:pPr algn="ctr">
              <a:defRPr/>
            </a:pPr>
            <a:r>
              <a:rPr lang="en-US" sz="2000" b="1" dirty="0"/>
              <a:t>Feeling joy, hope, excitement, satisfaction</a:t>
            </a:r>
          </a:p>
        </p:txBody>
      </p:sp>
      <p:sp>
        <p:nvSpPr>
          <p:cNvPr id="51" name="Rectangle 50">
            <a:extLst>
              <a:ext uri="{FF2B5EF4-FFF2-40B4-BE49-F238E27FC236}">
                <a16:creationId xmlns:a16="http://schemas.microsoft.com/office/drawing/2014/main" id="{6CBBE0EC-44AD-4C56-B9EF-7894ADCC6668}"/>
              </a:ext>
            </a:extLst>
          </p:cNvPr>
          <p:cNvSpPr/>
          <p:nvPr/>
        </p:nvSpPr>
        <p:spPr>
          <a:xfrm>
            <a:off x="171450" y="692262"/>
            <a:ext cx="2628900" cy="1263871"/>
          </a:xfrm>
          <a:prstGeom prst="rect">
            <a:avLst/>
          </a:prstGeom>
          <a:solidFill>
            <a:schemeClr val="tx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t>Change Agent</a:t>
            </a:r>
          </a:p>
          <a:p>
            <a:pPr algn="ctr" eaLnBrk="1" fontAlgn="auto" hangingPunct="1">
              <a:spcBef>
                <a:spcPts val="0"/>
              </a:spcBef>
              <a:spcAft>
                <a:spcPts val="0"/>
              </a:spcAft>
              <a:defRPr/>
            </a:pPr>
            <a:endParaRPr lang="en-US" sz="2400" b="1" dirty="0"/>
          </a:p>
        </p:txBody>
      </p:sp>
      <p:sp>
        <p:nvSpPr>
          <p:cNvPr id="53" name="Rectangle 52">
            <a:extLst>
              <a:ext uri="{FF2B5EF4-FFF2-40B4-BE49-F238E27FC236}">
                <a16:creationId xmlns:a16="http://schemas.microsoft.com/office/drawing/2014/main" id="{7EA1B27D-BF23-48DF-B5F2-9CD74D9FF043}"/>
              </a:ext>
            </a:extLst>
          </p:cNvPr>
          <p:cNvSpPr/>
          <p:nvPr/>
        </p:nvSpPr>
        <p:spPr>
          <a:xfrm>
            <a:off x="171450" y="47625"/>
            <a:ext cx="11915775" cy="503166"/>
          </a:xfrm>
          <a:prstGeom prst="rect">
            <a:avLst/>
          </a:prstGeom>
          <a:solidFill>
            <a:schemeClr val="tx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b="1" dirty="0"/>
          </a:p>
          <a:p>
            <a:pPr algn="ctr" eaLnBrk="1" fontAlgn="auto" hangingPunct="1">
              <a:spcBef>
                <a:spcPts val="0"/>
              </a:spcBef>
              <a:spcAft>
                <a:spcPts val="0"/>
              </a:spcAft>
              <a:defRPr/>
            </a:pPr>
            <a:r>
              <a:rPr lang="en-US" sz="2400" b="1" dirty="0"/>
              <a:t>Rebuilding Group Identity :Establishing Shared Norms</a:t>
            </a:r>
          </a:p>
          <a:p>
            <a:pPr algn="ctr" eaLnBrk="1" fontAlgn="auto" hangingPunct="1">
              <a:spcBef>
                <a:spcPts val="0"/>
              </a:spcBef>
              <a:spcAft>
                <a:spcPts val="0"/>
              </a:spcAft>
              <a:defRPr/>
            </a:pPr>
            <a:endParaRPr lang="en-US" sz="2000" b="1" dirty="0"/>
          </a:p>
        </p:txBody>
      </p:sp>
      <p:sp>
        <p:nvSpPr>
          <p:cNvPr id="54" name="Rectangle 53">
            <a:extLst>
              <a:ext uri="{FF2B5EF4-FFF2-40B4-BE49-F238E27FC236}">
                <a16:creationId xmlns:a16="http://schemas.microsoft.com/office/drawing/2014/main" id="{1BB30E41-DC58-442C-BE70-66F9EBD6D62B}"/>
              </a:ext>
            </a:extLst>
          </p:cNvPr>
          <p:cNvSpPr/>
          <p:nvPr/>
        </p:nvSpPr>
        <p:spPr>
          <a:xfrm>
            <a:off x="171075" y="2053654"/>
            <a:ext cx="2628900" cy="1448816"/>
          </a:xfrm>
          <a:prstGeom prst="rect">
            <a:avLst/>
          </a:prstGeom>
          <a:solidFill>
            <a:schemeClr val="tx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chemeClr val="accent4"/>
                </a:solidFill>
              </a:rPr>
              <a:t>Wellness</a:t>
            </a:r>
          </a:p>
          <a:p>
            <a:pPr algn="ctr" eaLnBrk="1" fontAlgn="auto" hangingPunct="1">
              <a:spcBef>
                <a:spcPts val="0"/>
              </a:spcBef>
              <a:spcAft>
                <a:spcPts val="0"/>
              </a:spcAft>
              <a:defRPr/>
            </a:pPr>
            <a:r>
              <a:rPr lang="en-US" sz="2000" b="1" dirty="0"/>
              <a:t>Feeling comfortable in your own skin</a:t>
            </a:r>
          </a:p>
        </p:txBody>
      </p:sp>
      <p:sp>
        <p:nvSpPr>
          <p:cNvPr id="13" name="Rectangle 12">
            <a:extLst>
              <a:ext uri="{FF2B5EF4-FFF2-40B4-BE49-F238E27FC236}">
                <a16:creationId xmlns:a16="http://schemas.microsoft.com/office/drawing/2014/main" id="{8030AABA-38C3-422D-8085-E5CF9E5FF228}"/>
              </a:ext>
            </a:extLst>
          </p:cNvPr>
          <p:cNvSpPr/>
          <p:nvPr/>
        </p:nvSpPr>
        <p:spPr>
          <a:xfrm>
            <a:off x="3048375" y="3639031"/>
            <a:ext cx="2686850" cy="1463413"/>
          </a:xfrm>
          <a:prstGeom prst="rect">
            <a:avLst/>
          </a:prstGeom>
          <a:solidFill>
            <a:schemeClr val="accent1">
              <a:lumMod val="5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t>The need for inclusion</a:t>
            </a:r>
          </a:p>
        </p:txBody>
      </p:sp>
      <p:sp>
        <p:nvSpPr>
          <p:cNvPr id="14" name="Rectangle 13">
            <a:extLst>
              <a:ext uri="{FF2B5EF4-FFF2-40B4-BE49-F238E27FC236}">
                <a16:creationId xmlns:a16="http://schemas.microsoft.com/office/drawing/2014/main" id="{0DE8F0DB-7795-400A-81FB-6115DA80F2C4}"/>
              </a:ext>
            </a:extLst>
          </p:cNvPr>
          <p:cNvSpPr/>
          <p:nvPr/>
        </p:nvSpPr>
        <p:spPr>
          <a:xfrm>
            <a:off x="5962512" y="3639031"/>
            <a:ext cx="2811053" cy="1463413"/>
          </a:xfrm>
          <a:prstGeom prst="rect">
            <a:avLst/>
          </a:prstGeom>
          <a:solidFill>
            <a:schemeClr val="accent1">
              <a:lumMod val="5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t>The need for acceptance</a:t>
            </a:r>
          </a:p>
        </p:txBody>
      </p:sp>
      <p:sp>
        <p:nvSpPr>
          <p:cNvPr id="16" name="Rectangle 15">
            <a:extLst>
              <a:ext uri="{FF2B5EF4-FFF2-40B4-BE49-F238E27FC236}">
                <a16:creationId xmlns:a16="http://schemas.microsoft.com/office/drawing/2014/main" id="{BD77F49D-7129-41D4-A870-3298B875081A}"/>
              </a:ext>
            </a:extLst>
          </p:cNvPr>
          <p:cNvSpPr/>
          <p:nvPr/>
        </p:nvSpPr>
        <p:spPr>
          <a:xfrm>
            <a:off x="9000855" y="3624744"/>
            <a:ext cx="2977472" cy="1463413"/>
          </a:xfrm>
          <a:prstGeom prst="rect">
            <a:avLst/>
          </a:prstGeom>
          <a:solidFill>
            <a:schemeClr val="accent1">
              <a:lumMod val="5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t>Expressing feelings along with thoughts</a:t>
            </a:r>
          </a:p>
        </p:txBody>
      </p:sp>
      <p:sp>
        <p:nvSpPr>
          <p:cNvPr id="17" name="Rectangle 16">
            <a:extLst>
              <a:ext uri="{FF2B5EF4-FFF2-40B4-BE49-F238E27FC236}">
                <a16:creationId xmlns:a16="http://schemas.microsoft.com/office/drawing/2014/main" id="{A110800F-18D3-4F05-85FD-55B980F0ACBA}"/>
              </a:ext>
            </a:extLst>
          </p:cNvPr>
          <p:cNvSpPr/>
          <p:nvPr/>
        </p:nvSpPr>
        <p:spPr>
          <a:xfrm>
            <a:off x="3048375" y="5224718"/>
            <a:ext cx="2686850" cy="1417028"/>
          </a:xfrm>
          <a:prstGeom prst="rect">
            <a:avLst/>
          </a:prstGeom>
          <a:solidFill>
            <a:schemeClr val="accent1">
              <a:lumMod val="5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t>Norm for group engagement</a:t>
            </a:r>
          </a:p>
        </p:txBody>
      </p:sp>
      <p:sp>
        <p:nvSpPr>
          <p:cNvPr id="18" name="Rectangle 17">
            <a:extLst>
              <a:ext uri="{FF2B5EF4-FFF2-40B4-BE49-F238E27FC236}">
                <a16:creationId xmlns:a16="http://schemas.microsoft.com/office/drawing/2014/main" id="{FAA3FE9D-664A-4BD6-BD43-6CFC138C2EC7}"/>
              </a:ext>
            </a:extLst>
          </p:cNvPr>
          <p:cNvSpPr/>
          <p:nvPr/>
        </p:nvSpPr>
        <p:spPr>
          <a:xfrm>
            <a:off x="5962512" y="5239005"/>
            <a:ext cx="2811053" cy="1417028"/>
          </a:xfrm>
          <a:prstGeom prst="rect">
            <a:avLst/>
          </a:prstGeom>
          <a:solidFill>
            <a:schemeClr val="accent1">
              <a:lumMod val="5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t>The challenge of diversity</a:t>
            </a:r>
          </a:p>
        </p:txBody>
      </p:sp>
      <p:sp>
        <p:nvSpPr>
          <p:cNvPr id="19" name="Rectangle 18">
            <a:extLst>
              <a:ext uri="{FF2B5EF4-FFF2-40B4-BE49-F238E27FC236}">
                <a16:creationId xmlns:a16="http://schemas.microsoft.com/office/drawing/2014/main" id="{2F73E10A-C197-42AA-BCB6-C4857DEA1ACD}"/>
              </a:ext>
            </a:extLst>
          </p:cNvPr>
          <p:cNvSpPr/>
          <p:nvPr/>
        </p:nvSpPr>
        <p:spPr>
          <a:xfrm>
            <a:off x="9000855" y="5224718"/>
            <a:ext cx="2977472" cy="1417028"/>
          </a:xfrm>
          <a:prstGeom prst="rect">
            <a:avLst/>
          </a:prstGeom>
          <a:solidFill>
            <a:schemeClr val="accent1">
              <a:lumMod val="5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t>Building group trust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1" grpId="0" animBg="1"/>
      <p:bldP spid="15" grpId="0" animBg="1"/>
      <p:bldP spid="22" grpId="0" animBg="1"/>
      <p:bldP spid="40" grpId="0" animBg="1"/>
      <p:bldP spid="41" grpId="0" animBg="1"/>
      <p:bldP spid="42" grpId="0" animBg="1"/>
      <p:bldP spid="54" grpId="0" animBg="1"/>
      <p:bldP spid="13" grpId="0" animBg="1"/>
      <p:bldP spid="14"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8B9757-58AB-423D-BF5C-32DD8DD8A42B}"/>
              </a:ext>
            </a:extLst>
          </p:cNvPr>
          <p:cNvSpPr/>
          <p:nvPr/>
        </p:nvSpPr>
        <p:spPr>
          <a:xfrm>
            <a:off x="895350" y="207888"/>
            <a:ext cx="10747744" cy="671829"/>
          </a:xfrm>
          <a:prstGeom prst="rect">
            <a:avLst/>
          </a:prstGeom>
          <a:solidFill>
            <a:schemeClr val="tx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Problem-Solving and Problem-Reconciliation </a:t>
            </a:r>
            <a:r>
              <a:rPr lang="en-US" sz="2000" b="1" dirty="0"/>
              <a:t> </a:t>
            </a:r>
          </a:p>
        </p:txBody>
      </p:sp>
      <p:sp>
        <p:nvSpPr>
          <p:cNvPr id="4" name="Rectangle 3">
            <a:extLst>
              <a:ext uri="{FF2B5EF4-FFF2-40B4-BE49-F238E27FC236}">
                <a16:creationId xmlns:a16="http://schemas.microsoft.com/office/drawing/2014/main" id="{FF37CDC0-A27F-4813-AD2D-D074287F1956}"/>
              </a:ext>
            </a:extLst>
          </p:cNvPr>
          <p:cNvSpPr/>
          <p:nvPr/>
        </p:nvSpPr>
        <p:spPr>
          <a:xfrm>
            <a:off x="3680223" y="1707332"/>
            <a:ext cx="1672828" cy="1279909"/>
          </a:xfrm>
          <a:prstGeom prst="rect">
            <a:avLst/>
          </a:prstGeom>
          <a:solidFill>
            <a:schemeClr val="accent6">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It’s About All of Us</a:t>
            </a:r>
          </a:p>
          <a:p>
            <a:pPr algn="ctr"/>
            <a:r>
              <a:rPr lang="en-US" b="1" dirty="0"/>
              <a:t>(group centered)</a:t>
            </a:r>
          </a:p>
        </p:txBody>
      </p:sp>
      <p:sp>
        <p:nvSpPr>
          <p:cNvPr id="6" name="Rectangle 5">
            <a:extLst>
              <a:ext uri="{FF2B5EF4-FFF2-40B4-BE49-F238E27FC236}">
                <a16:creationId xmlns:a16="http://schemas.microsoft.com/office/drawing/2014/main" id="{5FE8EF97-59C4-47E5-8419-64A642FD924C}"/>
              </a:ext>
            </a:extLst>
          </p:cNvPr>
          <p:cNvSpPr/>
          <p:nvPr/>
        </p:nvSpPr>
        <p:spPr>
          <a:xfrm>
            <a:off x="3680223" y="3083695"/>
            <a:ext cx="1672828" cy="1288060"/>
          </a:xfrm>
          <a:prstGeom prst="rect">
            <a:avLst/>
          </a:prstGeom>
          <a:solidFill>
            <a:schemeClr val="accent6">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Seeking Solution</a:t>
            </a:r>
          </a:p>
        </p:txBody>
      </p:sp>
      <p:sp>
        <p:nvSpPr>
          <p:cNvPr id="7" name="Rectangle 6">
            <a:extLst>
              <a:ext uri="{FF2B5EF4-FFF2-40B4-BE49-F238E27FC236}">
                <a16:creationId xmlns:a16="http://schemas.microsoft.com/office/drawing/2014/main" id="{AC9CF03F-10F4-4912-A904-0103D4596FB7}"/>
              </a:ext>
            </a:extLst>
          </p:cNvPr>
          <p:cNvSpPr/>
          <p:nvPr/>
        </p:nvSpPr>
        <p:spPr>
          <a:xfrm>
            <a:off x="3670098" y="1042979"/>
            <a:ext cx="1672832" cy="581025"/>
          </a:xfrm>
          <a:prstGeom prst="rect">
            <a:avLst/>
          </a:prstGeom>
          <a:solidFill>
            <a:schemeClr val="accent6">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Group Process</a:t>
            </a:r>
          </a:p>
        </p:txBody>
      </p:sp>
      <p:sp>
        <p:nvSpPr>
          <p:cNvPr id="12" name="Rectangle 11">
            <a:extLst>
              <a:ext uri="{FF2B5EF4-FFF2-40B4-BE49-F238E27FC236}">
                <a16:creationId xmlns:a16="http://schemas.microsoft.com/office/drawing/2014/main" id="{A1517273-BF1D-4889-AD8F-CC52392B935B}"/>
              </a:ext>
            </a:extLst>
          </p:cNvPr>
          <p:cNvSpPr/>
          <p:nvPr/>
        </p:nvSpPr>
        <p:spPr>
          <a:xfrm>
            <a:off x="5493545" y="1042979"/>
            <a:ext cx="1628774" cy="581025"/>
          </a:xfrm>
          <a:prstGeom prst="rect">
            <a:avLst/>
          </a:prstGeom>
          <a:solidFill>
            <a:schemeClr val="accent5">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Individual Process</a:t>
            </a:r>
          </a:p>
        </p:txBody>
      </p:sp>
      <p:sp>
        <p:nvSpPr>
          <p:cNvPr id="13" name="Rectangle 12">
            <a:extLst>
              <a:ext uri="{FF2B5EF4-FFF2-40B4-BE49-F238E27FC236}">
                <a16:creationId xmlns:a16="http://schemas.microsoft.com/office/drawing/2014/main" id="{F0504D01-6020-44A7-828D-F7C7A0AF1A07}"/>
              </a:ext>
            </a:extLst>
          </p:cNvPr>
          <p:cNvSpPr/>
          <p:nvPr/>
        </p:nvSpPr>
        <p:spPr>
          <a:xfrm>
            <a:off x="7267575" y="1026308"/>
            <a:ext cx="1633536" cy="581025"/>
          </a:xfrm>
          <a:prstGeom prst="rect">
            <a:avLst/>
          </a:prstGeom>
          <a:solidFill>
            <a:schemeClr val="accent2">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Emotions</a:t>
            </a:r>
          </a:p>
        </p:txBody>
      </p:sp>
      <p:sp>
        <p:nvSpPr>
          <p:cNvPr id="14" name="Rectangle 13">
            <a:extLst>
              <a:ext uri="{FF2B5EF4-FFF2-40B4-BE49-F238E27FC236}">
                <a16:creationId xmlns:a16="http://schemas.microsoft.com/office/drawing/2014/main" id="{5C8A63C3-8989-43C6-AA65-D4D37C43E532}"/>
              </a:ext>
            </a:extLst>
          </p:cNvPr>
          <p:cNvSpPr/>
          <p:nvPr/>
        </p:nvSpPr>
        <p:spPr>
          <a:xfrm>
            <a:off x="9010053" y="1025035"/>
            <a:ext cx="2650281" cy="581025"/>
          </a:xfrm>
          <a:prstGeom prst="rect">
            <a:avLst/>
          </a:prstGeom>
          <a:solidFill>
            <a:schemeClr val="bg2">
              <a:lumMod val="2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Your unique perceptions</a:t>
            </a:r>
            <a:endParaRPr lang="en-US" sz="2000" b="1" dirty="0"/>
          </a:p>
        </p:txBody>
      </p:sp>
      <p:sp>
        <p:nvSpPr>
          <p:cNvPr id="18" name="Rectangle 17">
            <a:extLst>
              <a:ext uri="{FF2B5EF4-FFF2-40B4-BE49-F238E27FC236}">
                <a16:creationId xmlns:a16="http://schemas.microsoft.com/office/drawing/2014/main" id="{4C37B17F-76D2-44B9-949F-E8016D0996FA}"/>
              </a:ext>
            </a:extLst>
          </p:cNvPr>
          <p:cNvSpPr/>
          <p:nvPr/>
        </p:nvSpPr>
        <p:spPr>
          <a:xfrm>
            <a:off x="5493545" y="1728739"/>
            <a:ext cx="1628774" cy="1268016"/>
          </a:xfrm>
          <a:prstGeom prst="rect">
            <a:avLst/>
          </a:prstGeom>
          <a:solidFill>
            <a:schemeClr val="accent5">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It’s About Me </a:t>
            </a:r>
            <a:r>
              <a:rPr lang="en-US" b="1" dirty="0"/>
              <a:t>(self-centered)</a:t>
            </a:r>
            <a:endParaRPr lang="en-US" sz="2000" b="1" dirty="0"/>
          </a:p>
        </p:txBody>
      </p:sp>
      <p:sp>
        <p:nvSpPr>
          <p:cNvPr id="21" name="Rectangle 20">
            <a:extLst>
              <a:ext uri="{FF2B5EF4-FFF2-40B4-BE49-F238E27FC236}">
                <a16:creationId xmlns:a16="http://schemas.microsoft.com/office/drawing/2014/main" id="{F768814A-C32B-4520-9D8B-2B633FD7CBBB}"/>
              </a:ext>
            </a:extLst>
          </p:cNvPr>
          <p:cNvSpPr/>
          <p:nvPr/>
        </p:nvSpPr>
        <p:spPr>
          <a:xfrm>
            <a:off x="5493545" y="3083694"/>
            <a:ext cx="1633535" cy="1293067"/>
          </a:xfrm>
          <a:prstGeom prst="rect">
            <a:avLst/>
          </a:prstGeom>
          <a:solidFill>
            <a:schemeClr val="accent5">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It’s Win-Lose </a:t>
            </a:r>
            <a:r>
              <a:rPr lang="en-US" b="1" dirty="0"/>
              <a:t>(face-saving)</a:t>
            </a:r>
            <a:endParaRPr lang="en-US" sz="2000" b="1" dirty="0"/>
          </a:p>
        </p:txBody>
      </p:sp>
      <p:sp>
        <p:nvSpPr>
          <p:cNvPr id="23" name="Rectangle 22">
            <a:extLst>
              <a:ext uri="{FF2B5EF4-FFF2-40B4-BE49-F238E27FC236}">
                <a16:creationId xmlns:a16="http://schemas.microsoft.com/office/drawing/2014/main" id="{E2B2DBA4-5449-4944-A68E-736714A88134}"/>
              </a:ext>
            </a:extLst>
          </p:cNvPr>
          <p:cNvSpPr/>
          <p:nvPr/>
        </p:nvSpPr>
        <p:spPr>
          <a:xfrm>
            <a:off x="7267575" y="1738253"/>
            <a:ext cx="1628774" cy="1248935"/>
          </a:xfrm>
          <a:prstGeom prst="rect">
            <a:avLst/>
          </a:prstGeom>
          <a:solidFill>
            <a:schemeClr val="accent2">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Avoidance</a:t>
            </a:r>
          </a:p>
          <a:p>
            <a:pPr algn="ctr"/>
            <a:r>
              <a:rPr lang="en-US" b="1" dirty="0"/>
              <a:t>(fear of conflict)</a:t>
            </a:r>
          </a:p>
        </p:txBody>
      </p:sp>
      <p:sp>
        <p:nvSpPr>
          <p:cNvPr id="25" name="Rectangle 24">
            <a:extLst>
              <a:ext uri="{FF2B5EF4-FFF2-40B4-BE49-F238E27FC236}">
                <a16:creationId xmlns:a16="http://schemas.microsoft.com/office/drawing/2014/main" id="{5B4C265B-3F54-4A1B-893C-513CC3E2C4A3}"/>
              </a:ext>
            </a:extLst>
          </p:cNvPr>
          <p:cNvSpPr/>
          <p:nvPr/>
        </p:nvSpPr>
        <p:spPr>
          <a:xfrm>
            <a:off x="7267575" y="3093208"/>
            <a:ext cx="1633536" cy="1278547"/>
          </a:xfrm>
          <a:prstGeom prst="rect">
            <a:avLst/>
          </a:prstGeom>
          <a:solidFill>
            <a:schemeClr val="accent2">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Anger</a:t>
            </a:r>
          </a:p>
          <a:p>
            <a:pPr algn="ctr"/>
            <a:r>
              <a:rPr lang="en-US" b="1" dirty="0"/>
              <a:t>(other’s)</a:t>
            </a:r>
          </a:p>
        </p:txBody>
      </p:sp>
      <p:sp>
        <p:nvSpPr>
          <p:cNvPr id="27" name="Rectangle 26">
            <a:extLst>
              <a:ext uri="{FF2B5EF4-FFF2-40B4-BE49-F238E27FC236}">
                <a16:creationId xmlns:a16="http://schemas.microsoft.com/office/drawing/2014/main" id="{CBA3D445-DD16-4E64-A3AC-B416713FC1CB}"/>
              </a:ext>
            </a:extLst>
          </p:cNvPr>
          <p:cNvSpPr/>
          <p:nvPr/>
        </p:nvSpPr>
        <p:spPr>
          <a:xfrm>
            <a:off x="9046366" y="1738253"/>
            <a:ext cx="2600063" cy="1232330"/>
          </a:xfrm>
          <a:prstGeom prst="rect">
            <a:avLst/>
          </a:prstGeom>
          <a:solidFill>
            <a:schemeClr val="bg2">
              <a:lumMod val="2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Past Trauma</a:t>
            </a:r>
          </a:p>
          <a:p>
            <a:pPr algn="ctr"/>
            <a:r>
              <a:rPr lang="en-US" b="1" dirty="0"/>
              <a:t> (boundaries)</a:t>
            </a:r>
          </a:p>
        </p:txBody>
      </p:sp>
      <p:sp>
        <p:nvSpPr>
          <p:cNvPr id="29" name="Rectangle 28">
            <a:extLst>
              <a:ext uri="{FF2B5EF4-FFF2-40B4-BE49-F238E27FC236}">
                <a16:creationId xmlns:a16="http://schemas.microsoft.com/office/drawing/2014/main" id="{0E5829AD-0C56-4C00-B2B4-39EEA826C671}"/>
              </a:ext>
            </a:extLst>
          </p:cNvPr>
          <p:cNvSpPr/>
          <p:nvPr/>
        </p:nvSpPr>
        <p:spPr>
          <a:xfrm>
            <a:off x="9039224" y="3093208"/>
            <a:ext cx="2619376" cy="1278547"/>
          </a:xfrm>
          <a:prstGeom prst="rect">
            <a:avLst/>
          </a:prstGeom>
          <a:solidFill>
            <a:schemeClr val="bg2">
              <a:lumMod val="2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Implicit Bias</a:t>
            </a:r>
          </a:p>
          <a:p>
            <a:pPr algn="ctr"/>
            <a:r>
              <a:rPr lang="en-US" b="1" dirty="0"/>
              <a:t>(learning &amp; behavior)</a:t>
            </a:r>
          </a:p>
        </p:txBody>
      </p:sp>
      <p:sp>
        <p:nvSpPr>
          <p:cNvPr id="31" name="Rectangle 30">
            <a:extLst>
              <a:ext uri="{FF2B5EF4-FFF2-40B4-BE49-F238E27FC236}">
                <a16:creationId xmlns:a16="http://schemas.microsoft.com/office/drawing/2014/main" id="{97DE6083-7E8D-4A49-A51B-80DA11389D5B}"/>
              </a:ext>
            </a:extLst>
          </p:cNvPr>
          <p:cNvSpPr/>
          <p:nvPr/>
        </p:nvSpPr>
        <p:spPr>
          <a:xfrm>
            <a:off x="3680223" y="4483902"/>
            <a:ext cx="1672828" cy="1260921"/>
          </a:xfrm>
          <a:prstGeom prst="rect">
            <a:avLst/>
          </a:prstGeom>
          <a:solidFill>
            <a:schemeClr val="accent6">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Improving Working Relationships</a:t>
            </a:r>
          </a:p>
        </p:txBody>
      </p:sp>
      <p:sp>
        <p:nvSpPr>
          <p:cNvPr id="33" name="Rectangle 32">
            <a:extLst>
              <a:ext uri="{FF2B5EF4-FFF2-40B4-BE49-F238E27FC236}">
                <a16:creationId xmlns:a16="http://schemas.microsoft.com/office/drawing/2014/main" id="{2C68883C-119D-415A-8C71-C7BF977AE102}"/>
              </a:ext>
            </a:extLst>
          </p:cNvPr>
          <p:cNvSpPr/>
          <p:nvPr/>
        </p:nvSpPr>
        <p:spPr>
          <a:xfrm>
            <a:off x="3670098" y="5856972"/>
            <a:ext cx="1682953" cy="583129"/>
          </a:xfrm>
          <a:prstGeom prst="rect">
            <a:avLst/>
          </a:prstGeom>
          <a:solidFill>
            <a:schemeClr val="accent6">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Collective </a:t>
            </a:r>
          </a:p>
        </p:txBody>
      </p:sp>
      <p:sp>
        <p:nvSpPr>
          <p:cNvPr id="34" name="Rectangle 33">
            <a:extLst>
              <a:ext uri="{FF2B5EF4-FFF2-40B4-BE49-F238E27FC236}">
                <a16:creationId xmlns:a16="http://schemas.microsoft.com/office/drawing/2014/main" id="{52531FB5-0428-4F64-802E-8124B402946B}"/>
              </a:ext>
            </a:extLst>
          </p:cNvPr>
          <p:cNvSpPr/>
          <p:nvPr/>
        </p:nvSpPr>
        <p:spPr>
          <a:xfrm>
            <a:off x="5493546" y="4483903"/>
            <a:ext cx="1633536" cy="1252548"/>
          </a:xfrm>
          <a:prstGeom prst="rect">
            <a:avLst/>
          </a:prstGeom>
          <a:solidFill>
            <a:schemeClr val="accent5">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It’s Adversarial </a:t>
            </a:r>
            <a:r>
              <a:rPr lang="en-US" b="1" dirty="0"/>
              <a:t>(diminish others)</a:t>
            </a:r>
            <a:endParaRPr lang="en-US" sz="2000" b="1" dirty="0"/>
          </a:p>
        </p:txBody>
      </p:sp>
      <p:sp>
        <p:nvSpPr>
          <p:cNvPr id="36" name="Rectangle 35">
            <a:extLst>
              <a:ext uri="{FF2B5EF4-FFF2-40B4-BE49-F238E27FC236}">
                <a16:creationId xmlns:a16="http://schemas.microsoft.com/office/drawing/2014/main" id="{89876D50-A714-4520-8090-D76DFBFA4EAA}"/>
              </a:ext>
            </a:extLst>
          </p:cNvPr>
          <p:cNvSpPr/>
          <p:nvPr/>
        </p:nvSpPr>
        <p:spPr>
          <a:xfrm>
            <a:off x="5493545" y="5851966"/>
            <a:ext cx="1633536" cy="581025"/>
          </a:xfrm>
          <a:prstGeom prst="rect">
            <a:avLst/>
          </a:prstGeom>
          <a:solidFill>
            <a:schemeClr val="accent5">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Choice</a:t>
            </a:r>
          </a:p>
        </p:txBody>
      </p:sp>
      <p:sp>
        <p:nvSpPr>
          <p:cNvPr id="37" name="Rectangle 36">
            <a:extLst>
              <a:ext uri="{FF2B5EF4-FFF2-40B4-BE49-F238E27FC236}">
                <a16:creationId xmlns:a16="http://schemas.microsoft.com/office/drawing/2014/main" id="{A8DAFDA6-18AD-48CF-918C-3941E939EF39}"/>
              </a:ext>
            </a:extLst>
          </p:cNvPr>
          <p:cNvSpPr/>
          <p:nvPr/>
        </p:nvSpPr>
        <p:spPr>
          <a:xfrm>
            <a:off x="7267575" y="4486321"/>
            <a:ext cx="1633535" cy="1250130"/>
          </a:xfrm>
          <a:prstGeom prst="rect">
            <a:avLst/>
          </a:prstGeom>
          <a:solidFill>
            <a:schemeClr val="accent2">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Entitlement </a:t>
            </a:r>
            <a:r>
              <a:rPr lang="en-US" b="1" dirty="0"/>
              <a:t>(most deserving)</a:t>
            </a:r>
            <a:endParaRPr lang="en-US" sz="2000" b="1" dirty="0"/>
          </a:p>
        </p:txBody>
      </p:sp>
      <p:sp>
        <p:nvSpPr>
          <p:cNvPr id="39" name="Rectangle 38">
            <a:extLst>
              <a:ext uri="{FF2B5EF4-FFF2-40B4-BE49-F238E27FC236}">
                <a16:creationId xmlns:a16="http://schemas.microsoft.com/office/drawing/2014/main" id="{9DAA4B25-B746-4B03-9CCE-7F4725167154}"/>
              </a:ext>
            </a:extLst>
          </p:cNvPr>
          <p:cNvSpPr/>
          <p:nvPr/>
        </p:nvSpPr>
        <p:spPr>
          <a:xfrm>
            <a:off x="7267573" y="5880584"/>
            <a:ext cx="1633535" cy="552407"/>
          </a:xfrm>
          <a:prstGeom prst="rect">
            <a:avLst/>
          </a:prstGeom>
          <a:solidFill>
            <a:schemeClr val="accent2">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Ownership</a:t>
            </a:r>
          </a:p>
        </p:txBody>
      </p:sp>
      <p:sp>
        <p:nvSpPr>
          <p:cNvPr id="40" name="Rectangle 39">
            <a:extLst>
              <a:ext uri="{FF2B5EF4-FFF2-40B4-BE49-F238E27FC236}">
                <a16:creationId xmlns:a16="http://schemas.microsoft.com/office/drawing/2014/main" id="{A31DADE1-F687-4DCA-81DB-E08961795A53}"/>
              </a:ext>
            </a:extLst>
          </p:cNvPr>
          <p:cNvSpPr/>
          <p:nvPr/>
        </p:nvSpPr>
        <p:spPr>
          <a:xfrm>
            <a:off x="9051727" y="4483903"/>
            <a:ext cx="2591367" cy="1250130"/>
          </a:xfrm>
          <a:prstGeom prst="rect">
            <a:avLst/>
          </a:prstGeom>
          <a:solidFill>
            <a:schemeClr val="bg2">
              <a:lumMod val="2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Culture</a:t>
            </a:r>
          </a:p>
          <a:p>
            <a:pPr algn="ctr"/>
            <a:r>
              <a:rPr lang="en-US" b="1" dirty="0"/>
              <a:t>(perspective)</a:t>
            </a:r>
          </a:p>
        </p:txBody>
      </p:sp>
      <p:sp>
        <p:nvSpPr>
          <p:cNvPr id="42" name="Rectangle 41">
            <a:extLst>
              <a:ext uri="{FF2B5EF4-FFF2-40B4-BE49-F238E27FC236}">
                <a16:creationId xmlns:a16="http://schemas.microsoft.com/office/drawing/2014/main" id="{06F28559-3952-4A7F-B857-8E49FE515A4B}"/>
              </a:ext>
            </a:extLst>
          </p:cNvPr>
          <p:cNvSpPr/>
          <p:nvPr/>
        </p:nvSpPr>
        <p:spPr>
          <a:xfrm>
            <a:off x="9051725" y="5859076"/>
            <a:ext cx="2591370" cy="581025"/>
          </a:xfrm>
          <a:prstGeom prst="rect">
            <a:avLst/>
          </a:prstGeom>
          <a:solidFill>
            <a:schemeClr val="bg2">
              <a:lumMod val="2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Self-awareness</a:t>
            </a:r>
          </a:p>
        </p:txBody>
      </p:sp>
      <p:sp>
        <p:nvSpPr>
          <p:cNvPr id="45" name="Rectangle 44">
            <a:extLst>
              <a:ext uri="{FF2B5EF4-FFF2-40B4-BE49-F238E27FC236}">
                <a16:creationId xmlns:a16="http://schemas.microsoft.com/office/drawing/2014/main" id="{637D01AC-FC38-462A-9A29-F428CCB59B93}"/>
              </a:ext>
            </a:extLst>
          </p:cNvPr>
          <p:cNvSpPr/>
          <p:nvPr/>
        </p:nvSpPr>
        <p:spPr>
          <a:xfrm>
            <a:off x="914401" y="1042979"/>
            <a:ext cx="2634256" cy="1245378"/>
          </a:xfrm>
          <a:prstGeom prst="rect">
            <a:avLst/>
          </a:prstGeom>
          <a:solidFill>
            <a:schemeClr val="accent6">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Problem-Solving</a:t>
            </a:r>
          </a:p>
        </p:txBody>
      </p:sp>
      <p:sp>
        <p:nvSpPr>
          <p:cNvPr id="46" name="Rectangle 45">
            <a:extLst>
              <a:ext uri="{FF2B5EF4-FFF2-40B4-BE49-F238E27FC236}">
                <a16:creationId xmlns:a16="http://schemas.microsoft.com/office/drawing/2014/main" id="{01550866-783D-41C5-980F-C89B492C8D14}"/>
              </a:ext>
            </a:extLst>
          </p:cNvPr>
          <p:cNvSpPr/>
          <p:nvPr/>
        </p:nvSpPr>
        <p:spPr>
          <a:xfrm>
            <a:off x="914401" y="2397894"/>
            <a:ext cx="2634256" cy="1245377"/>
          </a:xfrm>
          <a:prstGeom prst="rect">
            <a:avLst/>
          </a:prstGeom>
          <a:solidFill>
            <a:schemeClr val="accent5">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Competing Process</a:t>
            </a:r>
          </a:p>
        </p:txBody>
      </p:sp>
      <p:sp>
        <p:nvSpPr>
          <p:cNvPr id="47" name="Rectangle 46">
            <a:extLst>
              <a:ext uri="{FF2B5EF4-FFF2-40B4-BE49-F238E27FC236}">
                <a16:creationId xmlns:a16="http://schemas.microsoft.com/office/drawing/2014/main" id="{CC00455A-B994-488F-9071-2129BC07839A}"/>
              </a:ext>
            </a:extLst>
          </p:cNvPr>
          <p:cNvSpPr/>
          <p:nvPr/>
        </p:nvSpPr>
        <p:spPr>
          <a:xfrm>
            <a:off x="895350" y="3804029"/>
            <a:ext cx="2634256" cy="1245377"/>
          </a:xfrm>
          <a:prstGeom prst="rect">
            <a:avLst/>
          </a:prstGeom>
          <a:solidFill>
            <a:schemeClr val="accent2">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Obstacles</a:t>
            </a:r>
          </a:p>
        </p:txBody>
      </p:sp>
      <p:sp>
        <p:nvSpPr>
          <p:cNvPr id="48" name="Rectangle 47">
            <a:extLst>
              <a:ext uri="{FF2B5EF4-FFF2-40B4-BE49-F238E27FC236}">
                <a16:creationId xmlns:a16="http://schemas.microsoft.com/office/drawing/2014/main" id="{A864D7D2-9B42-41BE-829E-7111BD6F9956}"/>
              </a:ext>
            </a:extLst>
          </p:cNvPr>
          <p:cNvSpPr/>
          <p:nvPr/>
        </p:nvSpPr>
        <p:spPr>
          <a:xfrm>
            <a:off x="895350" y="5194724"/>
            <a:ext cx="2634256" cy="1245377"/>
          </a:xfrm>
          <a:prstGeom prst="rect">
            <a:avLst/>
          </a:prstGeom>
          <a:solidFill>
            <a:schemeClr val="tx1">
              <a:lumMod val="75000"/>
              <a:lumOff val="2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Life Experiences</a:t>
            </a:r>
          </a:p>
        </p:txBody>
      </p:sp>
    </p:spTree>
    <p:extLst>
      <p:ext uri="{BB962C8B-B14F-4D97-AF65-F5344CB8AC3E}">
        <p14:creationId xmlns:p14="http://schemas.microsoft.com/office/powerpoint/2010/main" val="307318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500"/>
                                        <p:tgtEl>
                                          <p:spTgt spid="4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5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7" presetClass="entr" presetSubtype="0" fill="hold" grpId="0"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1000"/>
                                        <p:tgtEl>
                                          <p:spTgt spid="25"/>
                                        </p:tgtEl>
                                      </p:cBhvr>
                                    </p:animEffect>
                                    <p:anim calcmode="lin" valueType="num">
                                      <p:cBhvr>
                                        <p:cTn id="101" dur="1000" fill="hold"/>
                                        <p:tgtEl>
                                          <p:spTgt spid="25"/>
                                        </p:tgtEl>
                                        <p:attrNameLst>
                                          <p:attrName>ppt_x</p:attrName>
                                        </p:attrNameLst>
                                      </p:cBhvr>
                                      <p:tavLst>
                                        <p:tav tm="0">
                                          <p:val>
                                            <p:strVal val="#ppt_x"/>
                                          </p:val>
                                        </p:tav>
                                        <p:tav tm="100000">
                                          <p:val>
                                            <p:strVal val="#ppt_x"/>
                                          </p:val>
                                        </p:tav>
                                      </p:tavLst>
                                    </p:anim>
                                    <p:anim calcmode="lin" valueType="num">
                                      <p:cBhvr>
                                        <p:cTn id="10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7" presetClass="entr" presetSubtype="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1000"/>
                                        <p:tgtEl>
                                          <p:spTgt spid="37"/>
                                        </p:tgtEl>
                                      </p:cBhvr>
                                    </p:animEffect>
                                    <p:anim calcmode="lin" valueType="num">
                                      <p:cBhvr>
                                        <p:cTn id="108" dur="1000" fill="hold"/>
                                        <p:tgtEl>
                                          <p:spTgt spid="37"/>
                                        </p:tgtEl>
                                        <p:attrNameLst>
                                          <p:attrName>ppt_x</p:attrName>
                                        </p:attrNameLst>
                                      </p:cBhvr>
                                      <p:tavLst>
                                        <p:tav tm="0">
                                          <p:val>
                                            <p:strVal val="#ppt_x"/>
                                          </p:val>
                                        </p:tav>
                                        <p:tav tm="100000">
                                          <p:val>
                                            <p:strVal val="#ppt_x"/>
                                          </p:val>
                                        </p:tav>
                                      </p:tavLst>
                                    </p:anim>
                                    <p:anim calcmode="lin" valueType="num">
                                      <p:cBhvr>
                                        <p:cTn id="10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7" presetClass="entr" presetSubtype="0" fill="hold" grpId="0" nodeType="click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fade">
                                      <p:cBhvr>
                                        <p:cTn id="114" dur="1000"/>
                                        <p:tgtEl>
                                          <p:spTgt spid="39"/>
                                        </p:tgtEl>
                                      </p:cBhvr>
                                    </p:animEffect>
                                    <p:anim calcmode="lin" valueType="num">
                                      <p:cBhvr>
                                        <p:cTn id="115" dur="1000" fill="hold"/>
                                        <p:tgtEl>
                                          <p:spTgt spid="39"/>
                                        </p:tgtEl>
                                        <p:attrNameLst>
                                          <p:attrName>ppt_x</p:attrName>
                                        </p:attrNameLst>
                                      </p:cBhvr>
                                      <p:tavLst>
                                        <p:tav tm="0">
                                          <p:val>
                                            <p:strVal val="#ppt_x"/>
                                          </p:val>
                                        </p:tav>
                                        <p:tav tm="100000">
                                          <p:val>
                                            <p:strVal val="#ppt_x"/>
                                          </p:val>
                                        </p:tav>
                                      </p:tavLst>
                                    </p:anim>
                                    <p:anim calcmode="lin" valueType="num">
                                      <p:cBhvr>
                                        <p:cTn id="1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fade">
                                      <p:cBhvr>
                                        <p:cTn id="121" dur="500"/>
                                        <p:tgtEl>
                                          <p:spTgt spid="4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fade">
                                      <p:cBhvr>
                                        <p:cTn id="126" dur="500"/>
                                        <p:tgtEl>
                                          <p:spTgt spid="14"/>
                                        </p:tgtEl>
                                      </p:cBhvr>
                                    </p:animEffect>
                                  </p:childTnLst>
                                </p:cTn>
                              </p:par>
                            </p:childTnLst>
                          </p:cTn>
                        </p:par>
                      </p:childTnLst>
                    </p:cTn>
                  </p:par>
                  <p:par>
                    <p:cTn id="127" fill="hold">
                      <p:stCondLst>
                        <p:cond delay="indefinite"/>
                      </p:stCondLst>
                      <p:childTnLst>
                        <p:par>
                          <p:cTn id="128" fill="hold">
                            <p:stCondLst>
                              <p:cond delay="0"/>
                            </p:stCondLst>
                            <p:childTnLst>
                              <p:par>
                                <p:cTn id="129" presetID="47" presetClass="entr" presetSubtype="0" fill="hold" grpId="0" nodeType="clickEffect">
                                  <p:stCondLst>
                                    <p:cond delay="0"/>
                                  </p:stCondLst>
                                  <p:childTnLst>
                                    <p:set>
                                      <p:cBhvr>
                                        <p:cTn id="130" dur="1" fill="hold">
                                          <p:stCondLst>
                                            <p:cond delay="0"/>
                                          </p:stCondLst>
                                        </p:cTn>
                                        <p:tgtEl>
                                          <p:spTgt spid="27"/>
                                        </p:tgtEl>
                                        <p:attrNameLst>
                                          <p:attrName>style.visibility</p:attrName>
                                        </p:attrNameLst>
                                      </p:cBhvr>
                                      <p:to>
                                        <p:strVal val="visible"/>
                                      </p:to>
                                    </p:set>
                                    <p:animEffect transition="in" filter="fade">
                                      <p:cBhvr>
                                        <p:cTn id="131" dur="1000"/>
                                        <p:tgtEl>
                                          <p:spTgt spid="27"/>
                                        </p:tgtEl>
                                      </p:cBhvr>
                                    </p:animEffect>
                                    <p:anim calcmode="lin" valueType="num">
                                      <p:cBhvr>
                                        <p:cTn id="132" dur="1000" fill="hold"/>
                                        <p:tgtEl>
                                          <p:spTgt spid="27"/>
                                        </p:tgtEl>
                                        <p:attrNameLst>
                                          <p:attrName>ppt_x</p:attrName>
                                        </p:attrNameLst>
                                      </p:cBhvr>
                                      <p:tavLst>
                                        <p:tav tm="0">
                                          <p:val>
                                            <p:strVal val="#ppt_x"/>
                                          </p:val>
                                        </p:tav>
                                        <p:tav tm="100000">
                                          <p:val>
                                            <p:strVal val="#ppt_x"/>
                                          </p:val>
                                        </p:tav>
                                      </p:tavLst>
                                    </p:anim>
                                    <p:anim calcmode="lin" valueType="num">
                                      <p:cBhvr>
                                        <p:cTn id="13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7" presetClass="entr" presetSubtype="0" fill="hold" grpId="0" nodeType="click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fade">
                                      <p:cBhvr>
                                        <p:cTn id="138" dur="1000"/>
                                        <p:tgtEl>
                                          <p:spTgt spid="29"/>
                                        </p:tgtEl>
                                      </p:cBhvr>
                                    </p:animEffect>
                                    <p:anim calcmode="lin" valueType="num">
                                      <p:cBhvr>
                                        <p:cTn id="139" dur="1000" fill="hold"/>
                                        <p:tgtEl>
                                          <p:spTgt spid="29"/>
                                        </p:tgtEl>
                                        <p:attrNameLst>
                                          <p:attrName>ppt_x</p:attrName>
                                        </p:attrNameLst>
                                      </p:cBhvr>
                                      <p:tavLst>
                                        <p:tav tm="0">
                                          <p:val>
                                            <p:strVal val="#ppt_x"/>
                                          </p:val>
                                        </p:tav>
                                        <p:tav tm="100000">
                                          <p:val>
                                            <p:strVal val="#ppt_x"/>
                                          </p:val>
                                        </p:tav>
                                      </p:tavLst>
                                    </p:anim>
                                    <p:anim calcmode="lin" valueType="num">
                                      <p:cBhvr>
                                        <p:cTn id="14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40"/>
                                        </p:tgtEl>
                                        <p:attrNameLst>
                                          <p:attrName>style.visibility</p:attrName>
                                        </p:attrNameLst>
                                      </p:cBhvr>
                                      <p:to>
                                        <p:strVal val="visible"/>
                                      </p:to>
                                    </p:set>
                                    <p:animEffect transition="in" filter="fade">
                                      <p:cBhvr>
                                        <p:cTn id="145" dur="1000"/>
                                        <p:tgtEl>
                                          <p:spTgt spid="40"/>
                                        </p:tgtEl>
                                      </p:cBhvr>
                                    </p:animEffect>
                                    <p:anim calcmode="lin" valueType="num">
                                      <p:cBhvr>
                                        <p:cTn id="146" dur="1000" fill="hold"/>
                                        <p:tgtEl>
                                          <p:spTgt spid="40"/>
                                        </p:tgtEl>
                                        <p:attrNameLst>
                                          <p:attrName>ppt_x</p:attrName>
                                        </p:attrNameLst>
                                      </p:cBhvr>
                                      <p:tavLst>
                                        <p:tav tm="0">
                                          <p:val>
                                            <p:strVal val="#ppt_x"/>
                                          </p:val>
                                        </p:tav>
                                        <p:tav tm="100000">
                                          <p:val>
                                            <p:strVal val="#ppt_x"/>
                                          </p:val>
                                        </p:tav>
                                      </p:tavLst>
                                    </p:anim>
                                    <p:anim calcmode="lin" valueType="num">
                                      <p:cBhvr>
                                        <p:cTn id="1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2" grpId="0" animBg="1"/>
      <p:bldP spid="13" grpId="0" animBg="1"/>
      <p:bldP spid="14" grpId="0" animBg="1"/>
      <p:bldP spid="18" grpId="0" animBg="1"/>
      <p:bldP spid="21" grpId="0" animBg="1"/>
      <p:bldP spid="23" grpId="0" animBg="1"/>
      <p:bldP spid="25" grpId="0" animBg="1"/>
      <p:bldP spid="27" grpId="0" animBg="1"/>
      <p:bldP spid="29" grpId="0" animBg="1"/>
      <p:bldP spid="31" grpId="0" animBg="1"/>
      <p:bldP spid="33" grpId="0" animBg="1"/>
      <p:bldP spid="34" grpId="0" animBg="1"/>
      <p:bldP spid="36" grpId="0" animBg="1"/>
      <p:bldP spid="37" grpId="0" animBg="1"/>
      <p:bldP spid="39" grpId="0" animBg="1"/>
      <p:bldP spid="40" grpId="0" animBg="1"/>
      <p:bldP spid="42"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E829D9A-2C69-4A38-921D-F7C270CDBDE5}"/>
              </a:ext>
            </a:extLst>
          </p:cNvPr>
          <p:cNvSpPr/>
          <p:nvPr/>
        </p:nvSpPr>
        <p:spPr bwMode="auto">
          <a:xfrm>
            <a:off x="131159" y="172147"/>
            <a:ext cx="11929681" cy="6556375"/>
          </a:xfrm>
          <a:prstGeom prst="rect">
            <a:avLst/>
          </a:prstGeom>
          <a:solidFill>
            <a:schemeClr val="tx1">
              <a:lumMod val="75000"/>
              <a:lumOff val="2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owchart: Merge 25">
            <a:extLst>
              <a:ext uri="{FF2B5EF4-FFF2-40B4-BE49-F238E27FC236}">
                <a16:creationId xmlns:a16="http://schemas.microsoft.com/office/drawing/2014/main" id="{AD386C96-8B08-454B-BF5A-678AEC96E6E2}"/>
              </a:ext>
            </a:extLst>
          </p:cNvPr>
          <p:cNvSpPr/>
          <p:nvPr/>
        </p:nvSpPr>
        <p:spPr>
          <a:xfrm>
            <a:off x="1906588" y="2424113"/>
            <a:ext cx="8121650" cy="4214812"/>
          </a:xfrm>
          <a:prstGeom prst="flowChartMerge">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Social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dirty="0">
              <a:solidFill>
                <a:prstClr val="black">
                  <a:lumMod val="85000"/>
                  <a:lumOff val="15000"/>
                </a:prstClr>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a:t>
            </a:r>
          </a:p>
        </p:txBody>
      </p:sp>
      <p:sp>
        <p:nvSpPr>
          <p:cNvPr id="29" name="Oval 28">
            <a:extLst>
              <a:ext uri="{FF2B5EF4-FFF2-40B4-BE49-F238E27FC236}">
                <a16:creationId xmlns:a16="http://schemas.microsoft.com/office/drawing/2014/main" id="{27B6A30B-AD6D-463D-A6DF-EA32CC0C583F}"/>
              </a:ext>
            </a:extLst>
          </p:cNvPr>
          <p:cNvSpPr/>
          <p:nvPr/>
        </p:nvSpPr>
        <p:spPr>
          <a:xfrm>
            <a:off x="8707438" y="2127250"/>
            <a:ext cx="2276475" cy="941388"/>
          </a:xfrm>
          <a:prstGeom prst="ellipse">
            <a:avLst/>
          </a:prstGeom>
          <a:solidFill>
            <a:schemeClr val="accent5">
              <a:lumMod val="50000"/>
            </a:schemeClr>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Clarifying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Beliefs</a:t>
            </a:r>
          </a:p>
        </p:txBody>
      </p:sp>
      <p:sp>
        <p:nvSpPr>
          <p:cNvPr id="40" name="Oval 39">
            <a:extLst>
              <a:ext uri="{FF2B5EF4-FFF2-40B4-BE49-F238E27FC236}">
                <a16:creationId xmlns:a16="http://schemas.microsoft.com/office/drawing/2014/main" id="{041CD8F2-07DA-4C70-A644-118880F01399}"/>
              </a:ext>
            </a:extLst>
          </p:cNvPr>
          <p:cNvSpPr/>
          <p:nvPr/>
        </p:nvSpPr>
        <p:spPr>
          <a:xfrm>
            <a:off x="4791075" y="5322888"/>
            <a:ext cx="2417763" cy="1035050"/>
          </a:xfrm>
          <a:prstGeom prst="ellipse">
            <a:avLst/>
          </a:prstGeom>
          <a:solidFill>
            <a:schemeClr val="accent5">
              <a:lumMod val="50000"/>
            </a:schemeClr>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Life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Experience</a:t>
            </a:r>
          </a:p>
        </p:txBody>
      </p:sp>
      <p:sp>
        <p:nvSpPr>
          <p:cNvPr id="41" name="Rectangle 40">
            <a:extLst>
              <a:ext uri="{FF2B5EF4-FFF2-40B4-BE49-F238E27FC236}">
                <a16:creationId xmlns:a16="http://schemas.microsoft.com/office/drawing/2014/main" id="{33E48AEB-71DB-4C71-B2D9-B14318F7D24D}"/>
              </a:ext>
            </a:extLst>
          </p:cNvPr>
          <p:cNvSpPr/>
          <p:nvPr/>
        </p:nvSpPr>
        <p:spPr>
          <a:xfrm>
            <a:off x="2241042" y="315335"/>
            <a:ext cx="7447788" cy="490583"/>
          </a:xfrm>
          <a:prstGeom prst="rect">
            <a:avLst/>
          </a:prstGeom>
          <a:noFill/>
          <a:ln w="38100">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C000"/>
                </a:solidFill>
                <a:latin typeface="Calibri" panose="020F0502020204030204"/>
              </a:rPr>
              <a:t>Growth and Behavior</a:t>
            </a:r>
            <a:endParaRPr kumimoji="0" lang="en-US" sz="2800" b="1" i="0" u="none" strike="noStrike" kern="1200" cap="none" spc="0" normalizeH="0" noProof="0" dirty="0">
              <a:ln>
                <a:noFill/>
              </a:ln>
              <a:solidFill>
                <a:srgbClr val="FFC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4E62F4E1-E2DB-454E-AC43-EDD286D3E5C6}"/>
              </a:ext>
            </a:extLst>
          </p:cNvPr>
          <p:cNvSpPr/>
          <p:nvPr/>
        </p:nvSpPr>
        <p:spPr>
          <a:xfrm>
            <a:off x="1268413" y="2127250"/>
            <a:ext cx="2216150" cy="941388"/>
          </a:xfrm>
          <a:prstGeom prst="ellipse">
            <a:avLst/>
          </a:prstGeom>
          <a:solidFill>
            <a:schemeClr val="accent5">
              <a:lumMod val="50000"/>
            </a:schemeClr>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Human Development</a:t>
            </a:r>
          </a:p>
        </p:txBody>
      </p:sp>
      <p:sp>
        <p:nvSpPr>
          <p:cNvPr id="54" name="Rectangle 53">
            <a:extLst>
              <a:ext uri="{FF2B5EF4-FFF2-40B4-BE49-F238E27FC236}">
                <a16:creationId xmlns:a16="http://schemas.microsoft.com/office/drawing/2014/main" id="{7A3A5865-09DB-49F4-A8F5-6313228AE888}"/>
              </a:ext>
            </a:extLst>
          </p:cNvPr>
          <p:cNvSpPr/>
          <p:nvPr/>
        </p:nvSpPr>
        <p:spPr>
          <a:xfrm>
            <a:off x="658368" y="3365501"/>
            <a:ext cx="3567556" cy="798512"/>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Behavior</a:t>
            </a:r>
            <a:r>
              <a:rPr kumimoji="0" lang="en-US" sz="1800" b="1" i="0" u="none" strike="noStrike" kern="1200" cap="none" spc="0" normalizeH="0" noProof="0" dirty="0">
                <a:ln>
                  <a:noFill/>
                </a:ln>
                <a:solidFill>
                  <a:prstClr val="white"/>
                </a:solidFill>
                <a:effectLst/>
                <a:uLnTx/>
                <a:uFillTx/>
                <a:latin typeface="Calibri" panose="020F0502020204030204"/>
                <a:ea typeface="+mn-ea"/>
                <a:cs typeface="+mn-cs"/>
              </a:rPr>
              <a:t> </a:t>
            </a:r>
            <a:r>
              <a:rPr lang="en-US" b="1" dirty="0">
                <a:solidFill>
                  <a:prstClr val="white"/>
                </a:solidFill>
                <a:latin typeface="Calibri" panose="020F0502020204030204"/>
              </a:rPr>
              <a:t>is</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b="1" dirty="0">
                <a:solidFill>
                  <a:prstClr val="white"/>
                </a:solidFill>
                <a:latin typeface="Calibri" panose="020F0502020204030204"/>
              </a:rPr>
              <a:t>developmentally appropriate </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03381D83-78B1-49FC-97B2-7AEEDAA34C16}"/>
              </a:ext>
            </a:extLst>
          </p:cNvPr>
          <p:cNvSpPr/>
          <p:nvPr/>
        </p:nvSpPr>
        <p:spPr>
          <a:xfrm>
            <a:off x="847250" y="4291822"/>
            <a:ext cx="3175641" cy="438150"/>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white"/>
                </a:solidFill>
                <a:latin typeface="Calibri" panose="020F0502020204030204"/>
              </a:rPr>
              <a:t>Immaturity</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EFC67297-D7E3-412C-85A8-C4D17334DFB4}"/>
              </a:ext>
            </a:extLst>
          </p:cNvPr>
          <p:cNvSpPr/>
          <p:nvPr/>
        </p:nvSpPr>
        <p:spPr>
          <a:xfrm>
            <a:off x="841248" y="4838224"/>
            <a:ext cx="3182991" cy="544513"/>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white"/>
                </a:solidFill>
                <a:latin typeface="Calibri" panose="020F0502020204030204"/>
              </a:rPr>
              <a:t>Rigidity</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60A05312-512E-49E4-9796-39595468FC7A}"/>
              </a:ext>
            </a:extLst>
          </p:cNvPr>
          <p:cNvSpPr/>
          <p:nvPr/>
        </p:nvSpPr>
        <p:spPr>
          <a:xfrm>
            <a:off x="836905" y="5491434"/>
            <a:ext cx="3188309" cy="511175"/>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white"/>
                </a:solidFill>
                <a:latin typeface="Calibri" panose="020F0502020204030204"/>
              </a:rPr>
              <a:t>Delays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(opposition)</a:t>
            </a:r>
          </a:p>
        </p:txBody>
      </p:sp>
    </p:spTree>
    <p:extLst>
      <p:ext uri="{BB962C8B-B14F-4D97-AF65-F5344CB8AC3E}">
        <p14:creationId xmlns:p14="http://schemas.microsoft.com/office/powerpoint/2010/main" val="248431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childTnLst>
                                    <p:animEffect transition="out" filter="fade">
                                      <p:cBhvr>
                                        <p:cTn id="21" dur="500" tmFilter="0, 0; .2, .5; .8, .5; 1, 0"/>
                                        <p:tgtEl>
                                          <p:spTgt spid="42"/>
                                        </p:tgtEl>
                                      </p:cBhvr>
                                    </p:animEffect>
                                    <p:animScale>
                                      <p:cBhvr>
                                        <p:cTn id="22" dur="250" autoRev="1" fill="hold"/>
                                        <p:tgtEl>
                                          <p:spTgt spid="42"/>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1" nodeType="clickEffect">
                                  <p:stCondLst>
                                    <p:cond delay="0"/>
                                  </p:stCondLst>
                                  <p:childTnLst>
                                    <p:animEffect transition="out" filter="fade">
                                      <p:cBhvr>
                                        <p:cTn id="26" dur="500" tmFilter="0, 0; .2, .5; .8, .5; 1, 0"/>
                                        <p:tgtEl>
                                          <p:spTgt spid="40"/>
                                        </p:tgtEl>
                                      </p:cBhvr>
                                    </p:animEffect>
                                    <p:animScale>
                                      <p:cBhvr>
                                        <p:cTn id="27" dur="250" autoRev="1" fill="hold"/>
                                        <p:tgtEl>
                                          <p:spTgt spid="40"/>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0" grpId="0" animBg="1"/>
      <p:bldP spid="40" grpId="1" animBg="1"/>
      <p:bldP spid="42" grpId="0" animBg="1"/>
      <p:bldP spid="42" grpId="1" animBg="1"/>
      <p:bldP spid="54" grpId="0" animBg="1"/>
      <p:bldP spid="55" grpId="0" animBg="1"/>
      <p:bldP spid="56" grpId="0" animBg="1"/>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E829D9A-2C69-4A38-921D-F7C270CDBDE5}"/>
              </a:ext>
            </a:extLst>
          </p:cNvPr>
          <p:cNvSpPr/>
          <p:nvPr/>
        </p:nvSpPr>
        <p:spPr bwMode="auto">
          <a:xfrm>
            <a:off x="131159" y="172147"/>
            <a:ext cx="11929681" cy="6556375"/>
          </a:xfrm>
          <a:prstGeom prst="rect">
            <a:avLst/>
          </a:prstGeom>
          <a:solidFill>
            <a:schemeClr val="tx1">
              <a:lumMod val="75000"/>
              <a:lumOff val="2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owchart: Merge 25">
            <a:extLst>
              <a:ext uri="{FF2B5EF4-FFF2-40B4-BE49-F238E27FC236}">
                <a16:creationId xmlns:a16="http://schemas.microsoft.com/office/drawing/2014/main" id="{AD386C96-8B08-454B-BF5A-678AEC96E6E2}"/>
              </a:ext>
            </a:extLst>
          </p:cNvPr>
          <p:cNvSpPr/>
          <p:nvPr/>
        </p:nvSpPr>
        <p:spPr>
          <a:xfrm>
            <a:off x="1906588" y="2424113"/>
            <a:ext cx="8121650" cy="4214812"/>
          </a:xfrm>
          <a:prstGeom prst="flowChartMerge">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Social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dirty="0">
              <a:solidFill>
                <a:prstClr val="black">
                  <a:lumMod val="85000"/>
                  <a:lumOff val="15000"/>
                </a:prstClr>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a:t>
            </a:r>
          </a:p>
        </p:txBody>
      </p:sp>
      <p:sp>
        <p:nvSpPr>
          <p:cNvPr id="29" name="Oval 28">
            <a:extLst>
              <a:ext uri="{FF2B5EF4-FFF2-40B4-BE49-F238E27FC236}">
                <a16:creationId xmlns:a16="http://schemas.microsoft.com/office/drawing/2014/main" id="{27B6A30B-AD6D-463D-A6DF-EA32CC0C583F}"/>
              </a:ext>
            </a:extLst>
          </p:cNvPr>
          <p:cNvSpPr/>
          <p:nvPr/>
        </p:nvSpPr>
        <p:spPr>
          <a:xfrm>
            <a:off x="8707438" y="2127250"/>
            <a:ext cx="2276475" cy="941388"/>
          </a:xfrm>
          <a:prstGeom prst="ellipse">
            <a:avLst/>
          </a:prstGeom>
          <a:solidFill>
            <a:schemeClr val="accent5">
              <a:lumMod val="50000"/>
            </a:schemeClr>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Clarifying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Beliefs</a:t>
            </a:r>
          </a:p>
        </p:txBody>
      </p:sp>
      <p:sp>
        <p:nvSpPr>
          <p:cNvPr id="40" name="Oval 39">
            <a:extLst>
              <a:ext uri="{FF2B5EF4-FFF2-40B4-BE49-F238E27FC236}">
                <a16:creationId xmlns:a16="http://schemas.microsoft.com/office/drawing/2014/main" id="{041CD8F2-07DA-4C70-A644-118880F01399}"/>
              </a:ext>
            </a:extLst>
          </p:cNvPr>
          <p:cNvSpPr/>
          <p:nvPr/>
        </p:nvSpPr>
        <p:spPr>
          <a:xfrm>
            <a:off x="4791075" y="5322888"/>
            <a:ext cx="2417763" cy="1035050"/>
          </a:xfrm>
          <a:prstGeom prst="ellipse">
            <a:avLst/>
          </a:prstGeom>
          <a:solidFill>
            <a:schemeClr val="accent5">
              <a:lumMod val="50000"/>
            </a:schemeClr>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Life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Experience</a:t>
            </a:r>
          </a:p>
        </p:txBody>
      </p:sp>
      <p:sp>
        <p:nvSpPr>
          <p:cNvPr id="41" name="Rectangle 40">
            <a:extLst>
              <a:ext uri="{FF2B5EF4-FFF2-40B4-BE49-F238E27FC236}">
                <a16:creationId xmlns:a16="http://schemas.microsoft.com/office/drawing/2014/main" id="{33E48AEB-71DB-4C71-B2D9-B14318F7D24D}"/>
              </a:ext>
            </a:extLst>
          </p:cNvPr>
          <p:cNvSpPr/>
          <p:nvPr/>
        </p:nvSpPr>
        <p:spPr>
          <a:xfrm>
            <a:off x="2241042" y="315335"/>
            <a:ext cx="7447788" cy="490583"/>
          </a:xfrm>
          <a:prstGeom prst="rect">
            <a:avLst/>
          </a:prstGeom>
          <a:noFill/>
          <a:ln w="38100">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C000"/>
                </a:solidFill>
                <a:latin typeface="Calibri" panose="020F0502020204030204"/>
              </a:rPr>
              <a:t>Growth and Beliefs</a:t>
            </a:r>
            <a:r>
              <a:rPr kumimoji="0" lang="en-US" sz="2800" b="1" i="0" u="none" strike="noStrike" kern="1200" cap="none" spc="0" normalizeH="0" noProof="0" dirty="0">
                <a:ln>
                  <a:noFill/>
                </a:ln>
                <a:solidFill>
                  <a:srgbClr val="FFC0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4E62F4E1-E2DB-454E-AC43-EDD286D3E5C6}"/>
              </a:ext>
            </a:extLst>
          </p:cNvPr>
          <p:cNvSpPr/>
          <p:nvPr/>
        </p:nvSpPr>
        <p:spPr>
          <a:xfrm>
            <a:off x="1268413" y="2127250"/>
            <a:ext cx="2216150" cy="941388"/>
          </a:xfrm>
          <a:prstGeom prst="ellipse">
            <a:avLst/>
          </a:prstGeom>
          <a:solidFill>
            <a:schemeClr val="accent5">
              <a:lumMod val="50000"/>
            </a:schemeClr>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Human Development</a:t>
            </a:r>
          </a:p>
        </p:txBody>
      </p:sp>
      <p:sp>
        <p:nvSpPr>
          <p:cNvPr id="54" name="Rectangle 53">
            <a:extLst>
              <a:ext uri="{FF2B5EF4-FFF2-40B4-BE49-F238E27FC236}">
                <a16:creationId xmlns:a16="http://schemas.microsoft.com/office/drawing/2014/main" id="{7A3A5865-09DB-49F4-A8F5-6313228AE888}"/>
              </a:ext>
            </a:extLst>
          </p:cNvPr>
          <p:cNvSpPr/>
          <p:nvPr/>
        </p:nvSpPr>
        <p:spPr>
          <a:xfrm>
            <a:off x="658368" y="3365501"/>
            <a:ext cx="3567556" cy="798512"/>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Behaviors result from </a:t>
            </a:r>
            <a:r>
              <a:rPr lang="en-US" b="1" dirty="0">
                <a:solidFill>
                  <a:prstClr val="white"/>
                </a:solidFill>
                <a:latin typeface="Calibri" panose="020F0502020204030204"/>
              </a:rPr>
              <a:t>developmentally appropriate responses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03381D83-78B1-49FC-97B2-7AEEDAA34C16}"/>
              </a:ext>
            </a:extLst>
          </p:cNvPr>
          <p:cNvSpPr/>
          <p:nvPr/>
        </p:nvSpPr>
        <p:spPr>
          <a:xfrm>
            <a:off x="847250" y="4291822"/>
            <a:ext cx="3175641" cy="438150"/>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immaturity</a:t>
            </a:r>
          </a:p>
        </p:txBody>
      </p:sp>
      <p:sp>
        <p:nvSpPr>
          <p:cNvPr id="56" name="Rectangle 55">
            <a:extLst>
              <a:ext uri="{FF2B5EF4-FFF2-40B4-BE49-F238E27FC236}">
                <a16:creationId xmlns:a16="http://schemas.microsoft.com/office/drawing/2014/main" id="{EFC67297-D7E3-412C-85A8-C4D17334DFB4}"/>
              </a:ext>
            </a:extLst>
          </p:cNvPr>
          <p:cNvSpPr/>
          <p:nvPr/>
        </p:nvSpPr>
        <p:spPr>
          <a:xfrm>
            <a:off x="841248" y="4838224"/>
            <a:ext cx="3182991" cy="544513"/>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rigidity</a:t>
            </a:r>
          </a:p>
        </p:txBody>
      </p:sp>
      <p:sp>
        <p:nvSpPr>
          <p:cNvPr id="57" name="Rectangle 56">
            <a:extLst>
              <a:ext uri="{FF2B5EF4-FFF2-40B4-BE49-F238E27FC236}">
                <a16:creationId xmlns:a16="http://schemas.microsoft.com/office/drawing/2014/main" id="{60A05312-512E-49E4-9796-39595468FC7A}"/>
              </a:ext>
            </a:extLst>
          </p:cNvPr>
          <p:cNvSpPr/>
          <p:nvPr/>
        </p:nvSpPr>
        <p:spPr>
          <a:xfrm>
            <a:off x="836905" y="5491434"/>
            <a:ext cx="3188309" cy="511175"/>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delays</a:t>
            </a:r>
          </a:p>
        </p:txBody>
      </p:sp>
      <p:sp>
        <p:nvSpPr>
          <p:cNvPr id="60" name="Rectangle 59">
            <a:extLst>
              <a:ext uri="{FF2B5EF4-FFF2-40B4-BE49-F238E27FC236}">
                <a16:creationId xmlns:a16="http://schemas.microsoft.com/office/drawing/2014/main" id="{BEE1F5EA-86E3-4746-8813-7364CB64F4F0}"/>
              </a:ext>
            </a:extLst>
          </p:cNvPr>
          <p:cNvSpPr/>
          <p:nvPr/>
        </p:nvSpPr>
        <p:spPr>
          <a:xfrm>
            <a:off x="3870150" y="890589"/>
            <a:ext cx="4145280" cy="714375"/>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Behaviors results from </a:t>
            </a:r>
            <a:r>
              <a:rPr lang="en-US" b="1" noProof="0" dirty="0">
                <a:solidFill>
                  <a:prstClr val="white"/>
                </a:solidFill>
                <a:latin typeface="Calibri" panose="020F0502020204030204"/>
              </a:rPr>
              <a:t>an acceptance of</a:t>
            </a:r>
            <a:r>
              <a:rPr lang="en-US" b="1" dirty="0">
                <a:solidFill>
                  <a:prstClr val="white"/>
                </a:solidFill>
                <a:latin typeface="Calibri" panose="020F0502020204030204"/>
              </a:rPr>
              <a:t> responsibility for behavior</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E6707F21-754C-4E6A-A981-55296E788B3B}"/>
              </a:ext>
            </a:extLst>
          </p:cNvPr>
          <p:cNvSpPr/>
          <p:nvPr/>
        </p:nvSpPr>
        <p:spPr>
          <a:xfrm>
            <a:off x="4022892" y="2256720"/>
            <a:ext cx="3879135" cy="417513"/>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An</a:t>
            </a:r>
            <a:r>
              <a:rPr kumimoji="0" lang="en-US" sz="1800" b="1" i="0" u="none" strike="noStrike" kern="1200" cap="none" spc="0" normalizeH="0" noProof="0" dirty="0">
                <a:ln>
                  <a:noFill/>
                </a:ln>
                <a:solidFill>
                  <a:prstClr val="white"/>
                </a:solidFill>
                <a:effectLst/>
                <a:uLnTx/>
                <a:uFillTx/>
                <a:latin typeface="Calibri" panose="020F0502020204030204"/>
                <a:ea typeface="+mn-ea"/>
                <a:cs typeface="+mn-cs"/>
              </a:rPr>
              <a:t> awareness of existing beliefs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4BCF5B6A-AC7E-4FCA-B1E3-FEB4B0861DE7}"/>
              </a:ext>
            </a:extLst>
          </p:cNvPr>
          <p:cNvSpPr/>
          <p:nvPr/>
        </p:nvSpPr>
        <p:spPr>
          <a:xfrm>
            <a:off x="4025368" y="1736106"/>
            <a:ext cx="3879135" cy="417513"/>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An awareness of responsible behavior</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0B2CE26A-4031-4651-9608-2B49AB54A4BE}"/>
              </a:ext>
            </a:extLst>
          </p:cNvPr>
          <p:cNvSpPr/>
          <p:nvPr/>
        </p:nvSpPr>
        <p:spPr>
          <a:xfrm>
            <a:off x="4022892" y="2753840"/>
            <a:ext cx="3881777" cy="419100"/>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Owning  choices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37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childTnLst>
                                    <p:animEffect transition="out" filter="fade">
                                      <p:cBhvr>
                                        <p:cTn id="21" dur="500" tmFilter="0, 0; .2, .5; .8, .5; 1, 0"/>
                                        <p:tgtEl>
                                          <p:spTgt spid="42"/>
                                        </p:tgtEl>
                                      </p:cBhvr>
                                    </p:animEffect>
                                    <p:animScale>
                                      <p:cBhvr>
                                        <p:cTn id="22" dur="250" autoRev="1" fill="hold"/>
                                        <p:tgtEl>
                                          <p:spTgt spid="42"/>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1" nodeType="clickEffect">
                                  <p:stCondLst>
                                    <p:cond delay="0"/>
                                  </p:stCondLst>
                                  <p:childTnLst>
                                    <p:animEffect transition="out" filter="fade">
                                      <p:cBhvr>
                                        <p:cTn id="26" dur="500" tmFilter="0, 0; .2, .5; .8, .5; 1, 0"/>
                                        <p:tgtEl>
                                          <p:spTgt spid="40"/>
                                        </p:tgtEl>
                                      </p:cBhvr>
                                    </p:animEffect>
                                    <p:animScale>
                                      <p:cBhvr>
                                        <p:cTn id="27" dur="250" autoRev="1" fill="hold"/>
                                        <p:tgtEl>
                                          <p:spTgt spid="40"/>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2" nodeType="clickEffect">
                                  <p:stCondLst>
                                    <p:cond delay="0"/>
                                  </p:stCondLst>
                                  <p:childTnLst>
                                    <p:animEffect transition="out" filter="fade">
                                      <p:cBhvr>
                                        <p:cTn id="51" dur="500" tmFilter="0, 0; .2, .5; .8, .5; 1, 0"/>
                                        <p:tgtEl>
                                          <p:spTgt spid="42"/>
                                        </p:tgtEl>
                                      </p:cBhvr>
                                    </p:animEffect>
                                    <p:animScale>
                                      <p:cBhvr>
                                        <p:cTn id="52" dur="250" autoRev="1" fill="hold"/>
                                        <p:tgtEl>
                                          <p:spTgt spid="42"/>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grpId="1" nodeType="clickEffect">
                                  <p:stCondLst>
                                    <p:cond delay="0"/>
                                  </p:stCondLst>
                                  <p:childTnLst>
                                    <p:animEffect transition="out" filter="fade">
                                      <p:cBhvr>
                                        <p:cTn id="56" dur="500" tmFilter="0, 0; .2, .5; .8, .5; 1, 0"/>
                                        <p:tgtEl>
                                          <p:spTgt spid="29"/>
                                        </p:tgtEl>
                                      </p:cBhvr>
                                    </p:animEffect>
                                    <p:animScale>
                                      <p:cBhvr>
                                        <p:cTn id="57" dur="250" autoRev="1" fill="hold"/>
                                        <p:tgtEl>
                                          <p:spTgt spid="29"/>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500"/>
                                        <p:tgtEl>
                                          <p:spTgt spid="6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40" grpId="0" animBg="1"/>
      <p:bldP spid="40" grpId="1" animBg="1"/>
      <p:bldP spid="42" grpId="0" animBg="1"/>
      <p:bldP spid="42" grpId="1" animBg="1"/>
      <p:bldP spid="42" grpId="2" animBg="1"/>
      <p:bldP spid="54" grpId="0" animBg="1"/>
      <p:bldP spid="55" grpId="0" animBg="1"/>
      <p:bldP spid="56" grpId="0" animBg="1"/>
      <p:bldP spid="57" grpId="0" animBg="1"/>
      <p:bldP spid="60" grpId="0" animBg="1"/>
      <p:bldP spid="61" grpId="0" animBg="1"/>
      <p:bldP spid="62" grpId="0" animBg="1"/>
      <p:bldP spid="6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E829D9A-2C69-4A38-921D-F7C270CDBDE5}"/>
              </a:ext>
            </a:extLst>
          </p:cNvPr>
          <p:cNvSpPr/>
          <p:nvPr/>
        </p:nvSpPr>
        <p:spPr bwMode="auto">
          <a:xfrm>
            <a:off x="131159" y="-250143"/>
            <a:ext cx="11929681" cy="6556375"/>
          </a:xfrm>
          <a:prstGeom prst="rect">
            <a:avLst/>
          </a:prstGeom>
          <a:solidFill>
            <a:schemeClr val="tx1">
              <a:lumMod val="75000"/>
              <a:lumOff val="2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owchart: Merge 25">
            <a:extLst>
              <a:ext uri="{FF2B5EF4-FFF2-40B4-BE49-F238E27FC236}">
                <a16:creationId xmlns:a16="http://schemas.microsoft.com/office/drawing/2014/main" id="{AD386C96-8B08-454B-BF5A-678AEC96E6E2}"/>
              </a:ext>
            </a:extLst>
          </p:cNvPr>
          <p:cNvSpPr/>
          <p:nvPr/>
        </p:nvSpPr>
        <p:spPr>
          <a:xfrm>
            <a:off x="1901634" y="1699078"/>
            <a:ext cx="8121650" cy="4214812"/>
          </a:xfrm>
          <a:prstGeom prst="flowChartMerge">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Social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dirty="0">
              <a:solidFill>
                <a:prstClr val="black">
                  <a:lumMod val="85000"/>
                  <a:lumOff val="15000"/>
                </a:prstClr>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a:t>
            </a:r>
          </a:p>
        </p:txBody>
      </p:sp>
      <p:sp>
        <p:nvSpPr>
          <p:cNvPr id="29" name="Oval 28">
            <a:extLst>
              <a:ext uri="{FF2B5EF4-FFF2-40B4-BE49-F238E27FC236}">
                <a16:creationId xmlns:a16="http://schemas.microsoft.com/office/drawing/2014/main" id="{27B6A30B-AD6D-463D-A6DF-EA32CC0C583F}"/>
              </a:ext>
            </a:extLst>
          </p:cNvPr>
          <p:cNvSpPr/>
          <p:nvPr/>
        </p:nvSpPr>
        <p:spPr>
          <a:xfrm>
            <a:off x="9034847" y="1426630"/>
            <a:ext cx="2276475" cy="941388"/>
          </a:xfrm>
          <a:prstGeom prst="ellipse">
            <a:avLst/>
          </a:prstGeom>
          <a:solidFill>
            <a:schemeClr val="accent5">
              <a:lumMod val="50000"/>
            </a:schemeClr>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Clarifying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Beliefs</a:t>
            </a:r>
          </a:p>
        </p:txBody>
      </p:sp>
      <p:sp>
        <p:nvSpPr>
          <p:cNvPr id="40" name="Oval 39">
            <a:extLst>
              <a:ext uri="{FF2B5EF4-FFF2-40B4-BE49-F238E27FC236}">
                <a16:creationId xmlns:a16="http://schemas.microsoft.com/office/drawing/2014/main" id="{041CD8F2-07DA-4C70-A644-118880F01399}"/>
              </a:ext>
            </a:extLst>
          </p:cNvPr>
          <p:cNvSpPr/>
          <p:nvPr/>
        </p:nvSpPr>
        <p:spPr>
          <a:xfrm>
            <a:off x="4791073" y="5102321"/>
            <a:ext cx="2417763" cy="1035050"/>
          </a:xfrm>
          <a:prstGeom prst="ellipse">
            <a:avLst/>
          </a:prstGeom>
          <a:solidFill>
            <a:schemeClr val="accent5">
              <a:lumMod val="50000"/>
            </a:schemeClr>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Life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Experience</a:t>
            </a:r>
          </a:p>
        </p:txBody>
      </p:sp>
      <p:sp>
        <p:nvSpPr>
          <p:cNvPr id="42" name="Oval 41">
            <a:extLst>
              <a:ext uri="{FF2B5EF4-FFF2-40B4-BE49-F238E27FC236}">
                <a16:creationId xmlns:a16="http://schemas.microsoft.com/office/drawing/2014/main" id="{4E62F4E1-E2DB-454E-AC43-EDD286D3E5C6}"/>
              </a:ext>
            </a:extLst>
          </p:cNvPr>
          <p:cNvSpPr/>
          <p:nvPr/>
        </p:nvSpPr>
        <p:spPr>
          <a:xfrm>
            <a:off x="941005" y="1344195"/>
            <a:ext cx="2216150" cy="941388"/>
          </a:xfrm>
          <a:prstGeom prst="ellipse">
            <a:avLst/>
          </a:prstGeom>
          <a:solidFill>
            <a:schemeClr val="accent5">
              <a:lumMod val="50000"/>
            </a:schemeClr>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Human Development</a:t>
            </a:r>
          </a:p>
        </p:txBody>
      </p:sp>
      <p:sp>
        <p:nvSpPr>
          <p:cNvPr id="60" name="Rectangle 59">
            <a:extLst>
              <a:ext uri="{FF2B5EF4-FFF2-40B4-BE49-F238E27FC236}">
                <a16:creationId xmlns:a16="http://schemas.microsoft.com/office/drawing/2014/main" id="{BEE1F5EA-86E3-4746-8813-7364CB64F4F0}"/>
              </a:ext>
            </a:extLst>
          </p:cNvPr>
          <p:cNvSpPr/>
          <p:nvPr/>
        </p:nvSpPr>
        <p:spPr>
          <a:xfrm>
            <a:off x="3889819" y="551768"/>
            <a:ext cx="4145280" cy="714375"/>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Behaviors results from </a:t>
            </a:r>
            <a:r>
              <a:rPr lang="en-US" b="1" dirty="0">
                <a:solidFill>
                  <a:prstClr val="white"/>
                </a:solidFill>
                <a:latin typeface="Calibri" panose="020F0502020204030204"/>
              </a:rPr>
              <a:t>acting on accepted beliefs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E6707F21-754C-4E6A-A981-55296E788B3B}"/>
              </a:ext>
            </a:extLst>
          </p:cNvPr>
          <p:cNvSpPr/>
          <p:nvPr/>
        </p:nvSpPr>
        <p:spPr>
          <a:xfrm>
            <a:off x="4042561" y="1917899"/>
            <a:ext cx="3879135" cy="417513"/>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An</a:t>
            </a:r>
            <a:r>
              <a:rPr kumimoji="0" lang="en-US" sz="1800" b="1" i="0" u="none" strike="noStrike" kern="1200" cap="none" spc="0" normalizeH="0" noProof="0" dirty="0">
                <a:ln>
                  <a:noFill/>
                </a:ln>
                <a:solidFill>
                  <a:prstClr val="white"/>
                </a:solidFill>
                <a:effectLst/>
                <a:uLnTx/>
                <a:uFillTx/>
                <a:latin typeface="Calibri" panose="020F0502020204030204"/>
                <a:ea typeface="+mn-ea"/>
                <a:cs typeface="+mn-cs"/>
              </a:rPr>
              <a:t> awareness of existing beliefs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4BCF5B6A-AC7E-4FCA-B1E3-FEB4B0861DE7}"/>
              </a:ext>
            </a:extLst>
          </p:cNvPr>
          <p:cNvSpPr/>
          <p:nvPr/>
        </p:nvSpPr>
        <p:spPr>
          <a:xfrm>
            <a:off x="4045037" y="1397285"/>
            <a:ext cx="3879135" cy="417513"/>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An awareness of expectations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0B2CE26A-4031-4651-9608-2B49AB54A4BE}"/>
              </a:ext>
            </a:extLst>
          </p:cNvPr>
          <p:cNvSpPr/>
          <p:nvPr/>
        </p:nvSpPr>
        <p:spPr>
          <a:xfrm>
            <a:off x="4042561" y="2415019"/>
            <a:ext cx="3881777" cy="419100"/>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white"/>
                </a:solidFill>
                <a:latin typeface="Calibri" panose="020F0502020204030204"/>
              </a:rPr>
              <a:t>Explicit Bias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AF2E6DC-74D9-4740-B912-7C07CC148917}"/>
              </a:ext>
            </a:extLst>
          </p:cNvPr>
          <p:cNvSpPr/>
          <p:nvPr/>
        </p:nvSpPr>
        <p:spPr>
          <a:xfrm>
            <a:off x="7620001" y="3365500"/>
            <a:ext cx="4183666" cy="798513"/>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Behavior results from our </a:t>
            </a:r>
            <a:r>
              <a:rPr kumimoji="0" lang="en-US" sz="1800" b="1" i="0" u="sng" strike="noStrike" kern="1200" cap="none" spc="0" normalizeH="0" baseline="0" noProof="0" dirty="0">
                <a:ln>
                  <a:noFill/>
                </a:ln>
                <a:solidFill>
                  <a:prstClr val="white"/>
                </a:solidFill>
                <a:effectLst/>
                <a:uLnTx/>
                <a:uFillTx/>
                <a:latin typeface="Calibri" panose="020F0502020204030204"/>
                <a:ea typeface="+mn-ea"/>
                <a:cs typeface="+mn-cs"/>
              </a:rPr>
              <a:t>perception</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of life events</a:t>
            </a:r>
          </a:p>
        </p:txBody>
      </p:sp>
      <p:sp>
        <p:nvSpPr>
          <p:cNvPr id="17" name="Rectangle 16">
            <a:extLst>
              <a:ext uri="{FF2B5EF4-FFF2-40B4-BE49-F238E27FC236}">
                <a16:creationId xmlns:a16="http://schemas.microsoft.com/office/drawing/2014/main" id="{AC4E9A52-0D41-4B99-A957-2D3080B43B14}"/>
              </a:ext>
            </a:extLst>
          </p:cNvPr>
          <p:cNvSpPr/>
          <p:nvPr/>
        </p:nvSpPr>
        <p:spPr>
          <a:xfrm>
            <a:off x="7806193" y="5436824"/>
            <a:ext cx="3780461" cy="665854"/>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The</a:t>
            </a:r>
            <a:r>
              <a:rPr kumimoji="0" lang="en-US" sz="1800" b="1" i="0" u="none" strike="noStrike" kern="1200" cap="none" spc="0" normalizeH="0" noProof="0" dirty="0">
                <a:ln>
                  <a:noFill/>
                </a:ln>
                <a:solidFill>
                  <a:prstClr val="white"/>
                </a:solidFill>
                <a:effectLst/>
                <a:uLnTx/>
                <a:uFillTx/>
                <a:latin typeface="Calibri" panose="020F0502020204030204"/>
                <a:ea typeface="+mn-ea"/>
                <a:cs typeface="+mn-cs"/>
              </a:rPr>
              <a:t> Impact of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Trauma</a:t>
            </a:r>
          </a:p>
        </p:txBody>
      </p:sp>
      <p:sp>
        <p:nvSpPr>
          <p:cNvPr id="18" name="Rectangle 17">
            <a:extLst>
              <a:ext uri="{FF2B5EF4-FFF2-40B4-BE49-F238E27FC236}">
                <a16:creationId xmlns:a16="http://schemas.microsoft.com/office/drawing/2014/main" id="{FE1A311C-0705-462A-ACB5-7207806EA125}"/>
              </a:ext>
            </a:extLst>
          </p:cNvPr>
          <p:cNvSpPr/>
          <p:nvPr/>
        </p:nvSpPr>
        <p:spPr>
          <a:xfrm>
            <a:off x="7802879" y="4284670"/>
            <a:ext cx="3783775" cy="474662"/>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white"/>
                </a:solidFill>
                <a:latin typeface="Calibri" panose="020F0502020204030204"/>
              </a:rPr>
              <a:t>Implicit Bias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6B27B38-6E4B-40B4-8434-5B7D1C4E9E9B}"/>
              </a:ext>
            </a:extLst>
          </p:cNvPr>
          <p:cNvSpPr/>
          <p:nvPr/>
        </p:nvSpPr>
        <p:spPr>
          <a:xfrm>
            <a:off x="7798599" y="4841060"/>
            <a:ext cx="3780461" cy="501650"/>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noProof="0" dirty="0">
                <a:ln>
                  <a:noFill/>
                </a:ln>
                <a:solidFill>
                  <a:prstClr val="white"/>
                </a:solidFill>
                <a:effectLst/>
                <a:uLnTx/>
                <a:uFillTx/>
                <a:latin typeface="Calibri" panose="020F0502020204030204"/>
                <a:ea typeface="+mn-ea"/>
                <a:cs typeface="+mn-cs"/>
              </a:rPr>
              <a:t>Cultural Norms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25FB657-5AA0-45CA-B5AC-F7253EE26C01}"/>
              </a:ext>
            </a:extLst>
          </p:cNvPr>
          <p:cNvSpPr/>
          <p:nvPr/>
        </p:nvSpPr>
        <p:spPr>
          <a:xfrm>
            <a:off x="2623696" y="-159240"/>
            <a:ext cx="6677526" cy="58032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solidFill>
              </a:rPr>
              <a:t>Beliefs and Life Experience</a:t>
            </a:r>
          </a:p>
        </p:txBody>
      </p:sp>
    </p:spTree>
    <p:extLst>
      <p:ext uri="{BB962C8B-B14F-4D97-AF65-F5344CB8AC3E}">
        <p14:creationId xmlns:p14="http://schemas.microsoft.com/office/powerpoint/2010/main" val="283380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childTnLst>
                                    <p:animEffect transition="out" filter="fade">
                                      <p:cBhvr>
                                        <p:cTn id="21" dur="500" tmFilter="0, 0; .2, .5; .8, .5; 1, 0"/>
                                        <p:tgtEl>
                                          <p:spTgt spid="42"/>
                                        </p:tgtEl>
                                      </p:cBhvr>
                                    </p:animEffect>
                                    <p:animScale>
                                      <p:cBhvr>
                                        <p:cTn id="22" dur="250" autoRev="1" fill="hold"/>
                                        <p:tgtEl>
                                          <p:spTgt spid="42"/>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1" nodeType="clickEffect">
                                  <p:stCondLst>
                                    <p:cond delay="0"/>
                                  </p:stCondLst>
                                  <p:childTnLst>
                                    <p:animEffect transition="out" filter="fade">
                                      <p:cBhvr>
                                        <p:cTn id="26" dur="500" tmFilter="0, 0; .2, .5; .8, .5; 1, 0"/>
                                        <p:tgtEl>
                                          <p:spTgt spid="29"/>
                                        </p:tgtEl>
                                      </p:cBhvr>
                                    </p:animEffect>
                                    <p:animScale>
                                      <p:cBhvr>
                                        <p:cTn id="27" dur="250" autoRev="1" fill="hold"/>
                                        <p:tgtEl>
                                          <p:spTgt spid="29"/>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2" nodeType="clickEffect">
                                  <p:stCondLst>
                                    <p:cond delay="0"/>
                                  </p:stCondLst>
                                  <p:childTnLst>
                                    <p:animEffect transition="out" filter="fade">
                                      <p:cBhvr>
                                        <p:cTn id="51" dur="500" tmFilter="0, 0; .2, .5; .8, .5; 1, 0"/>
                                        <p:tgtEl>
                                          <p:spTgt spid="29"/>
                                        </p:tgtEl>
                                      </p:cBhvr>
                                    </p:animEffect>
                                    <p:animScale>
                                      <p:cBhvr>
                                        <p:cTn id="52" dur="250" autoRev="1" fill="hold"/>
                                        <p:tgtEl>
                                          <p:spTgt spid="29"/>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grpId="1" nodeType="clickEffect">
                                  <p:stCondLst>
                                    <p:cond delay="0"/>
                                  </p:stCondLst>
                                  <p:childTnLst>
                                    <p:animEffect transition="out" filter="fade">
                                      <p:cBhvr>
                                        <p:cTn id="56" dur="500" tmFilter="0, 0; .2, .5; .8, .5; 1, 0"/>
                                        <p:tgtEl>
                                          <p:spTgt spid="40"/>
                                        </p:tgtEl>
                                      </p:cBhvr>
                                    </p:animEffect>
                                    <p:animScale>
                                      <p:cBhvr>
                                        <p:cTn id="57" dur="250" autoRev="1" fill="hold"/>
                                        <p:tgtEl>
                                          <p:spTgt spid="40"/>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29" grpId="2" animBg="1"/>
      <p:bldP spid="40" grpId="0" animBg="1"/>
      <p:bldP spid="40" grpId="1" animBg="1"/>
      <p:bldP spid="42" grpId="0" animBg="1"/>
      <p:bldP spid="42" grpId="1" animBg="1"/>
      <p:bldP spid="60" grpId="0" animBg="1"/>
      <p:bldP spid="61" grpId="0" animBg="1"/>
      <p:bldP spid="62" grpId="0" animBg="1"/>
      <p:bldP spid="66" grpId="0" animBg="1"/>
      <p:bldP spid="16"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E829D9A-2C69-4A38-921D-F7C270CDBDE5}"/>
              </a:ext>
            </a:extLst>
          </p:cNvPr>
          <p:cNvSpPr/>
          <p:nvPr/>
        </p:nvSpPr>
        <p:spPr bwMode="auto">
          <a:xfrm>
            <a:off x="35115" y="-209550"/>
            <a:ext cx="11929681" cy="6556375"/>
          </a:xfrm>
          <a:prstGeom prst="rect">
            <a:avLst/>
          </a:prstGeom>
          <a:solidFill>
            <a:schemeClr val="tx1">
              <a:lumMod val="75000"/>
              <a:lumOff val="2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owchart: Merge 25">
            <a:extLst>
              <a:ext uri="{FF2B5EF4-FFF2-40B4-BE49-F238E27FC236}">
                <a16:creationId xmlns:a16="http://schemas.microsoft.com/office/drawing/2014/main" id="{AD386C96-8B08-454B-BF5A-678AEC96E6E2}"/>
              </a:ext>
            </a:extLst>
          </p:cNvPr>
          <p:cNvSpPr/>
          <p:nvPr/>
        </p:nvSpPr>
        <p:spPr>
          <a:xfrm>
            <a:off x="1981966" y="961231"/>
            <a:ext cx="8121650" cy="4214812"/>
          </a:xfrm>
          <a:prstGeom prst="flowChartMerge">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Social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dirty="0">
              <a:solidFill>
                <a:prstClr val="black">
                  <a:lumMod val="85000"/>
                  <a:lumOff val="15000"/>
                </a:prstClr>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a:t>
            </a:r>
          </a:p>
        </p:txBody>
      </p:sp>
      <p:sp>
        <p:nvSpPr>
          <p:cNvPr id="29" name="Oval 28">
            <a:extLst>
              <a:ext uri="{FF2B5EF4-FFF2-40B4-BE49-F238E27FC236}">
                <a16:creationId xmlns:a16="http://schemas.microsoft.com/office/drawing/2014/main" id="{27B6A30B-AD6D-463D-A6DF-EA32CC0C583F}"/>
              </a:ext>
            </a:extLst>
          </p:cNvPr>
          <p:cNvSpPr/>
          <p:nvPr/>
        </p:nvSpPr>
        <p:spPr>
          <a:xfrm>
            <a:off x="9150739" y="626458"/>
            <a:ext cx="2276475" cy="941388"/>
          </a:xfrm>
          <a:prstGeom prst="ellipse">
            <a:avLst/>
          </a:prstGeom>
          <a:solidFill>
            <a:schemeClr val="accent5">
              <a:lumMod val="50000"/>
            </a:schemeClr>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Clarifying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Beliefs</a:t>
            </a:r>
          </a:p>
        </p:txBody>
      </p:sp>
      <p:sp>
        <p:nvSpPr>
          <p:cNvPr id="40" name="Oval 39">
            <a:extLst>
              <a:ext uri="{FF2B5EF4-FFF2-40B4-BE49-F238E27FC236}">
                <a16:creationId xmlns:a16="http://schemas.microsoft.com/office/drawing/2014/main" id="{041CD8F2-07DA-4C70-A644-118880F01399}"/>
              </a:ext>
            </a:extLst>
          </p:cNvPr>
          <p:cNvSpPr/>
          <p:nvPr/>
        </p:nvSpPr>
        <p:spPr>
          <a:xfrm>
            <a:off x="4791073" y="5102321"/>
            <a:ext cx="2417763" cy="1035050"/>
          </a:xfrm>
          <a:prstGeom prst="ellipse">
            <a:avLst/>
          </a:prstGeom>
          <a:solidFill>
            <a:schemeClr val="accent5">
              <a:lumMod val="50000"/>
            </a:schemeClr>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Life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Experience</a:t>
            </a:r>
          </a:p>
        </p:txBody>
      </p:sp>
      <p:sp>
        <p:nvSpPr>
          <p:cNvPr id="41" name="Rectangle 40">
            <a:extLst>
              <a:ext uri="{FF2B5EF4-FFF2-40B4-BE49-F238E27FC236}">
                <a16:creationId xmlns:a16="http://schemas.microsoft.com/office/drawing/2014/main" id="{33E48AEB-71DB-4C71-B2D9-B14318F7D24D}"/>
              </a:ext>
            </a:extLst>
          </p:cNvPr>
          <p:cNvSpPr/>
          <p:nvPr/>
        </p:nvSpPr>
        <p:spPr>
          <a:xfrm>
            <a:off x="2241041" y="-1487"/>
            <a:ext cx="7447788" cy="490583"/>
          </a:xfrm>
          <a:prstGeom prst="rect">
            <a:avLst/>
          </a:prstGeom>
          <a:noFill/>
          <a:ln w="38100">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alibri" panose="020F0502020204030204"/>
                <a:ea typeface="+mn-ea"/>
                <a:cs typeface="+mn-cs"/>
              </a:rPr>
              <a:t>Influencing</a:t>
            </a:r>
            <a:r>
              <a:rPr kumimoji="0" lang="en-US" sz="2800" b="1" i="0" u="none" strike="noStrike" kern="1200" cap="none" spc="0" normalizeH="0" noProof="0" dirty="0">
                <a:ln>
                  <a:noFill/>
                </a:ln>
                <a:solidFill>
                  <a:srgbClr val="FFC000"/>
                </a:solidFill>
                <a:effectLst/>
                <a:uLnTx/>
                <a:uFillTx/>
                <a:latin typeface="Calibri" panose="020F0502020204030204"/>
                <a:ea typeface="+mn-ea"/>
                <a:cs typeface="+mn-cs"/>
              </a:rPr>
              <a:t> Learned Behavior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4E62F4E1-E2DB-454E-AC43-EDD286D3E5C6}"/>
              </a:ext>
            </a:extLst>
          </p:cNvPr>
          <p:cNvSpPr/>
          <p:nvPr/>
        </p:nvSpPr>
        <p:spPr>
          <a:xfrm>
            <a:off x="764786" y="626458"/>
            <a:ext cx="2216150" cy="941388"/>
          </a:xfrm>
          <a:prstGeom prst="ellipse">
            <a:avLst/>
          </a:prstGeom>
          <a:solidFill>
            <a:schemeClr val="accent5">
              <a:lumMod val="50000"/>
            </a:schemeClr>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Human Development</a:t>
            </a:r>
          </a:p>
        </p:txBody>
      </p:sp>
      <p:sp>
        <p:nvSpPr>
          <p:cNvPr id="16" name="Rectangle 15">
            <a:extLst>
              <a:ext uri="{FF2B5EF4-FFF2-40B4-BE49-F238E27FC236}">
                <a16:creationId xmlns:a16="http://schemas.microsoft.com/office/drawing/2014/main" id="{8AF2E6DC-74D9-4740-B912-7C07CC148917}"/>
              </a:ext>
            </a:extLst>
          </p:cNvPr>
          <p:cNvSpPr/>
          <p:nvPr/>
        </p:nvSpPr>
        <p:spPr>
          <a:xfrm>
            <a:off x="7781130" y="2003355"/>
            <a:ext cx="4183666" cy="798513"/>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Behavior results from beliefs</a:t>
            </a:r>
            <a:r>
              <a:rPr kumimoji="0" lang="en-US" sz="1800" b="1" i="0" u="none" strike="noStrike" kern="1200" cap="none" spc="0" normalizeH="0" noProof="0" dirty="0">
                <a:ln>
                  <a:noFill/>
                </a:ln>
                <a:solidFill>
                  <a:prstClr val="white"/>
                </a:solidFill>
                <a:effectLst/>
                <a:uLnTx/>
                <a:uFillTx/>
                <a:latin typeface="Calibri" panose="020F0502020204030204"/>
                <a:ea typeface="+mn-ea"/>
                <a:cs typeface="+mn-cs"/>
              </a:rPr>
              <a:t> surrounding life events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C4E9A52-0D41-4B99-A957-2D3080B43B14}"/>
              </a:ext>
            </a:extLst>
          </p:cNvPr>
          <p:cNvSpPr/>
          <p:nvPr/>
        </p:nvSpPr>
        <p:spPr>
          <a:xfrm>
            <a:off x="7967322" y="4074679"/>
            <a:ext cx="3780461" cy="665854"/>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An awareness of emotional triggers (Anger, PTSD, Childhood Trauma)</a:t>
            </a:r>
          </a:p>
        </p:txBody>
      </p:sp>
      <p:sp>
        <p:nvSpPr>
          <p:cNvPr id="18" name="Rectangle 17">
            <a:extLst>
              <a:ext uri="{FF2B5EF4-FFF2-40B4-BE49-F238E27FC236}">
                <a16:creationId xmlns:a16="http://schemas.microsoft.com/office/drawing/2014/main" id="{FE1A311C-0705-462A-ACB5-7207806EA125}"/>
              </a:ext>
            </a:extLst>
          </p:cNvPr>
          <p:cNvSpPr/>
          <p:nvPr/>
        </p:nvSpPr>
        <p:spPr>
          <a:xfrm>
            <a:off x="7964008" y="2922525"/>
            <a:ext cx="3783775" cy="474662"/>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white"/>
                </a:solidFill>
                <a:latin typeface="Calibri" panose="020F0502020204030204"/>
              </a:rPr>
              <a:t>Implicit Bias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6B27B38-6E4B-40B4-8434-5B7D1C4E9E9B}"/>
              </a:ext>
            </a:extLst>
          </p:cNvPr>
          <p:cNvSpPr/>
          <p:nvPr/>
        </p:nvSpPr>
        <p:spPr>
          <a:xfrm>
            <a:off x="7959728" y="3478915"/>
            <a:ext cx="3780461" cy="501650"/>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An</a:t>
            </a:r>
            <a:r>
              <a:rPr kumimoji="0" lang="en-US" sz="1800" b="1" i="0" u="none" strike="noStrike" kern="1200" cap="none" spc="0" normalizeH="0" noProof="0" dirty="0">
                <a:ln>
                  <a:noFill/>
                </a:ln>
                <a:solidFill>
                  <a:prstClr val="white"/>
                </a:solidFill>
                <a:effectLst/>
                <a:uLnTx/>
                <a:uFillTx/>
                <a:latin typeface="Calibri" panose="020F0502020204030204"/>
                <a:ea typeface="+mn-ea"/>
                <a:cs typeface="+mn-cs"/>
              </a:rPr>
              <a:t> awareness of culture</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C1AE2A5-B40F-44D5-8AC8-FA276D34D234}"/>
              </a:ext>
            </a:extLst>
          </p:cNvPr>
          <p:cNvSpPr/>
          <p:nvPr/>
        </p:nvSpPr>
        <p:spPr>
          <a:xfrm>
            <a:off x="457263" y="2004598"/>
            <a:ext cx="3567556" cy="798512"/>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Behaviors result from </a:t>
            </a:r>
            <a:r>
              <a:rPr lang="en-US" b="1" dirty="0">
                <a:solidFill>
                  <a:prstClr val="white"/>
                </a:solidFill>
                <a:latin typeface="Calibri" panose="020F0502020204030204"/>
              </a:rPr>
              <a:t>developmentally appropriate responses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5A54093-53F6-4FB2-8DA5-EA0CB1A51C81}"/>
              </a:ext>
            </a:extLst>
          </p:cNvPr>
          <p:cNvSpPr/>
          <p:nvPr/>
        </p:nvSpPr>
        <p:spPr>
          <a:xfrm>
            <a:off x="646145" y="2930919"/>
            <a:ext cx="3175641" cy="438150"/>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immaturity</a:t>
            </a:r>
          </a:p>
        </p:txBody>
      </p:sp>
      <p:sp>
        <p:nvSpPr>
          <p:cNvPr id="22" name="Rectangle 21">
            <a:extLst>
              <a:ext uri="{FF2B5EF4-FFF2-40B4-BE49-F238E27FC236}">
                <a16:creationId xmlns:a16="http://schemas.microsoft.com/office/drawing/2014/main" id="{2AE9BCE5-95CF-483D-872A-CC6BFBF07BF5}"/>
              </a:ext>
            </a:extLst>
          </p:cNvPr>
          <p:cNvSpPr/>
          <p:nvPr/>
        </p:nvSpPr>
        <p:spPr>
          <a:xfrm>
            <a:off x="640143" y="3477321"/>
            <a:ext cx="3182991" cy="544513"/>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rigidity</a:t>
            </a:r>
          </a:p>
        </p:txBody>
      </p:sp>
      <p:sp>
        <p:nvSpPr>
          <p:cNvPr id="23" name="Rectangle 22">
            <a:extLst>
              <a:ext uri="{FF2B5EF4-FFF2-40B4-BE49-F238E27FC236}">
                <a16:creationId xmlns:a16="http://schemas.microsoft.com/office/drawing/2014/main" id="{947E49B7-386F-4C26-958B-D2348D93AB73}"/>
              </a:ext>
            </a:extLst>
          </p:cNvPr>
          <p:cNvSpPr/>
          <p:nvPr/>
        </p:nvSpPr>
        <p:spPr>
          <a:xfrm>
            <a:off x="635800" y="4130531"/>
            <a:ext cx="3188309" cy="511175"/>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delays</a:t>
            </a:r>
          </a:p>
        </p:txBody>
      </p:sp>
    </p:spTree>
    <p:extLst>
      <p:ext uri="{BB962C8B-B14F-4D97-AF65-F5344CB8AC3E}">
        <p14:creationId xmlns:p14="http://schemas.microsoft.com/office/powerpoint/2010/main" val="278340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childTnLst>
                                    <p:animEffect transition="out" filter="fade">
                                      <p:cBhvr>
                                        <p:cTn id="21" dur="500" tmFilter="0, 0; .2, .5; .8, .5; 1, 0"/>
                                        <p:tgtEl>
                                          <p:spTgt spid="40"/>
                                        </p:tgtEl>
                                      </p:cBhvr>
                                    </p:animEffect>
                                    <p:animScale>
                                      <p:cBhvr>
                                        <p:cTn id="22" dur="250" autoRev="1" fill="hold"/>
                                        <p:tgtEl>
                                          <p:spTgt spid="40"/>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1" nodeType="clickEffect">
                                  <p:stCondLst>
                                    <p:cond delay="0"/>
                                  </p:stCondLst>
                                  <p:childTnLst>
                                    <p:animEffect transition="out" filter="fade">
                                      <p:cBhvr>
                                        <p:cTn id="26" dur="500" tmFilter="0, 0; .2, .5; .8, .5; 1, 0"/>
                                        <p:tgtEl>
                                          <p:spTgt spid="42"/>
                                        </p:tgtEl>
                                      </p:cBhvr>
                                    </p:animEffect>
                                    <p:animScale>
                                      <p:cBhvr>
                                        <p:cTn id="27" dur="250" autoRev="1" fill="hold"/>
                                        <p:tgtEl>
                                          <p:spTgt spid="42"/>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2" nodeType="clickEffect">
                                  <p:stCondLst>
                                    <p:cond delay="0"/>
                                  </p:stCondLst>
                                  <p:childTnLst>
                                    <p:animEffect transition="out" filter="fade">
                                      <p:cBhvr>
                                        <p:cTn id="51" dur="500" tmFilter="0, 0; .2, .5; .8, .5; 1, 0"/>
                                        <p:tgtEl>
                                          <p:spTgt spid="40"/>
                                        </p:tgtEl>
                                      </p:cBhvr>
                                    </p:animEffect>
                                    <p:animScale>
                                      <p:cBhvr>
                                        <p:cTn id="52" dur="250" autoRev="1" fill="hold"/>
                                        <p:tgtEl>
                                          <p:spTgt spid="40"/>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grpId="1" nodeType="clickEffect">
                                  <p:stCondLst>
                                    <p:cond delay="0"/>
                                  </p:stCondLst>
                                  <p:childTnLst>
                                    <p:animEffect transition="out" filter="fade">
                                      <p:cBhvr>
                                        <p:cTn id="56" dur="500" tmFilter="0, 0; .2, .5; .8, .5; 1, 0"/>
                                        <p:tgtEl>
                                          <p:spTgt spid="29"/>
                                        </p:tgtEl>
                                      </p:cBhvr>
                                    </p:animEffect>
                                    <p:animScale>
                                      <p:cBhvr>
                                        <p:cTn id="57" dur="250" autoRev="1" fill="hold"/>
                                        <p:tgtEl>
                                          <p:spTgt spid="29"/>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40" grpId="0" animBg="1"/>
      <p:bldP spid="40" grpId="1" animBg="1"/>
      <p:bldP spid="40" grpId="2" animBg="1"/>
      <p:bldP spid="42" grpId="0" animBg="1"/>
      <p:bldP spid="42" grpId="1"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E829D9A-2C69-4A38-921D-F7C270CDBDE5}"/>
              </a:ext>
            </a:extLst>
          </p:cNvPr>
          <p:cNvSpPr/>
          <p:nvPr/>
        </p:nvSpPr>
        <p:spPr bwMode="auto">
          <a:xfrm>
            <a:off x="195263" y="117475"/>
            <a:ext cx="11929681" cy="6556375"/>
          </a:xfrm>
          <a:prstGeom prst="rect">
            <a:avLst/>
          </a:prstGeom>
          <a:solidFill>
            <a:schemeClr val="tx1">
              <a:lumMod val="75000"/>
              <a:lumOff val="2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owchart: Merge 25">
            <a:extLst>
              <a:ext uri="{FF2B5EF4-FFF2-40B4-BE49-F238E27FC236}">
                <a16:creationId xmlns:a16="http://schemas.microsoft.com/office/drawing/2014/main" id="{AD386C96-8B08-454B-BF5A-678AEC96E6E2}"/>
              </a:ext>
            </a:extLst>
          </p:cNvPr>
          <p:cNvSpPr/>
          <p:nvPr/>
        </p:nvSpPr>
        <p:spPr>
          <a:xfrm>
            <a:off x="1906588" y="2424113"/>
            <a:ext cx="8121650" cy="4214812"/>
          </a:xfrm>
          <a:prstGeom prst="flowChartMerge">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Social Learning  </a:t>
            </a:r>
          </a:p>
        </p:txBody>
      </p:sp>
      <p:sp>
        <p:nvSpPr>
          <p:cNvPr id="29" name="Oval 28">
            <a:extLst>
              <a:ext uri="{FF2B5EF4-FFF2-40B4-BE49-F238E27FC236}">
                <a16:creationId xmlns:a16="http://schemas.microsoft.com/office/drawing/2014/main" id="{27B6A30B-AD6D-463D-A6DF-EA32CC0C583F}"/>
              </a:ext>
            </a:extLst>
          </p:cNvPr>
          <p:cNvSpPr/>
          <p:nvPr/>
        </p:nvSpPr>
        <p:spPr>
          <a:xfrm>
            <a:off x="8707438" y="2127250"/>
            <a:ext cx="2276475" cy="941388"/>
          </a:xfrm>
          <a:prstGeom prst="ellipse">
            <a:avLst/>
          </a:prstGeom>
          <a:solidFill>
            <a:schemeClr val="accent5">
              <a:lumMod val="50000"/>
            </a:schemeClr>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Clarifying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Beliefs</a:t>
            </a:r>
          </a:p>
        </p:txBody>
      </p:sp>
      <p:sp>
        <p:nvSpPr>
          <p:cNvPr id="40" name="Oval 39">
            <a:extLst>
              <a:ext uri="{FF2B5EF4-FFF2-40B4-BE49-F238E27FC236}">
                <a16:creationId xmlns:a16="http://schemas.microsoft.com/office/drawing/2014/main" id="{041CD8F2-07DA-4C70-A644-118880F01399}"/>
              </a:ext>
            </a:extLst>
          </p:cNvPr>
          <p:cNvSpPr/>
          <p:nvPr/>
        </p:nvSpPr>
        <p:spPr>
          <a:xfrm>
            <a:off x="4791075" y="5322888"/>
            <a:ext cx="2417763" cy="1035050"/>
          </a:xfrm>
          <a:prstGeom prst="ellipse">
            <a:avLst/>
          </a:prstGeom>
          <a:solidFill>
            <a:schemeClr val="accent5">
              <a:lumMod val="50000"/>
            </a:schemeClr>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Life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Experience</a:t>
            </a:r>
          </a:p>
        </p:txBody>
      </p:sp>
      <p:sp>
        <p:nvSpPr>
          <p:cNvPr id="41" name="Rectangle 40">
            <a:extLst>
              <a:ext uri="{FF2B5EF4-FFF2-40B4-BE49-F238E27FC236}">
                <a16:creationId xmlns:a16="http://schemas.microsoft.com/office/drawing/2014/main" id="{33E48AEB-71DB-4C71-B2D9-B14318F7D24D}"/>
              </a:ext>
            </a:extLst>
          </p:cNvPr>
          <p:cNvSpPr/>
          <p:nvPr/>
        </p:nvSpPr>
        <p:spPr>
          <a:xfrm>
            <a:off x="492125" y="269081"/>
            <a:ext cx="2992438" cy="690563"/>
          </a:xfrm>
          <a:prstGeom prst="rect">
            <a:avLst/>
          </a:prstGeom>
          <a:noFill/>
          <a:ln w="38100">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alibri" panose="020F0502020204030204"/>
                <a:ea typeface="+mn-ea"/>
                <a:cs typeface="+mn-cs"/>
              </a:rPr>
              <a:t>Influencing Workplace Culture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4E62F4E1-E2DB-454E-AC43-EDD286D3E5C6}"/>
              </a:ext>
            </a:extLst>
          </p:cNvPr>
          <p:cNvSpPr/>
          <p:nvPr/>
        </p:nvSpPr>
        <p:spPr>
          <a:xfrm>
            <a:off x="1268413" y="2127250"/>
            <a:ext cx="2216150" cy="941388"/>
          </a:xfrm>
          <a:prstGeom prst="ellipse">
            <a:avLst/>
          </a:prstGeom>
          <a:solidFill>
            <a:schemeClr val="accent5">
              <a:lumMod val="50000"/>
            </a:schemeClr>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Human Development</a:t>
            </a:r>
          </a:p>
        </p:txBody>
      </p:sp>
      <p:sp>
        <p:nvSpPr>
          <p:cNvPr id="44" name="Rectangle 43">
            <a:extLst>
              <a:ext uri="{FF2B5EF4-FFF2-40B4-BE49-F238E27FC236}">
                <a16:creationId xmlns:a16="http://schemas.microsoft.com/office/drawing/2014/main" id="{7DD8BA80-A6F2-478F-9F43-BD3F22BF7E5D}"/>
              </a:ext>
            </a:extLst>
          </p:cNvPr>
          <p:cNvSpPr/>
          <p:nvPr/>
        </p:nvSpPr>
        <p:spPr>
          <a:xfrm>
            <a:off x="2166937" y="4791869"/>
            <a:ext cx="2060575" cy="392113"/>
          </a:xfrm>
          <a:prstGeom prst="rect">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Social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learning </a:t>
            </a:r>
          </a:p>
        </p:txBody>
      </p:sp>
      <p:sp>
        <p:nvSpPr>
          <p:cNvPr id="45" name="Rectangle 44">
            <a:extLst>
              <a:ext uri="{FF2B5EF4-FFF2-40B4-BE49-F238E27FC236}">
                <a16:creationId xmlns:a16="http://schemas.microsoft.com/office/drawing/2014/main" id="{ADC5CB7A-A8EC-4011-8CA2-83B5718B63C6}"/>
              </a:ext>
            </a:extLst>
          </p:cNvPr>
          <p:cNvSpPr/>
          <p:nvPr/>
        </p:nvSpPr>
        <p:spPr>
          <a:xfrm>
            <a:off x="2166937" y="5279232"/>
            <a:ext cx="2060575" cy="374650"/>
          </a:xfrm>
          <a:prstGeom prst="rect">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kill-building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93D4AE6D-40CB-4358-B8D9-CB418FCED885}"/>
              </a:ext>
            </a:extLst>
          </p:cNvPr>
          <p:cNvSpPr/>
          <p:nvPr/>
        </p:nvSpPr>
        <p:spPr>
          <a:xfrm>
            <a:off x="7713661" y="4181397"/>
            <a:ext cx="2132013" cy="449262"/>
          </a:xfrm>
          <a:prstGeom prst="rect">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Counselling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97E34DC-2543-4E05-B0C3-02DEF02FC819}"/>
              </a:ext>
            </a:extLst>
          </p:cNvPr>
          <p:cNvSpPr/>
          <p:nvPr/>
        </p:nvSpPr>
        <p:spPr>
          <a:xfrm>
            <a:off x="7713661" y="5727622"/>
            <a:ext cx="2132013" cy="839786"/>
          </a:xfrm>
          <a:prstGeom prst="rect">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Coaching</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Personal Growth</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E39B80BE-EE8E-4F82-B9F1-89D9BB0E868C}"/>
              </a:ext>
            </a:extLst>
          </p:cNvPr>
          <p:cNvSpPr/>
          <p:nvPr/>
        </p:nvSpPr>
        <p:spPr>
          <a:xfrm>
            <a:off x="7713660" y="4693762"/>
            <a:ext cx="2132013" cy="422275"/>
          </a:xfrm>
          <a:prstGeom prst="rect">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Mediation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6319B1C2-DA96-4B45-AEE9-BE91ADE46930}"/>
              </a:ext>
            </a:extLst>
          </p:cNvPr>
          <p:cNvSpPr/>
          <p:nvPr/>
        </p:nvSpPr>
        <p:spPr>
          <a:xfrm>
            <a:off x="7713660" y="5199381"/>
            <a:ext cx="2132013" cy="427038"/>
          </a:xfrm>
          <a:prstGeom prst="rect">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Group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process</a:t>
            </a:r>
          </a:p>
        </p:txBody>
      </p:sp>
      <p:sp>
        <p:nvSpPr>
          <p:cNvPr id="50" name="Rectangle 49">
            <a:extLst>
              <a:ext uri="{FF2B5EF4-FFF2-40B4-BE49-F238E27FC236}">
                <a16:creationId xmlns:a16="http://schemas.microsoft.com/office/drawing/2014/main" id="{8F69A0E0-2F2E-4C24-9A0C-FEA7B07C08F0}"/>
              </a:ext>
            </a:extLst>
          </p:cNvPr>
          <p:cNvSpPr/>
          <p:nvPr/>
        </p:nvSpPr>
        <p:spPr>
          <a:xfrm>
            <a:off x="4832350" y="3533775"/>
            <a:ext cx="2306637" cy="368300"/>
          </a:xfrm>
          <a:prstGeom prst="rect">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Accountability</a:t>
            </a:r>
          </a:p>
        </p:txBody>
      </p:sp>
      <p:sp>
        <p:nvSpPr>
          <p:cNvPr id="51" name="Rectangle 50">
            <a:extLst>
              <a:ext uri="{FF2B5EF4-FFF2-40B4-BE49-F238E27FC236}">
                <a16:creationId xmlns:a16="http://schemas.microsoft.com/office/drawing/2014/main" id="{2193EFAC-83A8-4627-AE83-476A171522B8}"/>
              </a:ext>
            </a:extLst>
          </p:cNvPr>
          <p:cNvSpPr/>
          <p:nvPr/>
        </p:nvSpPr>
        <p:spPr>
          <a:xfrm>
            <a:off x="4860924" y="1602851"/>
            <a:ext cx="2278063" cy="531813"/>
          </a:xfrm>
          <a:prstGeom prst="rect">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IHR  Title IX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OEA  Ethics</a:t>
            </a:r>
          </a:p>
        </p:txBody>
      </p:sp>
      <p:sp>
        <p:nvSpPr>
          <p:cNvPr id="52" name="Rectangle 51">
            <a:extLst>
              <a:ext uri="{FF2B5EF4-FFF2-40B4-BE49-F238E27FC236}">
                <a16:creationId xmlns:a16="http://schemas.microsoft.com/office/drawing/2014/main" id="{AC7D79FD-F86E-4D05-BF50-7846E051AD03}"/>
              </a:ext>
            </a:extLst>
          </p:cNvPr>
          <p:cNvSpPr/>
          <p:nvPr/>
        </p:nvSpPr>
        <p:spPr>
          <a:xfrm>
            <a:off x="4848225" y="3105944"/>
            <a:ext cx="2305050" cy="361950"/>
          </a:xfrm>
          <a:prstGeom prst="rect">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Policy</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remediation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6FF067DD-DAEA-44E8-8F14-104C5BEDE40D}"/>
              </a:ext>
            </a:extLst>
          </p:cNvPr>
          <p:cNvSpPr/>
          <p:nvPr/>
        </p:nvSpPr>
        <p:spPr>
          <a:xfrm>
            <a:off x="7713661" y="3371772"/>
            <a:ext cx="2132013" cy="725487"/>
          </a:xfrm>
          <a:prstGeom prst="rect">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EAP</a:t>
            </a:r>
          </a:p>
        </p:txBody>
      </p:sp>
      <p:sp>
        <p:nvSpPr>
          <p:cNvPr id="58" name="Rectangle 57">
            <a:extLst>
              <a:ext uri="{FF2B5EF4-FFF2-40B4-BE49-F238E27FC236}">
                <a16:creationId xmlns:a16="http://schemas.microsoft.com/office/drawing/2014/main" id="{0048D3C0-2835-437D-A909-C7E07CEF3BF6}"/>
              </a:ext>
            </a:extLst>
          </p:cNvPr>
          <p:cNvSpPr/>
          <p:nvPr/>
        </p:nvSpPr>
        <p:spPr>
          <a:xfrm>
            <a:off x="2166937" y="4247357"/>
            <a:ext cx="2060575" cy="457200"/>
          </a:xfrm>
          <a:prstGeom prst="rect">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Education</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9" name="Rectangle 58">
            <a:extLst>
              <a:ext uri="{FF2B5EF4-FFF2-40B4-BE49-F238E27FC236}">
                <a16:creationId xmlns:a16="http://schemas.microsoft.com/office/drawing/2014/main" id="{A7CFAB44-B703-4E1F-A1E5-0CBE1C4035A4}"/>
              </a:ext>
            </a:extLst>
          </p:cNvPr>
          <p:cNvSpPr/>
          <p:nvPr/>
        </p:nvSpPr>
        <p:spPr>
          <a:xfrm>
            <a:off x="2163762" y="3426619"/>
            <a:ext cx="2063750" cy="725488"/>
          </a:xfrm>
          <a:prstGeom prst="rect">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Learning and Development</a:t>
            </a:r>
          </a:p>
        </p:txBody>
      </p:sp>
      <p:sp>
        <p:nvSpPr>
          <p:cNvPr id="63" name="Rectangle 62">
            <a:extLst>
              <a:ext uri="{FF2B5EF4-FFF2-40B4-BE49-F238E27FC236}">
                <a16:creationId xmlns:a16="http://schemas.microsoft.com/office/drawing/2014/main" id="{A87A6484-310C-4B58-B291-93E1D76D944F}"/>
              </a:ext>
            </a:extLst>
          </p:cNvPr>
          <p:cNvSpPr/>
          <p:nvPr/>
        </p:nvSpPr>
        <p:spPr>
          <a:xfrm>
            <a:off x="8479647" y="1054893"/>
            <a:ext cx="2732055" cy="935039"/>
          </a:xfrm>
          <a:prstGeom prst="rect">
            <a:avLst/>
          </a:prstGeom>
          <a:noFill/>
          <a:ln w="38100">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Ownership</a:t>
            </a:r>
            <a:r>
              <a:rPr kumimoji="0" lang="en-US" sz="2000" b="1"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improves coping  behaviors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51365ED9-714F-416C-8C4E-78CD2765AC78}"/>
              </a:ext>
            </a:extLst>
          </p:cNvPr>
          <p:cNvSpPr/>
          <p:nvPr/>
        </p:nvSpPr>
        <p:spPr>
          <a:xfrm>
            <a:off x="1130903" y="1402160"/>
            <a:ext cx="2794381" cy="536575"/>
          </a:xfrm>
          <a:prstGeom prst="rect">
            <a:avLst/>
          </a:prstGeom>
          <a:noFill/>
          <a:ln w="38100">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Learning encourages new behavior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394640F8-20DE-4708-82AE-8001D2B548A6}"/>
              </a:ext>
            </a:extLst>
          </p:cNvPr>
          <p:cNvSpPr/>
          <p:nvPr/>
        </p:nvSpPr>
        <p:spPr>
          <a:xfrm>
            <a:off x="4535266" y="361711"/>
            <a:ext cx="2864294" cy="1063562"/>
          </a:xfrm>
          <a:prstGeom prst="rect">
            <a:avLst/>
          </a:prstGeom>
          <a:noFill/>
          <a:ln w="38100">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Accountability  encourages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045786BF-6BA2-4318-B952-9F96D5EB9E20}"/>
              </a:ext>
            </a:extLst>
          </p:cNvPr>
          <p:cNvSpPr/>
          <p:nvPr/>
        </p:nvSpPr>
        <p:spPr>
          <a:xfrm>
            <a:off x="4835525" y="2207419"/>
            <a:ext cx="2305050" cy="363538"/>
          </a:xfrm>
          <a:prstGeom prst="rect">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Policy</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education</a:t>
            </a:r>
          </a:p>
        </p:txBody>
      </p:sp>
      <p:sp>
        <p:nvSpPr>
          <p:cNvPr id="68" name="Rectangle 67">
            <a:extLst>
              <a:ext uri="{FF2B5EF4-FFF2-40B4-BE49-F238E27FC236}">
                <a16:creationId xmlns:a16="http://schemas.microsoft.com/office/drawing/2014/main" id="{9D6310CE-625C-4DB2-80B6-A2C3FB697E9A}"/>
              </a:ext>
            </a:extLst>
          </p:cNvPr>
          <p:cNvSpPr/>
          <p:nvPr/>
        </p:nvSpPr>
        <p:spPr>
          <a:xfrm>
            <a:off x="2163762" y="5749131"/>
            <a:ext cx="2063750" cy="839787"/>
          </a:xfrm>
          <a:prstGeom prst="rect">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Coaching Professional Growth</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7BDDFC0F-8ED7-4F55-AB03-680C73B131D2}"/>
              </a:ext>
            </a:extLst>
          </p:cNvPr>
          <p:cNvSpPr/>
          <p:nvPr/>
        </p:nvSpPr>
        <p:spPr>
          <a:xfrm>
            <a:off x="4835525" y="2656421"/>
            <a:ext cx="2305050" cy="361950"/>
          </a:xfrm>
          <a:prstGeom prst="rect">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Corrective</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action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500"/>
                                        <p:tgtEl>
                                          <p:spTgt spid="6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8" grpId="0" animBg="1"/>
      <p:bldP spid="59" grpId="0" animBg="1"/>
      <p:bldP spid="67" grpId="0" animBg="1"/>
      <p:bldP spid="68" grpId="0" animBg="1"/>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667765-9141-4C05-A55C-CC6F965B5D3F}"/>
              </a:ext>
            </a:extLst>
          </p:cNvPr>
          <p:cNvSpPr/>
          <p:nvPr/>
        </p:nvSpPr>
        <p:spPr>
          <a:xfrm>
            <a:off x="414528" y="890016"/>
            <a:ext cx="5291328" cy="938784"/>
          </a:xfrm>
          <a:prstGeom prst="rect">
            <a:avLst/>
          </a:prstGeom>
          <a:solidFill>
            <a:schemeClr val="bg1">
              <a:lumMod val="5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t>Services for the Individual</a:t>
            </a:r>
          </a:p>
        </p:txBody>
      </p:sp>
      <p:sp>
        <p:nvSpPr>
          <p:cNvPr id="3" name="Rectangle 2">
            <a:extLst>
              <a:ext uri="{FF2B5EF4-FFF2-40B4-BE49-F238E27FC236}">
                <a16:creationId xmlns:a16="http://schemas.microsoft.com/office/drawing/2014/main" id="{1405BF21-2366-46C6-A25C-9AAD7E779E33}"/>
              </a:ext>
            </a:extLst>
          </p:cNvPr>
          <p:cNvSpPr/>
          <p:nvPr/>
        </p:nvSpPr>
        <p:spPr>
          <a:xfrm>
            <a:off x="6486146" y="890016"/>
            <a:ext cx="5175502" cy="938784"/>
          </a:xfrm>
          <a:prstGeom prst="rect">
            <a:avLst/>
          </a:prstGeom>
          <a:solidFill>
            <a:schemeClr val="bg1">
              <a:lumMod val="5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t>Services for Working Groups</a:t>
            </a:r>
          </a:p>
        </p:txBody>
      </p:sp>
      <p:sp>
        <p:nvSpPr>
          <p:cNvPr id="4" name="Rectangle 3">
            <a:extLst>
              <a:ext uri="{FF2B5EF4-FFF2-40B4-BE49-F238E27FC236}">
                <a16:creationId xmlns:a16="http://schemas.microsoft.com/office/drawing/2014/main" id="{1FCAD63A-5BD8-4AC9-BE3B-D0F07E17419E}"/>
              </a:ext>
            </a:extLst>
          </p:cNvPr>
          <p:cNvSpPr/>
          <p:nvPr/>
        </p:nvSpPr>
        <p:spPr>
          <a:xfrm>
            <a:off x="414528" y="2133600"/>
            <a:ext cx="5291328" cy="1295400"/>
          </a:xfrm>
          <a:prstGeom prst="rect">
            <a:avLst/>
          </a:prstGeom>
          <a:solidFill>
            <a:schemeClr val="accent1">
              <a:lumMod val="50000"/>
            </a:schemeClr>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Coaching</a:t>
            </a:r>
          </a:p>
          <a:p>
            <a:pPr algn="ctr"/>
            <a:r>
              <a:rPr lang="en-US" b="1" dirty="0"/>
              <a:t>How can I improve my work?</a:t>
            </a:r>
          </a:p>
          <a:p>
            <a:pPr algn="ctr"/>
            <a:r>
              <a:rPr lang="en-US" b="1" dirty="0"/>
              <a:t>How can I encourage professional development?</a:t>
            </a:r>
          </a:p>
        </p:txBody>
      </p:sp>
      <p:sp>
        <p:nvSpPr>
          <p:cNvPr id="5" name="Rectangle 4">
            <a:extLst>
              <a:ext uri="{FF2B5EF4-FFF2-40B4-BE49-F238E27FC236}">
                <a16:creationId xmlns:a16="http://schemas.microsoft.com/office/drawing/2014/main" id="{5120D465-406A-4F33-B30A-ACB5C1254A43}"/>
              </a:ext>
            </a:extLst>
          </p:cNvPr>
          <p:cNvSpPr/>
          <p:nvPr/>
        </p:nvSpPr>
        <p:spPr>
          <a:xfrm>
            <a:off x="414528" y="3733800"/>
            <a:ext cx="5291328" cy="1295400"/>
          </a:xfrm>
          <a:prstGeom prst="rect">
            <a:avLst/>
          </a:prstGeom>
          <a:solidFill>
            <a:schemeClr val="accent1">
              <a:lumMod val="50000"/>
            </a:schemeClr>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Counseling</a:t>
            </a:r>
          </a:p>
          <a:p>
            <a:pPr algn="ctr"/>
            <a:r>
              <a:rPr lang="en-US" b="1" dirty="0"/>
              <a:t>How can I improve my self-awareness?</a:t>
            </a:r>
          </a:p>
          <a:p>
            <a:pPr algn="ctr"/>
            <a:r>
              <a:rPr lang="en-US" b="1" dirty="0"/>
              <a:t>How do I encourage personal growth?</a:t>
            </a:r>
          </a:p>
        </p:txBody>
      </p:sp>
      <p:sp>
        <p:nvSpPr>
          <p:cNvPr id="6" name="Rectangle 5">
            <a:extLst>
              <a:ext uri="{FF2B5EF4-FFF2-40B4-BE49-F238E27FC236}">
                <a16:creationId xmlns:a16="http://schemas.microsoft.com/office/drawing/2014/main" id="{8F23D872-3691-49D8-9ED5-06C7FBFBC359}"/>
              </a:ext>
            </a:extLst>
          </p:cNvPr>
          <p:cNvSpPr/>
          <p:nvPr/>
        </p:nvSpPr>
        <p:spPr>
          <a:xfrm>
            <a:off x="414528" y="5334000"/>
            <a:ext cx="5291328" cy="1295400"/>
          </a:xfrm>
          <a:prstGeom prst="rect">
            <a:avLst/>
          </a:prstGeom>
          <a:solidFill>
            <a:schemeClr val="accent1">
              <a:lumMod val="50000"/>
            </a:schemeClr>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Mediation</a:t>
            </a:r>
          </a:p>
          <a:p>
            <a:pPr algn="ctr"/>
            <a:r>
              <a:rPr lang="en-US" b="1" dirty="0"/>
              <a:t>What is my understanding of conflict?</a:t>
            </a:r>
          </a:p>
          <a:p>
            <a:pPr algn="ctr"/>
            <a:r>
              <a:rPr lang="en-US" b="1" dirty="0"/>
              <a:t>What are my methods of problem-solving?</a:t>
            </a:r>
          </a:p>
        </p:txBody>
      </p:sp>
      <p:sp>
        <p:nvSpPr>
          <p:cNvPr id="7" name="Rectangle 6">
            <a:extLst>
              <a:ext uri="{FF2B5EF4-FFF2-40B4-BE49-F238E27FC236}">
                <a16:creationId xmlns:a16="http://schemas.microsoft.com/office/drawing/2014/main" id="{C6A30ACE-E818-430D-A2FF-7AE3E0C1F9A6}"/>
              </a:ext>
            </a:extLst>
          </p:cNvPr>
          <p:cNvSpPr/>
          <p:nvPr/>
        </p:nvSpPr>
        <p:spPr>
          <a:xfrm>
            <a:off x="6486144" y="2133600"/>
            <a:ext cx="5291328" cy="1295400"/>
          </a:xfrm>
          <a:prstGeom prst="rect">
            <a:avLst/>
          </a:prstGeom>
          <a:solidFill>
            <a:schemeClr val="accent1">
              <a:lumMod val="50000"/>
            </a:schemeClr>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Services Presentation</a:t>
            </a:r>
          </a:p>
          <a:p>
            <a:pPr algn="ctr"/>
            <a:r>
              <a:rPr lang="en-US" dirty="0"/>
              <a:t>Methods of Group Problem-Solving</a:t>
            </a:r>
          </a:p>
        </p:txBody>
      </p:sp>
      <p:sp>
        <p:nvSpPr>
          <p:cNvPr id="8" name="Rectangle 7">
            <a:extLst>
              <a:ext uri="{FF2B5EF4-FFF2-40B4-BE49-F238E27FC236}">
                <a16:creationId xmlns:a16="http://schemas.microsoft.com/office/drawing/2014/main" id="{A4AB60A2-5799-4C79-8E32-28F4E050B0DD}"/>
              </a:ext>
            </a:extLst>
          </p:cNvPr>
          <p:cNvSpPr/>
          <p:nvPr/>
        </p:nvSpPr>
        <p:spPr>
          <a:xfrm>
            <a:off x="6486144" y="3733800"/>
            <a:ext cx="5291328" cy="1295400"/>
          </a:xfrm>
          <a:prstGeom prst="rect">
            <a:avLst/>
          </a:prstGeom>
          <a:solidFill>
            <a:schemeClr val="accent1">
              <a:lumMod val="50000"/>
            </a:schemeClr>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Topic-Driven Presentation</a:t>
            </a:r>
          </a:p>
          <a:p>
            <a:pPr algn="ctr"/>
            <a:r>
              <a:rPr lang="en-US" dirty="0"/>
              <a:t>Group Education: Learning and Behavior</a:t>
            </a:r>
          </a:p>
        </p:txBody>
      </p:sp>
      <p:sp>
        <p:nvSpPr>
          <p:cNvPr id="9" name="Rectangle 8">
            <a:extLst>
              <a:ext uri="{FF2B5EF4-FFF2-40B4-BE49-F238E27FC236}">
                <a16:creationId xmlns:a16="http://schemas.microsoft.com/office/drawing/2014/main" id="{0DC2E468-1493-4AB0-8E75-FB6517AC93F3}"/>
              </a:ext>
            </a:extLst>
          </p:cNvPr>
          <p:cNvSpPr/>
          <p:nvPr/>
        </p:nvSpPr>
        <p:spPr>
          <a:xfrm>
            <a:off x="6486144" y="5334000"/>
            <a:ext cx="5291328" cy="1295400"/>
          </a:xfrm>
          <a:prstGeom prst="rect">
            <a:avLst/>
          </a:prstGeom>
          <a:solidFill>
            <a:schemeClr val="accent1">
              <a:lumMod val="50000"/>
            </a:schemeClr>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Skill-Building Presentation</a:t>
            </a:r>
          </a:p>
          <a:p>
            <a:pPr algn="ctr"/>
            <a:r>
              <a:rPr lang="en-US" dirty="0"/>
              <a:t>Group Problem-Solving Methods</a:t>
            </a:r>
          </a:p>
        </p:txBody>
      </p:sp>
      <p:sp>
        <p:nvSpPr>
          <p:cNvPr id="10" name="Rectangle 9">
            <a:extLst>
              <a:ext uri="{FF2B5EF4-FFF2-40B4-BE49-F238E27FC236}">
                <a16:creationId xmlns:a16="http://schemas.microsoft.com/office/drawing/2014/main" id="{03470EB0-D8A1-42C0-87EA-D80A61FF0542}"/>
              </a:ext>
            </a:extLst>
          </p:cNvPr>
          <p:cNvSpPr/>
          <p:nvPr/>
        </p:nvSpPr>
        <p:spPr>
          <a:xfrm>
            <a:off x="414528" y="97536"/>
            <a:ext cx="11247120" cy="694944"/>
          </a:xfrm>
          <a:prstGeom prst="rect">
            <a:avLst/>
          </a:prstGeom>
          <a:solidFill>
            <a:schemeClr val="tx1"/>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Services Related to Learning New Behaviors</a:t>
            </a:r>
          </a:p>
        </p:txBody>
      </p:sp>
    </p:spTree>
    <p:extLst>
      <p:ext uri="{BB962C8B-B14F-4D97-AF65-F5344CB8AC3E}">
        <p14:creationId xmlns:p14="http://schemas.microsoft.com/office/powerpoint/2010/main" val="423732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1" end="1"/>
                                            </p:txEl>
                                          </p:spTgt>
                                        </p:tgtEl>
                                        <p:attrNameLst>
                                          <p:attrName>style.visibility</p:attrName>
                                        </p:attrNameLst>
                                      </p:cBhvr>
                                      <p:to>
                                        <p:strVal val="visible"/>
                                      </p:to>
                                    </p:set>
                                    <p:animEffect transition="in" filter="fade">
                                      <p:cBhvr>
                                        <p:cTn id="57" dur="500"/>
                                        <p:tgtEl>
                                          <p:spTgt spid="7">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1" end="1"/>
                                            </p:txEl>
                                          </p:spTgt>
                                        </p:tgtEl>
                                        <p:attrNameLst>
                                          <p:attrName>style.visibility</p:attrName>
                                        </p:attrNameLst>
                                      </p:cBhvr>
                                      <p:to>
                                        <p:strVal val="visible"/>
                                      </p:to>
                                    </p:set>
                                    <p:animEffect transition="in" filter="fade">
                                      <p:cBhvr>
                                        <p:cTn id="67" dur="500"/>
                                        <p:tgtEl>
                                          <p:spTgt spid="8">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
                                            <p:txEl>
                                              <p:pRg st="1" end="1"/>
                                            </p:txEl>
                                          </p:spTgt>
                                        </p:tgtEl>
                                        <p:attrNameLst>
                                          <p:attrName>style.visibility</p:attrName>
                                        </p:attrNameLst>
                                      </p:cBhvr>
                                      <p:to>
                                        <p:strVal val="visible"/>
                                      </p:to>
                                    </p:set>
                                    <p:animEffect transition="in" filter="fade">
                                      <p:cBhvr>
                                        <p:cTn id="7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667765-9141-4C05-A55C-CC6F965B5D3F}"/>
              </a:ext>
            </a:extLst>
          </p:cNvPr>
          <p:cNvSpPr/>
          <p:nvPr/>
        </p:nvSpPr>
        <p:spPr>
          <a:xfrm>
            <a:off x="414528" y="890016"/>
            <a:ext cx="5291328" cy="938784"/>
          </a:xfrm>
          <a:prstGeom prst="rect">
            <a:avLst/>
          </a:prstGeom>
          <a:solidFill>
            <a:schemeClr val="bg1">
              <a:lumMod val="5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t>Services for the Individual</a:t>
            </a:r>
          </a:p>
        </p:txBody>
      </p:sp>
      <p:sp>
        <p:nvSpPr>
          <p:cNvPr id="3" name="Rectangle 2">
            <a:extLst>
              <a:ext uri="{FF2B5EF4-FFF2-40B4-BE49-F238E27FC236}">
                <a16:creationId xmlns:a16="http://schemas.microsoft.com/office/drawing/2014/main" id="{1405BF21-2366-46C6-A25C-9AAD7E779E33}"/>
              </a:ext>
            </a:extLst>
          </p:cNvPr>
          <p:cNvSpPr/>
          <p:nvPr/>
        </p:nvSpPr>
        <p:spPr>
          <a:xfrm>
            <a:off x="6486146" y="890016"/>
            <a:ext cx="5175502" cy="938784"/>
          </a:xfrm>
          <a:prstGeom prst="rect">
            <a:avLst/>
          </a:prstGeom>
          <a:solidFill>
            <a:schemeClr val="bg1">
              <a:lumMod val="5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t>Services for Working Groups</a:t>
            </a:r>
          </a:p>
        </p:txBody>
      </p:sp>
      <p:sp>
        <p:nvSpPr>
          <p:cNvPr id="4" name="Rectangle 3">
            <a:extLst>
              <a:ext uri="{FF2B5EF4-FFF2-40B4-BE49-F238E27FC236}">
                <a16:creationId xmlns:a16="http://schemas.microsoft.com/office/drawing/2014/main" id="{1FCAD63A-5BD8-4AC9-BE3B-D0F07E17419E}"/>
              </a:ext>
            </a:extLst>
          </p:cNvPr>
          <p:cNvSpPr/>
          <p:nvPr/>
        </p:nvSpPr>
        <p:spPr>
          <a:xfrm>
            <a:off x="414528" y="2133600"/>
            <a:ext cx="5291328" cy="1295400"/>
          </a:xfrm>
          <a:prstGeom prst="rect">
            <a:avLst/>
          </a:prstGeom>
          <a:solidFill>
            <a:schemeClr val="accent1">
              <a:lumMod val="50000"/>
            </a:schemeClr>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Coaching</a:t>
            </a:r>
          </a:p>
          <a:p>
            <a:pPr algn="ctr"/>
            <a:r>
              <a:rPr lang="en-US" b="1" dirty="0"/>
              <a:t>How can I improve my work?</a:t>
            </a:r>
          </a:p>
          <a:p>
            <a:pPr algn="ctr"/>
            <a:r>
              <a:rPr lang="en-US" b="1" dirty="0"/>
              <a:t>How can I encourage professional growth?</a:t>
            </a:r>
          </a:p>
        </p:txBody>
      </p:sp>
      <p:sp>
        <p:nvSpPr>
          <p:cNvPr id="5" name="Rectangle 4">
            <a:extLst>
              <a:ext uri="{FF2B5EF4-FFF2-40B4-BE49-F238E27FC236}">
                <a16:creationId xmlns:a16="http://schemas.microsoft.com/office/drawing/2014/main" id="{5120D465-406A-4F33-B30A-ACB5C1254A43}"/>
              </a:ext>
            </a:extLst>
          </p:cNvPr>
          <p:cNvSpPr/>
          <p:nvPr/>
        </p:nvSpPr>
        <p:spPr>
          <a:xfrm>
            <a:off x="414528" y="3733800"/>
            <a:ext cx="5291328" cy="1295400"/>
          </a:xfrm>
          <a:prstGeom prst="rect">
            <a:avLst/>
          </a:prstGeom>
          <a:solidFill>
            <a:schemeClr val="accent1">
              <a:lumMod val="50000"/>
            </a:schemeClr>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Counseling</a:t>
            </a:r>
          </a:p>
          <a:p>
            <a:pPr algn="ctr"/>
            <a:r>
              <a:rPr lang="en-US" b="1" dirty="0"/>
              <a:t>How can I improve my self-awareness?</a:t>
            </a:r>
          </a:p>
          <a:p>
            <a:pPr algn="ctr"/>
            <a:r>
              <a:rPr lang="en-US" b="1" dirty="0"/>
              <a:t>How do I encourage personal growth?</a:t>
            </a:r>
          </a:p>
        </p:txBody>
      </p:sp>
      <p:sp>
        <p:nvSpPr>
          <p:cNvPr id="6" name="Rectangle 5">
            <a:extLst>
              <a:ext uri="{FF2B5EF4-FFF2-40B4-BE49-F238E27FC236}">
                <a16:creationId xmlns:a16="http://schemas.microsoft.com/office/drawing/2014/main" id="{8F23D872-3691-49D8-9ED5-06C7FBFBC359}"/>
              </a:ext>
            </a:extLst>
          </p:cNvPr>
          <p:cNvSpPr/>
          <p:nvPr/>
        </p:nvSpPr>
        <p:spPr>
          <a:xfrm>
            <a:off x="414528" y="5334000"/>
            <a:ext cx="5291328" cy="1295400"/>
          </a:xfrm>
          <a:prstGeom prst="rect">
            <a:avLst/>
          </a:prstGeom>
          <a:solidFill>
            <a:schemeClr val="accent1">
              <a:lumMod val="50000"/>
            </a:schemeClr>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Mediation</a:t>
            </a:r>
          </a:p>
          <a:p>
            <a:pPr algn="ctr"/>
            <a:r>
              <a:rPr lang="en-US" b="1" dirty="0"/>
              <a:t>What is my understanding of conflict?</a:t>
            </a:r>
          </a:p>
          <a:p>
            <a:pPr algn="ctr"/>
            <a:r>
              <a:rPr lang="en-US" b="1" dirty="0"/>
              <a:t>What are my methods of problem-solving?</a:t>
            </a:r>
          </a:p>
        </p:txBody>
      </p:sp>
      <p:sp>
        <p:nvSpPr>
          <p:cNvPr id="7" name="Rectangle 6">
            <a:extLst>
              <a:ext uri="{FF2B5EF4-FFF2-40B4-BE49-F238E27FC236}">
                <a16:creationId xmlns:a16="http://schemas.microsoft.com/office/drawing/2014/main" id="{C6A30ACE-E818-430D-A2FF-7AE3E0C1F9A6}"/>
              </a:ext>
            </a:extLst>
          </p:cNvPr>
          <p:cNvSpPr/>
          <p:nvPr/>
        </p:nvSpPr>
        <p:spPr>
          <a:xfrm>
            <a:off x="6486144" y="2133600"/>
            <a:ext cx="5291328" cy="1295400"/>
          </a:xfrm>
          <a:prstGeom prst="rect">
            <a:avLst/>
          </a:prstGeom>
          <a:solidFill>
            <a:schemeClr val="accent1">
              <a:lumMod val="50000"/>
            </a:schemeClr>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Process Group Discussion</a:t>
            </a:r>
          </a:p>
          <a:p>
            <a:pPr algn="ctr"/>
            <a:r>
              <a:rPr lang="en-US" b="1" dirty="0"/>
              <a:t>Methods of Improving Self-awareness</a:t>
            </a:r>
          </a:p>
        </p:txBody>
      </p:sp>
      <p:sp>
        <p:nvSpPr>
          <p:cNvPr id="8" name="Rectangle 7">
            <a:extLst>
              <a:ext uri="{FF2B5EF4-FFF2-40B4-BE49-F238E27FC236}">
                <a16:creationId xmlns:a16="http://schemas.microsoft.com/office/drawing/2014/main" id="{A4AB60A2-5799-4C79-8E32-28F4E050B0DD}"/>
              </a:ext>
            </a:extLst>
          </p:cNvPr>
          <p:cNvSpPr/>
          <p:nvPr/>
        </p:nvSpPr>
        <p:spPr>
          <a:xfrm>
            <a:off x="6486144" y="3733800"/>
            <a:ext cx="5291328" cy="1295400"/>
          </a:xfrm>
          <a:prstGeom prst="rect">
            <a:avLst/>
          </a:prstGeom>
          <a:solidFill>
            <a:schemeClr val="accent1">
              <a:lumMod val="50000"/>
            </a:schemeClr>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Focus Group Discussion</a:t>
            </a:r>
          </a:p>
          <a:p>
            <a:pPr algn="ctr"/>
            <a:r>
              <a:rPr lang="en-US" b="1" dirty="0"/>
              <a:t>Method of Improving Collective awareness</a:t>
            </a:r>
          </a:p>
        </p:txBody>
      </p:sp>
      <p:sp>
        <p:nvSpPr>
          <p:cNvPr id="9" name="Rectangle 8">
            <a:extLst>
              <a:ext uri="{FF2B5EF4-FFF2-40B4-BE49-F238E27FC236}">
                <a16:creationId xmlns:a16="http://schemas.microsoft.com/office/drawing/2014/main" id="{0DC2E468-1493-4AB0-8E75-FB6517AC93F3}"/>
              </a:ext>
            </a:extLst>
          </p:cNvPr>
          <p:cNvSpPr/>
          <p:nvPr/>
        </p:nvSpPr>
        <p:spPr>
          <a:xfrm>
            <a:off x="6486144" y="5334000"/>
            <a:ext cx="5291328" cy="1295400"/>
          </a:xfrm>
          <a:prstGeom prst="rect">
            <a:avLst/>
          </a:prstGeom>
          <a:solidFill>
            <a:schemeClr val="accent1">
              <a:lumMod val="50000"/>
            </a:schemeClr>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Group Series </a:t>
            </a:r>
          </a:p>
          <a:p>
            <a:pPr algn="ctr"/>
            <a:r>
              <a:rPr lang="en-US" b="1" dirty="0"/>
              <a:t>Method of  Rebuilding Group Norms</a:t>
            </a:r>
          </a:p>
          <a:p>
            <a:pPr algn="ctr"/>
            <a:r>
              <a:rPr lang="en-US" b="1" dirty="0"/>
              <a:t>Method of Establishing Group Identity</a:t>
            </a:r>
          </a:p>
        </p:txBody>
      </p:sp>
      <p:sp>
        <p:nvSpPr>
          <p:cNvPr id="10" name="Rectangle 9">
            <a:extLst>
              <a:ext uri="{FF2B5EF4-FFF2-40B4-BE49-F238E27FC236}">
                <a16:creationId xmlns:a16="http://schemas.microsoft.com/office/drawing/2014/main" id="{03470EB0-D8A1-42C0-87EA-D80A61FF0542}"/>
              </a:ext>
            </a:extLst>
          </p:cNvPr>
          <p:cNvSpPr/>
          <p:nvPr/>
        </p:nvSpPr>
        <p:spPr>
          <a:xfrm>
            <a:off x="414528" y="97536"/>
            <a:ext cx="11247120" cy="694944"/>
          </a:xfrm>
          <a:prstGeom prst="rect">
            <a:avLst/>
          </a:prstGeom>
          <a:solidFill>
            <a:schemeClr val="tx1"/>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Services Related to Examining Beliefs</a:t>
            </a:r>
          </a:p>
        </p:txBody>
      </p:sp>
    </p:spTree>
    <p:extLst>
      <p:ext uri="{BB962C8B-B14F-4D97-AF65-F5344CB8AC3E}">
        <p14:creationId xmlns:p14="http://schemas.microsoft.com/office/powerpoint/2010/main" val="344898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Effect transition="in" filter="fade">
                                      <p:cBhvr>
                                        <p:cTn id="57" dur="500"/>
                                        <p:tgtEl>
                                          <p:spTgt spid="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1" end="1"/>
                                            </p:txEl>
                                          </p:spTgt>
                                        </p:tgtEl>
                                        <p:attrNameLst>
                                          <p:attrName>style.visibility</p:attrName>
                                        </p:attrNameLst>
                                      </p:cBhvr>
                                      <p:to>
                                        <p:strVal val="visible"/>
                                      </p:to>
                                    </p:set>
                                    <p:animEffect transition="in" filter="fade">
                                      <p:cBhvr>
                                        <p:cTn id="62" dur="500"/>
                                        <p:tgtEl>
                                          <p:spTgt spid="7">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0" end="0"/>
                                            </p:txEl>
                                          </p:spTgt>
                                        </p:tgtEl>
                                        <p:attrNameLst>
                                          <p:attrName>style.visibility</p:attrName>
                                        </p:attrNameLst>
                                      </p:cBhvr>
                                      <p:to>
                                        <p:strVal val="visible"/>
                                      </p:to>
                                    </p:set>
                                    <p:animEffect transition="in" filter="fade">
                                      <p:cBhvr>
                                        <p:cTn id="72" dur="500"/>
                                        <p:tgtEl>
                                          <p:spTgt spid="8">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xEl>
                                              <p:pRg st="1" end="1"/>
                                            </p:txEl>
                                          </p:spTgt>
                                        </p:tgtEl>
                                        <p:attrNameLst>
                                          <p:attrName>style.visibility</p:attrName>
                                        </p:attrNameLst>
                                      </p:cBhvr>
                                      <p:to>
                                        <p:strVal val="visible"/>
                                      </p:to>
                                    </p:set>
                                    <p:animEffect transition="in" filter="fade">
                                      <p:cBhvr>
                                        <p:cTn id="77" dur="500"/>
                                        <p:tgtEl>
                                          <p:spTgt spid="8">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
                                            <p:txEl>
                                              <p:pRg st="0" end="0"/>
                                            </p:txEl>
                                          </p:spTgt>
                                        </p:tgtEl>
                                        <p:attrNameLst>
                                          <p:attrName>style.visibility</p:attrName>
                                        </p:attrNameLst>
                                      </p:cBhvr>
                                      <p:to>
                                        <p:strVal val="visible"/>
                                      </p:to>
                                    </p:set>
                                    <p:animEffect transition="in" filter="fade">
                                      <p:cBhvr>
                                        <p:cTn id="87" dur="500"/>
                                        <p:tgtEl>
                                          <p:spTgt spid="9">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9">
                                            <p:txEl>
                                              <p:pRg st="1" end="1"/>
                                            </p:txEl>
                                          </p:spTgt>
                                        </p:tgtEl>
                                        <p:attrNameLst>
                                          <p:attrName>style.visibility</p:attrName>
                                        </p:attrNameLst>
                                      </p:cBhvr>
                                      <p:to>
                                        <p:strVal val="visible"/>
                                      </p:to>
                                    </p:set>
                                    <p:animEffect transition="in" filter="fade">
                                      <p:cBhvr>
                                        <p:cTn id="92" dur="500"/>
                                        <p:tgtEl>
                                          <p:spTgt spid="9">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9">
                                            <p:txEl>
                                              <p:pRg st="2" end="2"/>
                                            </p:txEl>
                                          </p:spTgt>
                                        </p:tgtEl>
                                        <p:attrNameLst>
                                          <p:attrName>style.visibility</p:attrName>
                                        </p:attrNameLst>
                                      </p:cBhvr>
                                      <p:to>
                                        <p:strVal val="visible"/>
                                      </p:to>
                                    </p:set>
                                    <p:animEffect transition="in" filter="fade">
                                      <p:cBhvr>
                                        <p:cTn id="9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547FCF-FE8E-4E17-AC63-2FFBCCA3926A}"/>
              </a:ext>
            </a:extLst>
          </p:cNvPr>
          <p:cNvSpPr/>
          <p:nvPr/>
        </p:nvSpPr>
        <p:spPr>
          <a:xfrm>
            <a:off x="662556" y="1510301"/>
            <a:ext cx="3092522" cy="5189459"/>
          </a:xfrm>
          <a:prstGeom prst="rect">
            <a:avLst/>
          </a:prstGeom>
          <a:solidFill>
            <a:schemeClr val="tx1">
              <a:lumMod val="65000"/>
              <a:lumOff val="3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t>Childhood Conflict </a:t>
            </a:r>
          </a:p>
          <a:p>
            <a:pPr algn="ctr"/>
            <a:endParaRPr lang="en-US" sz="2800" b="1" u="sng" dirty="0"/>
          </a:p>
          <a:p>
            <a:pPr algn="ctr"/>
            <a:endParaRPr lang="en-US" sz="2800" b="1" u="sng" dirty="0"/>
          </a:p>
          <a:p>
            <a:pPr algn="ctr"/>
            <a:endParaRPr lang="en-US" sz="2800" b="1" u="sng" dirty="0"/>
          </a:p>
          <a:p>
            <a:pPr algn="ctr"/>
            <a:endParaRPr lang="en-US" sz="2800" b="1" u="sng" dirty="0"/>
          </a:p>
          <a:p>
            <a:pPr algn="ctr"/>
            <a:endParaRPr lang="en-US" sz="2800" b="1" u="sng"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p:txBody>
      </p:sp>
      <p:pic>
        <p:nvPicPr>
          <p:cNvPr id="3" name="Picture 2">
            <a:extLst>
              <a:ext uri="{FF2B5EF4-FFF2-40B4-BE49-F238E27FC236}">
                <a16:creationId xmlns:a16="http://schemas.microsoft.com/office/drawing/2014/main" id="{4B57059D-AE2A-4993-AB4A-483874F2CF1B}"/>
              </a:ext>
            </a:extLst>
          </p:cNvPr>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1237116" y="2021429"/>
            <a:ext cx="1941816" cy="1908725"/>
          </a:xfrm>
          <a:prstGeom prst="rect">
            <a:avLst/>
          </a:prstGeom>
        </p:spPr>
      </p:pic>
      <p:sp>
        <p:nvSpPr>
          <p:cNvPr id="4" name="Rectangle 3">
            <a:extLst>
              <a:ext uri="{FF2B5EF4-FFF2-40B4-BE49-F238E27FC236}">
                <a16:creationId xmlns:a16="http://schemas.microsoft.com/office/drawing/2014/main" id="{1C8C54DB-D235-4B18-B98A-90558D4C3E62}"/>
              </a:ext>
            </a:extLst>
          </p:cNvPr>
          <p:cNvSpPr/>
          <p:nvPr/>
        </p:nvSpPr>
        <p:spPr>
          <a:xfrm>
            <a:off x="800529" y="4121614"/>
            <a:ext cx="2830916" cy="86904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solidFill>
                  <a:schemeClr val="tx1"/>
                </a:solidFill>
              </a:rPr>
              <a:t>We seek resolution by adult intervention</a:t>
            </a:r>
          </a:p>
        </p:txBody>
      </p:sp>
      <p:sp>
        <p:nvSpPr>
          <p:cNvPr id="5" name="Rectangle 4">
            <a:extLst>
              <a:ext uri="{FF2B5EF4-FFF2-40B4-BE49-F238E27FC236}">
                <a16:creationId xmlns:a16="http://schemas.microsoft.com/office/drawing/2014/main" id="{A131B109-F3D9-465A-BB5F-C3594C7688AD}"/>
              </a:ext>
            </a:extLst>
          </p:cNvPr>
          <p:cNvSpPr/>
          <p:nvPr/>
        </p:nvSpPr>
        <p:spPr>
          <a:xfrm>
            <a:off x="800528" y="5182121"/>
            <a:ext cx="2830917" cy="13261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solidFill>
                  <a:schemeClr val="tx1"/>
                </a:solidFill>
              </a:rPr>
              <a:t>Dependency</a:t>
            </a:r>
          </a:p>
          <a:p>
            <a:pPr algn="ctr"/>
            <a:r>
              <a:rPr lang="en-US" sz="2000" b="1" dirty="0">
                <a:solidFill>
                  <a:schemeClr val="tx1"/>
                </a:solidFill>
              </a:rPr>
              <a:t>Frustration </a:t>
            </a:r>
          </a:p>
          <a:p>
            <a:pPr algn="ctr"/>
            <a:r>
              <a:rPr lang="en-US" sz="2000" b="1" dirty="0">
                <a:solidFill>
                  <a:schemeClr val="tx1"/>
                </a:solidFill>
              </a:rPr>
              <a:t>Concrete thinkers</a:t>
            </a:r>
          </a:p>
          <a:p>
            <a:pPr algn="ctr"/>
            <a:r>
              <a:rPr lang="en-US" sz="2000" b="1" dirty="0">
                <a:solidFill>
                  <a:schemeClr val="tx1"/>
                </a:solidFill>
              </a:rPr>
              <a:t>Egocentric</a:t>
            </a:r>
          </a:p>
        </p:txBody>
      </p:sp>
      <p:sp>
        <p:nvSpPr>
          <p:cNvPr id="7" name="Rectangle 6">
            <a:extLst>
              <a:ext uri="{FF2B5EF4-FFF2-40B4-BE49-F238E27FC236}">
                <a16:creationId xmlns:a16="http://schemas.microsoft.com/office/drawing/2014/main" id="{49DDF7BE-4A68-4682-9FDE-260DA12DD92E}"/>
              </a:ext>
            </a:extLst>
          </p:cNvPr>
          <p:cNvSpPr/>
          <p:nvPr/>
        </p:nvSpPr>
        <p:spPr>
          <a:xfrm>
            <a:off x="8598207" y="1510301"/>
            <a:ext cx="3092522" cy="5189459"/>
          </a:xfrm>
          <a:prstGeom prst="rect">
            <a:avLst/>
          </a:prstGeom>
          <a:solidFill>
            <a:schemeClr val="tx1">
              <a:lumMod val="65000"/>
              <a:lumOff val="3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t>Adult Conflict</a:t>
            </a:r>
          </a:p>
          <a:p>
            <a:pPr algn="ctr"/>
            <a:endParaRPr lang="en-US" sz="2800" b="1" u="sng" dirty="0"/>
          </a:p>
          <a:p>
            <a:pPr algn="ctr"/>
            <a:endParaRPr lang="en-US" sz="2800" b="1" u="sng" dirty="0"/>
          </a:p>
          <a:p>
            <a:pPr algn="ctr"/>
            <a:endParaRPr lang="en-US" sz="2800" b="1" u="sng" dirty="0"/>
          </a:p>
          <a:p>
            <a:pPr algn="ctr"/>
            <a:endParaRPr lang="en-US" sz="2800" b="1" u="sng" dirty="0"/>
          </a:p>
          <a:p>
            <a:pPr algn="ctr"/>
            <a:endParaRPr lang="en-US" sz="2800" b="1" u="sng"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p:txBody>
      </p:sp>
      <p:pic>
        <p:nvPicPr>
          <p:cNvPr id="8" name="Picture 7">
            <a:extLst>
              <a:ext uri="{FF2B5EF4-FFF2-40B4-BE49-F238E27FC236}">
                <a16:creationId xmlns:a16="http://schemas.microsoft.com/office/drawing/2014/main" id="{989A50BB-956B-42E1-8616-DFED3BD26861}"/>
              </a:ext>
            </a:extLst>
          </p:cNvPr>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9117394" y="2021429"/>
            <a:ext cx="2044558" cy="1908725"/>
          </a:xfrm>
          <a:prstGeom prst="rect">
            <a:avLst/>
          </a:prstGeom>
        </p:spPr>
      </p:pic>
      <p:sp>
        <p:nvSpPr>
          <p:cNvPr id="9" name="Rectangle 8">
            <a:extLst>
              <a:ext uri="{FF2B5EF4-FFF2-40B4-BE49-F238E27FC236}">
                <a16:creationId xmlns:a16="http://schemas.microsoft.com/office/drawing/2014/main" id="{21A5171D-5396-4EC5-B857-638E5872D34F}"/>
              </a:ext>
            </a:extLst>
          </p:cNvPr>
          <p:cNvSpPr/>
          <p:nvPr/>
        </p:nvSpPr>
        <p:spPr>
          <a:xfrm>
            <a:off x="8802385" y="4121614"/>
            <a:ext cx="2727058" cy="86904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solidFill>
                  <a:schemeClr val="tx1"/>
                </a:solidFill>
              </a:rPr>
              <a:t>We seek solutions</a:t>
            </a:r>
          </a:p>
        </p:txBody>
      </p:sp>
      <p:sp>
        <p:nvSpPr>
          <p:cNvPr id="10" name="Rectangle 9">
            <a:extLst>
              <a:ext uri="{FF2B5EF4-FFF2-40B4-BE49-F238E27FC236}">
                <a16:creationId xmlns:a16="http://schemas.microsoft.com/office/drawing/2014/main" id="{74A4A0A9-160D-471A-BE18-C20FAEDAA39F}"/>
              </a:ext>
            </a:extLst>
          </p:cNvPr>
          <p:cNvSpPr/>
          <p:nvPr/>
        </p:nvSpPr>
        <p:spPr>
          <a:xfrm>
            <a:off x="8802385" y="5182121"/>
            <a:ext cx="2727059" cy="13261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solidFill>
                  <a:schemeClr val="tx1"/>
                </a:solidFill>
              </a:rPr>
              <a:t>Common Ground</a:t>
            </a:r>
          </a:p>
          <a:p>
            <a:pPr algn="ctr"/>
            <a:r>
              <a:rPr lang="en-US" sz="2000" b="1" dirty="0">
                <a:solidFill>
                  <a:schemeClr val="tx1"/>
                </a:solidFill>
              </a:rPr>
              <a:t>Collaboration</a:t>
            </a:r>
          </a:p>
          <a:p>
            <a:pPr algn="ctr"/>
            <a:r>
              <a:rPr lang="en-US" sz="2000" b="1" dirty="0">
                <a:solidFill>
                  <a:schemeClr val="tx1"/>
                </a:solidFill>
              </a:rPr>
              <a:t>Compromise</a:t>
            </a:r>
          </a:p>
          <a:p>
            <a:pPr algn="ctr"/>
            <a:r>
              <a:rPr lang="en-US" sz="2000" b="1" dirty="0">
                <a:solidFill>
                  <a:schemeClr val="tx1"/>
                </a:solidFill>
              </a:rPr>
              <a:t>Innovation</a:t>
            </a:r>
          </a:p>
        </p:txBody>
      </p:sp>
      <p:sp>
        <p:nvSpPr>
          <p:cNvPr id="12" name="Rectangle 11">
            <a:extLst>
              <a:ext uri="{FF2B5EF4-FFF2-40B4-BE49-F238E27FC236}">
                <a16:creationId xmlns:a16="http://schemas.microsoft.com/office/drawing/2014/main" id="{3405DB1C-F543-4E52-BBCD-3E4D012E53D7}"/>
              </a:ext>
            </a:extLst>
          </p:cNvPr>
          <p:cNvSpPr/>
          <p:nvPr/>
        </p:nvSpPr>
        <p:spPr>
          <a:xfrm>
            <a:off x="4628373" y="1510301"/>
            <a:ext cx="3092522" cy="5189459"/>
          </a:xfrm>
          <a:prstGeom prst="rect">
            <a:avLst/>
          </a:prstGeom>
          <a:solidFill>
            <a:schemeClr val="tx1">
              <a:lumMod val="65000"/>
              <a:lumOff val="3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t>Adolescent Conflict</a:t>
            </a:r>
          </a:p>
          <a:p>
            <a:pPr algn="ctr"/>
            <a:endParaRPr lang="en-US" sz="2800" b="1" u="sng" dirty="0"/>
          </a:p>
          <a:p>
            <a:pPr algn="ctr"/>
            <a:endParaRPr lang="en-US" sz="2800" b="1" u="sng" dirty="0"/>
          </a:p>
          <a:p>
            <a:pPr algn="ctr"/>
            <a:endParaRPr lang="en-US" sz="2800" b="1" u="sng" dirty="0"/>
          </a:p>
          <a:p>
            <a:pPr algn="ctr"/>
            <a:endParaRPr lang="en-US" sz="2800" b="1" u="sng" dirty="0"/>
          </a:p>
          <a:p>
            <a:pPr algn="ctr"/>
            <a:endParaRPr lang="en-US" sz="2800" b="1" u="sng"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p:txBody>
      </p:sp>
      <p:pic>
        <p:nvPicPr>
          <p:cNvPr id="13" name="Picture 12">
            <a:extLst>
              <a:ext uri="{FF2B5EF4-FFF2-40B4-BE49-F238E27FC236}">
                <a16:creationId xmlns:a16="http://schemas.microsoft.com/office/drawing/2014/main" id="{F335A8D1-5DFB-4280-BAB2-47A6E579795C}"/>
              </a:ext>
            </a:extLst>
          </p:cNvPr>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5151571" y="2021429"/>
            <a:ext cx="2075378" cy="1908724"/>
          </a:xfrm>
          <a:prstGeom prst="rect">
            <a:avLst/>
          </a:prstGeom>
        </p:spPr>
      </p:pic>
      <p:sp>
        <p:nvSpPr>
          <p:cNvPr id="14" name="Rectangle 13">
            <a:extLst>
              <a:ext uri="{FF2B5EF4-FFF2-40B4-BE49-F238E27FC236}">
                <a16:creationId xmlns:a16="http://schemas.microsoft.com/office/drawing/2014/main" id="{54B40F66-663D-4B88-B363-54E4E3A59F64}"/>
              </a:ext>
            </a:extLst>
          </p:cNvPr>
          <p:cNvSpPr/>
          <p:nvPr/>
        </p:nvSpPr>
        <p:spPr>
          <a:xfrm>
            <a:off x="4766346" y="4121614"/>
            <a:ext cx="2830916" cy="86904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solidFill>
                  <a:schemeClr val="tx1"/>
                </a:solidFill>
              </a:rPr>
              <a:t>We seek resolution through  power</a:t>
            </a:r>
          </a:p>
        </p:txBody>
      </p:sp>
      <p:sp>
        <p:nvSpPr>
          <p:cNvPr id="15" name="Rectangle 14">
            <a:extLst>
              <a:ext uri="{FF2B5EF4-FFF2-40B4-BE49-F238E27FC236}">
                <a16:creationId xmlns:a16="http://schemas.microsoft.com/office/drawing/2014/main" id="{DC65DC13-F7B9-4FEC-B06E-0A971DBDD22E}"/>
              </a:ext>
            </a:extLst>
          </p:cNvPr>
          <p:cNvSpPr/>
          <p:nvPr/>
        </p:nvSpPr>
        <p:spPr>
          <a:xfrm>
            <a:off x="4766345" y="5182121"/>
            <a:ext cx="2830917" cy="13261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solidFill>
                  <a:schemeClr val="tx1"/>
                </a:solidFill>
              </a:rPr>
              <a:t>Win-Lose</a:t>
            </a:r>
          </a:p>
          <a:p>
            <a:pPr algn="ctr"/>
            <a:r>
              <a:rPr lang="en-US" sz="2000" b="1" dirty="0">
                <a:solidFill>
                  <a:schemeClr val="tx1"/>
                </a:solidFill>
              </a:rPr>
              <a:t>Power-struggle</a:t>
            </a:r>
          </a:p>
          <a:p>
            <a:pPr algn="ctr"/>
            <a:r>
              <a:rPr lang="en-US" sz="2000" b="1" dirty="0">
                <a:solidFill>
                  <a:schemeClr val="tx1"/>
                </a:solidFill>
              </a:rPr>
              <a:t>My way</a:t>
            </a:r>
          </a:p>
          <a:p>
            <a:pPr algn="ctr"/>
            <a:r>
              <a:rPr lang="en-US" sz="2000" b="1" dirty="0">
                <a:solidFill>
                  <a:schemeClr val="tx1"/>
                </a:solidFill>
              </a:rPr>
              <a:t>Self-absorbed</a:t>
            </a:r>
          </a:p>
        </p:txBody>
      </p:sp>
      <p:sp>
        <p:nvSpPr>
          <p:cNvPr id="18" name="Rectangle 17">
            <a:extLst>
              <a:ext uri="{FF2B5EF4-FFF2-40B4-BE49-F238E27FC236}">
                <a16:creationId xmlns:a16="http://schemas.microsoft.com/office/drawing/2014/main" id="{D10E12F8-4D95-408A-AFE6-AF94ECBB5E63}"/>
              </a:ext>
            </a:extLst>
          </p:cNvPr>
          <p:cNvSpPr/>
          <p:nvPr/>
        </p:nvSpPr>
        <p:spPr bwMode="auto">
          <a:xfrm>
            <a:off x="643973" y="158239"/>
            <a:ext cx="11046756" cy="1095207"/>
          </a:xfrm>
          <a:prstGeom prst="rect">
            <a:avLst/>
          </a:prstGeom>
          <a:solidFill>
            <a:schemeClr val="accent6">
              <a:lumMod val="50000"/>
            </a:schemeClr>
          </a:solidFill>
          <a:ln w="76200">
            <a:solidFill>
              <a:schemeClr val="accent4"/>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2800" b="1" dirty="0">
              <a:solidFill>
                <a:schemeClr val="accent4"/>
              </a:solidFill>
              <a:latin typeface="Open Sans"/>
            </a:endParaRPr>
          </a:p>
          <a:p>
            <a:pPr algn="ctr">
              <a:defRPr/>
            </a:pPr>
            <a:r>
              <a:rPr lang="en-US" sz="2800" b="1" dirty="0">
                <a:solidFill>
                  <a:schemeClr val="bg1"/>
                </a:solidFill>
                <a:latin typeface="Open Sans"/>
              </a:rPr>
              <a:t> The Development of Problem-Solving Skills</a:t>
            </a:r>
          </a:p>
          <a:p>
            <a:pPr algn="ctr">
              <a:defRPr/>
            </a:pPr>
            <a:endParaRPr lang="en-US" b="1" dirty="0">
              <a:solidFill>
                <a:schemeClr val="bg1"/>
              </a:solidFill>
              <a:latin typeface="Open Sans"/>
            </a:endParaRPr>
          </a:p>
        </p:txBody>
      </p:sp>
    </p:spTree>
    <p:extLst>
      <p:ext uri="{BB962C8B-B14F-4D97-AF65-F5344CB8AC3E}">
        <p14:creationId xmlns:p14="http://schemas.microsoft.com/office/powerpoint/2010/main" val="21047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1" end="1"/>
                                            </p:txEl>
                                          </p:spTgt>
                                        </p:tgtEl>
                                        <p:attrNameLst>
                                          <p:attrName>style.visibility</p:attrName>
                                        </p:attrNameLst>
                                      </p:cBhvr>
                                      <p:to>
                                        <p:strVal val="visible"/>
                                      </p:to>
                                    </p:set>
                                    <p:animEffect transition="in" filter="fade">
                                      <p:cBhvr>
                                        <p:cTn id="42" dur="500"/>
                                        <p:tgtEl>
                                          <p:spTgt spid="1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xEl>
                                              <p:pRg st="2" end="2"/>
                                            </p:txEl>
                                          </p:spTgt>
                                        </p:tgtEl>
                                        <p:attrNameLst>
                                          <p:attrName>style.visibility</p:attrName>
                                        </p:attrNameLst>
                                      </p:cBhvr>
                                      <p:to>
                                        <p:strVal val="visible"/>
                                      </p:to>
                                    </p:set>
                                    <p:animEffect transition="in" filter="fade">
                                      <p:cBhvr>
                                        <p:cTn id="47" dur="500"/>
                                        <p:tgtEl>
                                          <p:spTgt spid="1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xEl>
                                              <p:pRg st="3" end="3"/>
                                            </p:txEl>
                                          </p:spTgt>
                                        </p:tgtEl>
                                        <p:attrNameLst>
                                          <p:attrName>style.visibility</p:attrName>
                                        </p:attrNameLst>
                                      </p:cBhvr>
                                      <p:to>
                                        <p:strVal val="visible"/>
                                      </p:to>
                                    </p:set>
                                    <p:animEffect transition="in" filter="fade">
                                      <p:cBhvr>
                                        <p:cTn id="52" dur="500"/>
                                        <p:tgtEl>
                                          <p:spTgt spid="15">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
                                            <p:txEl>
                                              <p:pRg st="0" end="0"/>
                                            </p:txEl>
                                          </p:spTgt>
                                        </p:tgtEl>
                                        <p:attrNameLst>
                                          <p:attrName>style.visibility</p:attrName>
                                        </p:attrNameLst>
                                      </p:cBhvr>
                                      <p:to>
                                        <p:strVal val="visible"/>
                                      </p:to>
                                    </p:set>
                                    <p:animEffect transition="in" filter="fade">
                                      <p:cBhvr>
                                        <p:cTn id="62" dur="500"/>
                                        <p:tgtEl>
                                          <p:spTgt spid="1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
                                            <p:txEl>
                                              <p:pRg st="1" end="1"/>
                                            </p:txEl>
                                          </p:spTgt>
                                        </p:tgtEl>
                                        <p:attrNameLst>
                                          <p:attrName>style.visibility</p:attrName>
                                        </p:attrNameLst>
                                      </p:cBhvr>
                                      <p:to>
                                        <p:strVal val="visible"/>
                                      </p:to>
                                    </p:set>
                                    <p:animEffect transition="in" filter="fade">
                                      <p:cBhvr>
                                        <p:cTn id="67" dur="500"/>
                                        <p:tgtEl>
                                          <p:spTgt spid="10">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
                                            <p:txEl>
                                              <p:pRg st="2" end="2"/>
                                            </p:txEl>
                                          </p:spTgt>
                                        </p:tgtEl>
                                        <p:attrNameLst>
                                          <p:attrName>style.visibility</p:attrName>
                                        </p:attrNameLst>
                                      </p:cBhvr>
                                      <p:to>
                                        <p:strVal val="visible"/>
                                      </p:to>
                                    </p:set>
                                    <p:animEffect transition="in" filter="fade">
                                      <p:cBhvr>
                                        <p:cTn id="72" dur="500"/>
                                        <p:tgtEl>
                                          <p:spTgt spid="10">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0">
                                            <p:txEl>
                                              <p:pRg st="3" end="3"/>
                                            </p:txEl>
                                          </p:spTgt>
                                        </p:tgtEl>
                                        <p:attrNameLst>
                                          <p:attrName>style.visibility</p:attrName>
                                        </p:attrNameLst>
                                      </p:cBhvr>
                                      <p:to>
                                        <p:strVal val="visible"/>
                                      </p:to>
                                    </p:set>
                                    <p:animEffect transition="in" filter="fade">
                                      <p:cBhvr>
                                        <p:cTn id="7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3623BE-DE58-4C13-AA89-F34B0104A70F}"/>
              </a:ext>
            </a:extLst>
          </p:cNvPr>
          <p:cNvSpPr/>
          <p:nvPr/>
        </p:nvSpPr>
        <p:spPr>
          <a:xfrm>
            <a:off x="347553" y="317741"/>
            <a:ext cx="11087820" cy="854014"/>
          </a:xfrm>
          <a:prstGeom prst="rect">
            <a:avLst/>
          </a:prstGeom>
          <a:solidFill>
            <a:schemeClr val="tx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 </a:t>
            </a:r>
            <a:endParaRPr lang="en-US" sz="2800" b="1" dirty="0"/>
          </a:p>
          <a:p>
            <a:pPr algn="ctr"/>
            <a:r>
              <a:rPr lang="en-US" sz="3200" b="1" dirty="0"/>
              <a:t>Specific: Problem-Solving Paths &amp; Obstacles</a:t>
            </a:r>
          </a:p>
          <a:p>
            <a:pPr algn="ctr"/>
            <a:endParaRPr lang="en-US" sz="3200" b="1" dirty="0"/>
          </a:p>
        </p:txBody>
      </p:sp>
      <p:sp>
        <p:nvSpPr>
          <p:cNvPr id="3" name="Rectangle 2">
            <a:extLst>
              <a:ext uri="{FF2B5EF4-FFF2-40B4-BE49-F238E27FC236}">
                <a16:creationId xmlns:a16="http://schemas.microsoft.com/office/drawing/2014/main" id="{2C35CFF4-0946-4C2E-8D63-FE7DF4141710}"/>
              </a:ext>
            </a:extLst>
          </p:cNvPr>
          <p:cNvSpPr/>
          <p:nvPr/>
        </p:nvSpPr>
        <p:spPr>
          <a:xfrm>
            <a:off x="360942" y="1447800"/>
            <a:ext cx="2677881" cy="914400"/>
          </a:xfrm>
          <a:prstGeom prst="rect">
            <a:avLst/>
          </a:prstGeom>
          <a:solidFill>
            <a:schemeClr val="tx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Process</a:t>
            </a:r>
          </a:p>
        </p:txBody>
      </p:sp>
      <p:sp>
        <p:nvSpPr>
          <p:cNvPr id="4" name="Rectangle 3">
            <a:extLst>
              <a:ext uri="{FF2B5EF4-FFF2-40B4-BE49-F238E27FC236}">
                <a16:creationId xmlns:a16="http://schemas.microsoft.com/office/drawing/2014/main" id="{65D9489B-06A3-419F-8F1D-9CFF72714369}"/>
              </a:ext>
            </a:extLst>
          </p:cNvPr>
          <p:cNvSpPr/>
          <p:nvPr/>
        </p:nvSpPr>
        <p:spPr>
          <a:xfrm>
            <a:off x="347553" y="2514600"/>
            <a:ext cx="2677881"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Solution</a:t>
            </a:r>
          </a:p>
        </p:txBody>
      </p:sp>
      <p:sp>
        <p:nvSpPr>
          <p:cNvPr id="5" name="Rectangle 4">
            <a:extLst>
              <a:ext uri="{FF2B5EF4-FFF2-40B4-BE49-F238E27FC236}">
                <a16:creationId xmlns:a16="http://schemas.microsoft.com/office/drawing/2014/main" id="{F3038B43-BDC9-430C-A37B-3E7863E1E92A}"/>
              </a:ext>
            </a:extLst>
          </p:cNvPr>
          <p:cNvSpPr/>
          <p:nvPr/>
        </p:nvSpPr>
        <p:spPr>
          <a:xfrm>
            <a:off x="347552" y="3581400"/>
            <a:ext cx="2677881"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Blame</a:t>
            </a:r>
          </a:p>
        </p:txBody>
      </p:sp>
      <p:sp>
        <p:nvSpPr>
          <p:cNvPr id="6" name="Rectangle 5">
            <a:extLst>
              <a:ext uri="{FF2B5EF4-FFF2-40B4-BE49-F238E27FC236}">
                <a16:creationId xmlns:a16="http://schemas.microsoft.com/office/drawing/2014/main" id="{942A5743-D22D-405F-8EC4-9DB654926493}"/>
              </a:ext>
            </a:extLst>
          </p:cNvPr>
          <p:cNvSpPr/>
          <p:nvPr/>
        </p:nvSpPr>
        <p:spPr>
          <a:xfrm>
            <a:off x="8901362" y="3581400"/>
            <a:ext cx="2686409"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 Accusatory</a:t>
            </a:r>
          </a:p>
        </p:txBody>
      </p:sp>
      <p:sp>
        <p:nvSpPr>
          <p:cNvPr id="7" name="Rectangle 6">
            <a:extLst>
              <a:ext uri="{FF2B5EF4-FFF2-40B4-BE49-F238E27FC236}">
                <a16:creationId xmlns:a16="http://schemas.microsoft.com/office/drawing/2014/main" id="{B5D88FBA-E907-49AB-9949-F50B5ABA575E}"/>
              </a:ext>
            </a:extLst>
          </p:cNvPr>
          <p:cNvSpPr/>
          <p:nvPr/>
        </p:nvSpPr>
        <p:spPr>
          <a:xfrm>
            <a:off x="8901362" y="4648200"/>
            <a:ext cx="2686409"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 </a:t>
            </a:r>
          </a:p>
          <a:p>
            <a:pPr algn="ctr"/>
            <a:r>
              <a:rPr lang="en-US" sz="2400" b="1" dirty="0"/>
              <a:t>Helplessness</a:t>
            </a:r>
          </a:p>
          <a:p>
            <a:pPr algn="ctr"/>
            <a:endParaRPr lang="en-US" sz="2400" b="1" dirty="0"/>
          </a:p>
        </p:txBody>
      </p:sp>
      <p:sp>
        <p:nvSpPr>
          <p:cNvPr id="8" name="Rectangle 7">
            <a:extLst>
              <a:ext uri="{FF2B5EF4-FFF2-40B4-BE49-F238E27FC236}">
                <a16:creationId xmlns:a16="http://schemas.microsoft.com/office/drawing/2014/main" id="{1CD81D15-7007-470A-9D8D-0C32B5100E37}"/>
              </a:ext>
            </a:extLst>
          </p:cNvPr>
          <p:cNvSpPr/>
          <p:nvPr/>
        </p:nvSpPr>
        <p:spPr>
          <a:xfrm>
            <a:off x="8892911" y="2514600"/>
            <a:ext cx="2658918"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a:p>
            <a:pPr algn="ctr"/>
            <a:r>
              <a:rPr lang="en-US" sz="2400" b="1" dirty="0"/>
              <a:t> Engagement</a:t>
            </a:r>
          </a:p>
          <a:p>
            <a:pPr algn="ctr"/>
            <a:endParaRPr lang="en-US" sz="2400" b="1" dirty="0"/>
          </a:p>
        </p:txBody>
      </p:sp>
      <p:sp>
        <p:nvSpPr>
          <p:cNvPr id="9" name="Rectangle 8">
            <a:extLst>
              <a:ext uri="{FF2B5EF4-FFF2-40B4-BE49-F238E27FC236}">
                <a16:creationId xmlns:a16="http://schemas.microsoft.com/office/drawing/2014/main" id="{E40CAE98-3E22-4833-BF7C-4C2CEF6BE77A}"/>
              </a:ext>
            </a:extLst>
          </p:cNvPr>
          <p:cNvSpPr/>
          <p:nvPr/>
        </p:nvSpPr>
        <p:spPr>
          <a:xfrm>
            <a:off x="8937303" y="1447800"/>
            <a:ext cx="2650468" cy="914400"/>
          </a:xfrm>
          <a:prstGeom prst="rect">
            <a:avLst/>
          </a:prstGeom>
          <a:solidFill>
            <a:schemeClr val="tx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Behavior</a:t>
            </a:r>
          </a:p>
        </p:txBody>
      </p:sp>
      <p:sp>
        <p:nvSpPr>
          <p:cNvPr id="10" name="Rectangle 9">
            <a:extLst>
              <a:ext uri="{FF2B5EF4-FFF2-40B4-BE49-F238E27FC236}">
                <a16:creationId xmlns:a16="http://schemas.microsoft.com/office/drawing/2014/main" id="{0F993184-8881-4929-86EA-EF819AC5279D}"/>
              </a:ext>
            </a:extLst>
          </p:cNvPr>
          <p:cNvSpPr/>
          <p:nvPr/>
        </p:nvSpPr>
        <p:spPr>
          <a:xfrm>
            <a:off x="5929395" y="1447800"/>
            <a:ext cx="2759554" cy="914400"/>
          </a:xfrm>
          <a:prstGeom prst="rect">
            <a:avLst/>
          </a:prstGeom>
          <a:solidFill>
            <a:schemeClr val="tx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Emotions</a:t>
            </a:r>
          </a:p>
        </p:txBody>
      </p:sp>
      <p:sp>
        <p:nvSpPr>
          <p:cNvPr id="11" name="Rectangle 10">
            <a:extLst>
              <a:ext uri="{FF2B5EF4-FFF2-40B4-BE49-F238E27FC236}">
                <a16:creationId xmlns:a16="http://schemas.microsoft.com/office/drawing/2014/main" id="{AEB23935-0B41-43C9-B19A-2C7917A2B1B8}"/>
              </a:ext>
            </a:extLst>
          </p:cNvPr>
          <p:cNvSpPr/>
          <p:nvPr/>
        </p:nvSpPr>
        <p:spPr>
          <a:xfrm>
            <a:off x="3251857" y="4648200"/>
            <a:ext cx="2465342"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 Redirect Ownership </a:t>
            </a:r>
          </a:p>
        </p:txBody>
      </p:sp>
      <p:sp>
        <p:nvSpPr>
          <p:cNvPr id="12" name="Rectangle 11">
            <a:extLst>
              <a:ext uri="{FF2B5EF4-FFF2-40B4-BE49-F238E27FC236}">
                <a16:creationId xmlns:a16="http://schemas.microsoft.com/office/drawing/2014/main" id="{1EA5D622-7214-4A4F-8428-4A6942ABD820}"/>
              </a:ext>
            </a:extLst>
          </p:cNvPr>
          <p:cNvSpPr/>
          <p:nvPr/>
        </p:nvSpPr>
        <p:spPr>
          <a:xfrm>
            <a:off x="3253038" y="3581400"/>
            <a:ext cx="2464505"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Direct Fault</a:t>
            </a:r>
          </a:p>
        </p:txBody>
      </p:sp>
      <p:sp>
        <p:nvSpPr>
          <p:cNvPr id="13" name="Rectangle 12">
            <a:extLst>
              <a:ext uri="{FF2B5EF4-FFF2-40B4-BE49-F238E27FC236}">
                <a16:creationId xmlns:a16="http://schemas.microsoft.com/office/drawing/2014/main" id="{1789CB00-4876-4879-9D72-0EE35A202A7A}"/>
              </a:ext>
            </a:extLst>
          </p:cNvPr>
          <p:cNvSpPr/>
          <p:nvPr/>
        </p:nvSpPr>
        <p:spPr>
          <a:xfrm>
            <a:off x="3252819" y="2514600"/>
            <a:ext cx="2464688"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Direct Resolution</a:t>
            </a:r>
          </a:p>
        </p:txBody>
      </p:sp>
      <p:sp>
        <p:nvSpPr>
          <p:cNvPr id="14" name="Rectangle 13">
            <a:extLst>
              <a:ext uri="{FF2B5EF4-FFF2-40B4-BE49-F238E27FC236}">
                <a16:creationId xmlns:a16="http://schemas.microsoft.com/office/drawing/2014/main" id="{65F76C0F-B0D0-475A-85F0-F809E8676CB5}"/>
              </a:ext>
            </a:extLst>
          </p:cNvPr>
          <p:cNvSpPr/>
          <p:nvPr/>
        </p:nvSpPr>
        <p:spPr>
          <a:xfrm>
            <a:off x="347553" y="4648200"/>
            <a:ext cx="2677881"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Parent/Child</a:t>
            </a:r>
          </a:p>
        </p:txBody>
      </p:sp>
      <p:sp>
        <p:nvSpPr>
          <p:cNvPr id="15" name="Rectangle 14">
            <a:extLst>
              <a:ext uri="{FF2B5EF4-FFF2-40B4-BE49-F238E27FC236}">
                <a16:creationId xmlns:a16="http://schemas.microsoft.com/office/drawing/2014/main" id="{89A73B2C-19C9-4740-8F72-378879287782}"/>
              </a:ext>
            </a:extLst>
          </p:cNvPr>
          <p:cNvSpPr/>
          <p:nvPr/>
        </p:nvSpPr>
        <p:spPr>
          <a:xfrm>
            <a:off x="8901362" y="5715000"/>
            <a:ext cx="2686409"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Controlling</a:t>
            </a:r>
          </a:p>
        </p:txBody>
      </p:sp>
      <p:sp>
        <p:nvSpPr>
          <p:cNvPr id="16" name="Rectangle 15">
            <a:extLst>
              <a:ext uri="{FF2B5EF4-FFF2-40B4-BE49-F238E27FC236}">
                <a16:creationId xmlns:a16="http://schemas.microsoft.com/office/drawing/2014/main" id="{70E2423F-D19F-4212-884F-6562AB0DA23B}"/>
              </a:ext>
            </a:extLst>
          </p:cNvPr>
          <p:cNvSpPr/>
          <p:nvPr/>
        </p:nvSpPr>
        <p:spPr>
          <a:xfrm>
            <a:off x="3252043" y="5715000"/>
            <a:ext cx="2465342"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My Agenda</a:t>
            </a:r>
          </a:p>
        </p:txBody>
      </p:sp>
      <p:sp>
        <p:nvSpPr>
          <p:cNvPr id="17" name="Rectangle 16">
            <a:extLst>
              <a:ext uri="{FF2B5EF4-FFF2-40B4-BE49-F238E27FC236}">
                <a16:creationId xmlns:a16="http://schemas.microsoft.com/office/drawing/2014/main" id="{17D612DE-F007-4172-8675-0A99E30ACCEE}"/>
              </a:ext>
            </a:extLst>
          </p:cNvPr>
          <p:cNvSpPr/>
          <p:nvPr/>
        </p:nvSpPr>
        <p:spPr>
          <a:xfrm>
            <a:off x="347553" y="5715000"/>
            <a:ext cx="2677881"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Self-Serving</a:t>
            </a:r>
          </a:p>
        </p:txBody>
      </p:sp>
      <p:sp>
        <p:nvSpPr>
          <p:cNvPr id="18" name="Rectangle 17">
            <a:extLst>
              <a:ext uri="{FF2B5EF4-FFF2-40B4-BE49-F238E27FC236}">
                <a16:creationId xmlns:a16="http://schemas.microsoft.com/office/drawing/2014/main" id="{10D476A3-2200-48F3-93D4-34F3D46F66C2}"/>
              </a:ext>
            </a:extLst>
          </p:cNvPr>
          <p:cNvSpPr/>
          <p:nvPr/>
        </p:nvSpPr>
        <p:spPr>
          <a:xfrm>
            <a:off x="5929396" y="4648200"/>
            <a:ext cx="2759554"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Innocence</a:t>
            </a:r>
          </a:p>
        </p:txBody>
      </p:sp>
      <p:sp>
        <p:nvSpPr>
          <p:cNvPr id="19" name="Rectangle 18">
            <a:extLst>
              <a:ext uri="{FF2B5EF4-FFF2-40B4-BE49-F238E27FC236}">
                <a16:creationId xmlns:a16="http://schemas.microsoft.com/office/drawing/2014/main" id="{544AD89C-A316-4A64-B3C6-BC2635790379}"/>
              </a:ext>
            </a:extLst>
          </p:cNvPr>
          <p:cNvSpPr/>
          <p:nvPr/>
        </p:nvSpPr>
        <p:spPr>
          <a:xfrm>
            <a:off x="5930576" y="3581400"/>
            <a:ext cx="2758617"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Avoidance</a:t>
            </a:r>
          </a:p>
        </p:txBody>
      </p:sp>
      <p:sp>
        <p:nvSpPr>
          <p:cNvPr id="20" name="Rectangle 19">
            <a:extLst>
              <a:ext uri="{FF2B5EF4-FFF2-40B4-BE49-F238E27FC236}">
                <a16:creationId xmlns:a16="http://schemas.microsoft.com/office/drawing/2014/main" id="{7AF66E71-E5C3-4BF1-85CF-8872492B8336}"/>
              </a:ext>
            </a:extLst>
          </p:cNvPr>
          <p:cNvSpPr/>
          <p:nvPr/>
        </p:nvSpPr>
        <p:spPr>
          <a:xfrm>
            <a:off x="5930317" y="2514600"/>
            <a:ext cx="2758822"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Curiosity</a:t>
            </a:r>
          </a:p>
        </p:txBody>
      </p:sp>
      <p:sp>
        <p:nvSpPr>
          <p:cNvPr id="21" name="Rectangle 20">
            <a:extLst>
              <a:ext uri="{FF2B5EF4-FFF2-40B4-BE49-F238E27FC236}">
                <a16:creationId xmlns:a16="http://schemas.microsoft.com/office/drawing/2014/main" id="{E09EF2BD-D35C-4F43-B7D7-A5B5D88EC7C3}"/>
              </a:ext>
            </a:extLst>
          </p:cNvPr>
          <p:cNvSpPr/>
          <p:nvPr/>
        </p:nvSpPr>
        <p:spPr>
          <a:xfrm>
            <a:off x="5929395" y="5715000"/>
            <a:ext cx="2759554"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Entitlement</a:t>
            </a:r>
          </a:p>
        </p:txBody>
      </p:sp>
      <p:sp>
        <p:nvSpPr>
          <p:cNvPr id="22" name="Rectangle 21">
            <a:extLst>
              <a:ext uri="{FF2B5EF4-FFF2-40B4-BE49-F238E27FC236}">
                <a16:creationId xmlns:a16="http://schemas.microsoft.com/office/drawing/2014/main" id="{EBB498AF-E561-4C9E-AFAE-7026C7C8C43E}"/>
              </a:ext>
            </a:extLst>
          </p:cNvPr>
          <p:cNvSpPr/>
          <p:nvPr/>
        </p:nvSpPr>
        <p:spPr>
          <a:xfrm>
            <a:off x="3251857" y="1447800"/>
            <a:ext cx="2464504" cy="914400"/>
          </a:xfrm>
          <a:prstGeom prst="rect">
            <a:avLst/>
          </a:prstGeom>
          <a:solidFill>
            <a:schemeClr val="tx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Motivation</a:t>
            </a:r>
          </a:p>
        </p:txBody>
      </p:sp>
    </p:spTree>
    <p:extLst>
      <p:ext uri="{BB962C8B-B14F-4D97-AF65-F5344CB8AC3E}">
        <p14:creationId xmlns:p14="http://schemas.microsoft.com/office/powerpoint/2010/main" val="390990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500"/>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fade">
                                      <p:cBhvr>
                                        <p:cTn id="10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570E09-E590-40F0-A571-4C1C333A4011}"/>
              </a:ext>
            </a:extLst>
          </p:cNvPr>
          <p:cNvSpPr/>
          <p:nvPr/>
        </p:nvSpPr>
        <p:spPr>
          <a:xfrm>
            <a:off x="3284233" y="1412566"/>
            <a:ext cx="2848811" cy="729745"/>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Problem-solving skills</a:t>
            </a:r>
          </a:p>
        </p:txBody>
      </p:sp>
      <p:sp>
        <p:nvSpPr>
          <p:cNvPr id="3" name="Rectangle 2">
            <a:extLst>
              <a:ext uri="{FF2B5EF4-FFF2-40B4-BE49-F238E27FC236}">
                <a16:creationId xmlns:a16="http://schemas.microsoft.com/office/drawing/2014/main" id="{B7DC3ED9-BA2F-401D-B02F-3EE7A87617ED}"/>
              </a:ext>
            </a:extLst>
          </p:cNvPr>
          <p:cNvSpPr/>
          <p:nvPr/>
        </p:nvSpPr>
        <p:spPr>
          <a:xfrm>
            <a:off x="277145" y="1399961"/>
            <a:ext cx="2848811" cy="729745"/>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Conflict-Avoidance</a:t>
            </a:r>
          </a:p>
        </p:txBody>
      </p:sp>
      <p:sp>
        <p:nvSpPr>
          <p:cNvPr id="4" name="Rectangle 3">
            <a:extLst>
              <a:ext uri="{FF2B5EF4-FFF2-40B4-BE49-F238E27FC236}">
                <a16:creationId xmlns:a16="http://schemas.microsoft.com/office/drawing/2014/main" id="{E38AFCF2-26FF-4E42-8944-733B89086483}"/>
              </a:ext>
            </a:extLst>
          </p:cNvPr>
          <p:cNvSpPr/>
          <p:nvPr/>
        </p:nvSpPr>
        <p:spPr>
          <a:xfrm>
            <a:off x="3298961" y="2258506"/>
            <a:ext cx="2848811" cy="729745"/>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Leadership Skills</a:t>
            </a:r>
          </a:p>
        </p:txBody>
      </p:sp>
      <p:sp>
        <p:nvSpPr>
          <p:cNvPr id="6" name="Rectangle 5">
            <a:extLst>
              <a:ext uri="{FF2B5EF4-FFF2-40B4-BE49-F238E27FC236}">
                <a16:creationId xmlns:a16="http://schemas.microsoft.com/office/drawing/2014/main" id="{459775B2-F358-49F2-91C9-144DB52FEB86}"/>
              </a:ext>
            </a:extLst>
          </p:cNvPr>
          <p:cNvSpPr/>
          <p:nvPr/>
        </p:nvSpPr>
        <p:spPr>
          <a:xfrm>
            <a:off x="262206" y="2264037"/>
            <a:ext cx="2848811" cy="729745"/>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Micro-managing</a:t>
            </a:r>
          </a:p>
        </p:txBody>
      </p:sp>
      <p:sp>
        <p:nvSpPr>
          <p:cNvPr id="7" name="Rectangle 6">
            <a:extLst>
              <a:ext uri="{FF2B5EF4-FFF2-40B4-BE49-F238E27FC236}">
                <a16:creationId xmlns:a16="http://schemas.microsoft.com/office/drawing/2014/main" id="{1D46E96C-EA3B-4DF5-8B6D-C7713DC40314}"/>
              </a:ext>
            </a:extLst>
          </p:cNvPr>
          <p:cNvSpPr/>
          <p:nvPr/>
        </p:nvSpPr>
        <p:spPr>
          <a:xfrm>
            <a:off x="3284233" y="4901620"/>
            <a:ext cx="2848811" cy="729745"/>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Self-Acceptance</a:t>
            </a:r>
          </a:p>
        </p:txBody>
      </p:sp>
      <p:sp>
        <p:nvSpPr>
          <p:cNvPr id="9" name="Rectangle 8">
            <a:extLst>
              <a:ext uri="{FF2B5EF4-FFF2-40B4-BE49-F238E27FC236}">
                <a16:creationId xmlns:a16="http://schemas.microsoft.com/office/drawing/2014/main" id="{DC401359-BE1B-4720-A637-88FDEEEB7362}"/>
              </a:ext>
            </a:extLst>
          </p:cNvPr>
          <p:cNvSpPr/>
          <p:nvPr/>
        </p:nvSpPr>
        <p:spPr>
          <a:xfrm>
            <a:off x="277144" y="3150791"/>
            <a:ext cx="2848812" cy="729745"/>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Approval-Seeking</a:t>
            </a:r>
          </a:p>
        </p:txBody>
      </p:sp>
      <p:sp>
        <p:nvSpPr>
          <p:cNvPr id="10" name="Rectangle 9">
            <a:extLst>
              <a:ext uri="{FF2B5EF4-FFF2-40B4-BE49-F238E27FC236}">
                <a16:creationId xmlns:a16="http://schemas.microsoft.com/office/drawing/2014/main" id="{58DD1742-0116-45DA-BF2F-F3732150ED10}"/>
              </a:ext>
            </a:extLst>
          </p:cNvPr>
          <p:cNvSpPr/>
          <p:nvPr/>
        </p:nvSpPr>
        <p:spPr>
          <a:xfrm>
            <a:off x="3284233" y="4047792"/>
            <a:ext cx="2849567" cy="729745"/>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Owning Choices</a:t>
            </a:r>
          </a:p>
        </p:txBody>
      </p:sp>
      <p:sp>
        <p:nvSpPr>
          <p:cNvPr id="12" name="Rectangle 11">
            <a:extLst>
              <a:ext uri="{FF2B5EF4-FFF2-40B4-BE49-F238E27FC236}">
                <a16:creationId xmlns:a16="http://schemas.microsoft.com/office/drawing/2014/main" id="{2C429B61-9551-4589-BAAB-A806819B1378}"/>
              </a:ext>
            </a:extLst>
          </p:cNvPr>
          <p:cNvSpPr/>
          <p:nvPr/>
        </p:nvSpPr>
        <p:spPr>
          <a:xfrm>
            <a:off x="262416" y="4901621"/>
            <a:ext cx="2863539" cy="729745"/>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Intolerance of  Imperfection</a:t>
            </a:r>
          </a:p>
        </p:txBody>
      </p:sp>
      <p:sp>
        <p:nvSpPr>
          <p:cNvPr id="13" name="Rectangle 12">
            <a:extLst>
              <a:ext uri="{FF2B5EF4-FFF2-40B4-BE49-F238E27FC236}">
                <a16:creationId xmlns:a16="http://schemas.microsoft.com/office/drawing/2014/main" id="{8C1F0E85-82AC-4850-99AA-23EA30087BC2}"/>
              </a:ext>
            </a:extLst>
          </p:cNvPr>
          <p:cNvSpPr/>
          <p:nvPr/>
        </p:nvSpPr>
        <p:spPr>
          <a:xfrm>
            <a:off x="3284233" y="3153149"/>
            <a:ext cx="2848811" cy="729745"/>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Self-definition</a:t>
            </a:r>
          </a:p>
        </p:txBody>
      </p:sp>
      <p:sp>
        <p:nvSpPr>
          <p:cNvPr id="15" name="Rectangle 14">
            <a:extLst>
              <a:ext uri="{FF2B5EF4-FFF2-40B4-BE49-F238E27FC236}">
                <a16:creationId xmlns:a16="http://schemas.microsoft.com/office/drawing/2014/main" id="{239CEC82-6824-4A72-BC12-CA2EF81FCBDF}"/>
              </a:ext>
            </a:extLst>
          </p:cNvPr>
          <p:cNvSpPr/>
          <p:nvPr/>
        </p:nvSpPr>
        <p:spPr>
          <a:xfrm>
            <a:off x="3284234" y="5788375"/>
            <a:ext cx="2878266" cy="729745"/>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Self-awareness</a:t>
            </a:r>
          </a:p>
        </p:txBody>
      </p:sp>
      <p:sp>
        <p:nvSpPr>
          <p:cNvPr id="17" name="Rectangle 16">
            <a:extLst>
              <a:ext uri="{FF2B5EF4-FFF2-40B4-BE49-F238E27FC236}">
                <a16:creationId xmlns:a16="http://schemas.microsoft.com/office/drawing/2014/main" id="{FCBAED87-B9F2-409C-A019-86DA98D3C687}"/>
              </a:ext>
            </a:extLst>
          </p:cNvPr>
          <p:cNvSpPr/>
          <p:nvPr/>
        </p:nvSpPr>
        <p:spPr>
          <a:xfrm>
            <a:off x="306919" y="5788375"/>
            <a:ext cx="2833765" cy="729745"/>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Bias</a:t>
            </a:r>
          </a:p>
        </p:txBody>
      </p:sp>
      <p:sp>
        <p:nvSpPr>
          <p:cNvPr id="18" name="Rectangle 17">
            <a:extLst>
              <a:ext uri="{FF2B5EF4-FFF2-40B4-BE49-F238E27FC236}">
                <a16:creationId xmlns:a16="http://schemas.microsoft.com/office/drawing/2014/main" id="{C15AB424-5829-4ADE-816F-FD54000E7A30}"/>
              </a:ext>
            </a:extLst>
          </p:cNvPr>
          <p:cNvSpPr/>
          <p:nvPr/>
        </p:nvSpPr>
        <p:spPr>
          <a:xfrm>
            <a:off x="307324" y="277455"/>
            <a:ext cx="2803693"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Presenting Behavior</a:t>
            </a:r>
          </a:p>
        </p:txBody>
      </p:sp>
      <p:sp>
        <p:nvSpPr>
          <p:cNvPr id="19" name="Rectangle 18">
            <a:extLst>
              <a:ext uri="{FF2B5EF4-FFF2-40B4-BE49-F238E27FC236}">
                <a16:creationId xmlns:a16="http://schemas.microsoft.com/office/drawing/2014/main" id="{5844DEC4-EC74-4D62-941A-10DBD25A5E03}"/>
              </a:ext>
            </a:extLst>
          </p:cNvPr>
          <p:cNvSpPr/>
          <p:nvPr/>
        </p:nvSpPr>
        <p:spPr>
          <a:xfrm>
            <a:off x="3283476" y="300343"/>
            <a:ext cx="2849567"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Underlying Need</a:t>
            </a:r>
          </a:p>
        </p:txBody>
      </p:sp>
      <p:sp>
        <p:nvSpPr>
          <p:cNvPr id="20" name="Rectangle 19">
            <a:extLst>
              <a:ext uri="{FF2B5EF4-FFF2-40B4-BE49-F238E27FC236}">
                <a16:creationId xmlns:a16="http://schemas.microsoft.com/office/drawing/2014/main" id="{D9D536FB-DF4E-4132-BEDC-D34E0CF07D8B}"/>
              </a:ext>
            </a:extLst>
          </p:cNvPr>
          <p:cNvSpPr/>
          <p:nvPr/>
        </p:nvSpPr>
        <p:spPr>
          <a:xfrm>
            <a:off x="262417" y="4014867"/>
            <a:ext cx="2878267" cy="729745"/>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Avoidance of responsibility</a:t>
            </a:r>
          </a:p>
        </p:txBody>
      </p:sp>
      <p:sp>
        <p:nvSpPr>
          <p:cNvPr id="21" name="Rectangle 20">
            <a:extLst>
              <a:ext uri="{FF2B5EF4-FFF2-40B4-BE49-F238E27FC236}">
                <a16:creationId xmlns:a16="http://schemas.microsoft.com/office/drawing/2014/main" id="{191B95CE-42BC-4391-A345-F936FE8D7621}"/>
              </a:ext>
            </a:extLst>
          </p:cNvPr>
          <p:cNvSpPr/>
          <p:nvPr/>
        </p:nvSpPr>
        <p:spPr>
          <a:xfrm>
            <a:off x="6933391" y="300343"/>
            <a:ext cx="2323686"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a:p>
            <a:pPr algn="ctr"/>
            <a:endParaRPr lang="en-US" sz="2400" b="1" dirty="0"/>
          </a:p>
          <a:p>
            <a:pPr algn="ctr"/>
            <a:r>
              <a:rPr lang="en-US" sz="2400" b="1" dirty="0"/>
              <a:t>Presenting</a:t>
            </a:r>
          </a:p>
          <a:p>
            <a:pPr algn="ctr"/>
            <a:r>
              <a:rPr lang="en-US" sz="2400" b="1" dirty="0"/>
              <a:t>Behavior</a:t>
            </a:r>
          </a:p>
          <a:p>
            <a:pPr algn="ctr"/>
            <a:endParaRPr lang="en-US" sz="2400" b="1" dirty="0"/>
          </a:p>
          <a:p>
            <a:pPr algn="ctr"/>
            <a:endParaRPr lang="en-US" sz="2400" b="1" dirty="0"/>
          </a:p>
        </p:txBody>
      </p:sp>
      <p:sp>
        <p:nvSpPr>
          <p:cNvPr id="22" name="Rectangle 21">
            <a:extLst>
              <a:ext uri="{FF2B5EF4-FFF2-40B4-BE49-F238E27FC236}">
                <a16:creationId xmlns:a16="http://schemas.microsoft.com/office/drawing/2014/main" id="{852AF05B-D2DA-43B0-A300-32E903F13174}"/>
              </a:ext>
            </a:extLst>
          </p:cNvPr>
          <p:cNvSpPr/>
          <p:nvPr/>
        </p:nvSpPr>
        <p:spPr>
          <a:xfrm>
            <a:off x="9434055" y="300343"/>
            <a:ext cx="2361706"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Underlying Need</a:t>
            </a:r>
          </a:p>
        </p:txBody>
      </p:sp>
      <p:sp>
        <p:nvSpPr>
          <p:cNvPr id="23" name="Rectangle 22">
            <a:extLst>
              <a:ext uri="{FF2B5EF4-FFF2-40B4-BE49-F238E27FC236}">
                <a16:creationId xmlns:a16="http://schemas.microsoft.com/office/drawing/2014/main" id="{CFA81A7D-915E-45D6-AA95-1400E01B0811}"/>
              </a:ext>
            </a:extLst>
          </p:cNvPr>
          <p:cNvSpPr/>
          <p:nvPr/>
        </p:nvSpPr>
        <p:spPr>
          <a:xfrm>
            <a:off x="6933391" y="1351831"/>
            <a:ext cx="2323686"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Anger Management</a:t>
            </a:r>
          </a:p>
        </p:txBody>
      </p:sp>
      <p:sp>
        <p:nvSpPr>
          <p:cNvPr id="24" name="Rectangle 23">
            <a:extLst>
              <a:ext uri="{FF2B5EF4-FFF2-40B4-BE49-F238E27FC236}">
                <a16:creationId xmlns:a16="http://schemas.microsoft.com/office/drawing/2014/main" id="{92C6E6E0-A80B-4145-904D-D9CBE5E6C4F8}"/>
              </a:ext>
            </a:extLst>
          </p:cNvPr>
          <p:cNvSpPr/>
          <p:nvPr/>
        </p:nvSpPr>
        <p:spPr>
          <a:xfrm>
            <a:off x="9434055" y="1351831"/>
            <a:ext cx="2361706"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Coping with Emotional Pain</a:t>
            </a:r>
          </a:p>
        </p:txBody>
      </p:sp>
      <p:sp>
        <p:nvSpPr>
          <p:cNvPr id="25" name="Rectangle 24">
            <a:extLst>
              <a:ext uri="{FF2B5EF4-FFF2-40B4-BE49-F238E27FC236}">
                <a16:creationId xmlns:a16="http://schemas.microsoft.com/office/drawing/2014/main" id="{145F6B65-BCB8-451A-86DB-C2B0392D5208}"/>
              </a:ext>
            </a:extLst>
          </p:cNvPr>
          <p:cNvSpPr/>
          <p:nvPr/>
        </p:nvSpPr>
        <p:spPr>
          <a:xfrm>
            <a:off x="6933391" y="2403320"/>
            <a:ext cx="2323686"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a:p>
            <a:pPr algn="ctr"/>
            <a:endParaRPr lang="en-US" sz="2400" b="1" dirty="0"/>
          </a:p>
          <a:p>
            <a:pPr algn="ctr"/>
            <a:r>
              <a:rPr lang="en-US" sz="2400" b="1" dirty="0"/>
              <a:t>Frustration Tolerance</a:t>
            </a:r>
          </a:p>
          <a:p>
            <a:pPr algn="ctr"/>
            <a:endParaRPr lang="en-US" sz="2400" b="1" dirty="0"/>
          </a:p>
          <a:p>
            <a:pPr algn="ctr"/>
            <a:endParaRPr lang="en-US" sz="2400" b="1" dirty="0"/>
          </a:p>
        </p:txBody>
      </p:sp>
      <p:sp>
        <p:nvSpPr>
          <p:cNvPr id="26" name="Rectangle 25">
            <a:extLst>
              <a:ext uri="{FF2B5EF4-FFF2-40B4-BE49-F238E27FC236}">
                <a16:creationId xmlns:a16="http://schemas.microsoft.com/office/drawing/2014/main" id="{05712223-4160-48E3-9F60-8577D3D23E04}"/>
              </a:ext>
            </a:extLst>
          </p:cNvPr>
          <p:cNvSpPr/>
          <p:nvPr/>
        </p:nvSpPr>
        <p:spPr>
          <a:xfrm>
            <a:off x="9434055" y="2403320"/>
            <a:ext cx="2361706"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Anticipated Loss</a:t>
            </a:r>
          </a:p>
        </p:txBody>
      </p:sp>
      <p:sp>
        <p:nvSpPr>
          <p:cNvPr id="27" name="Rectangle 26">
            <a:extLst>
              <a:ext uri="{FF2B5EF4-FFF2-40B4-BE49-F238E27FC236}">
                <a16:creationId xmlns:a16="http://schemas.microsoft.com/office/drawing/2014/main" id="{8EBDDB5A-255F-41BC-AB82-47754FC48D6F}"/>
              </a:ext>
            </a:extLst>
          </p:cNvPr>
          <p:cNvSpPr/>
          <p:nvPr/>
        </p:nvSpPr>
        <p:spPr>
          <a:xfrm>
            <a:off x="6908813" y="3470120"/>
            <a:ext cx="2323686"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a:p>
            <a:pPr algn="ctr"/>
            <a:endParaRPr lang="en-US" sz="2400" b="1" dirty="0"/>
          </a:p>
          <a:p>
            <a:pPr algn="ctr"/>
            <a:r>
              <a:rPr lang="en-US" sz="2400" b="1" dirty="0"/>
              <a:t> Fear and Anxiety</a:t>
            </a:r>
          </a:p>
          <a:p>
            <a:pPr algn="ctr"/>
            <a:endParaRPr lang="en-US" sz="2400" b="1" dirty="0"/>
          </a:p>
          <a:p>
            <a:pPr algn="ctr"/>
            <a:endParaRPr lang="en-US" sz="2400" b="1" dirty="0"/>
          </a:p>
        </p:txBody>
      </p:sp>
      <p:sp>
        <p:nvSpPr>
          <p:cNvPr id="28" name="Rectangle 27">
            <a:extLst>
              <a:ext uri="{FF2B5EF4-FFF2-40B4-BE49-F238E27FC236}">
                <a16:creationId xmlns:a16="http://schemas.microsoft.com/office/drawing/2014/main" id="{D983172F-8CCA-49C7-9C95-03BE0865EDC9}"/>
              </a:ext>
            </a:extLst>
          </p:cNvPr>
          <p:cNvSpPr/>
          <p:nvPr/>
        </p:nvSpPr>
        <p:spPr>
          <a:xfrm>
            <a:off x="9409477" y="3470120"/>
            <a:ext cx="2361706"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Anticipated Pain</a:t>
            </a:r>
          </a:p>
        </p:txBody>
      </p:sp>
      <p:sp>
        <p:nvSpPr>
          <p:cNvPr id="29" name="Rectangle 28">
            <a:extLst>
              <a:ext uri="{FF2B5EF4-FFF2-40B4-BE49-F238E27FC236}">
                <a16:creationId xmlns:a16="http://schemas.microsoft.com/office/drawing/2014/main" id="{E791B6C2-90C6-4C2B-81A8-31E159C3B5D4}"/>
              </a:ext>
            </a:extLst>
          </p:cNvPr>
          <p:cNvSpPr/>
          <p:nvPr/>
        </p:nvSpPr>
        <p:spPr>
          <a:xfrm>
            <a:off x="6908813" y="4536920"/>
            <a:ext cx="2323686"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a:p>
            <a:pPr algn="ctr"/>
            <a:endParaRPr lang="en-US" sz="2400" b="1" dirty="0"/>
          </a:p>
          <a:p>
            <a:pPr algn="ctr"/>
            <a:r>
              <a:rPr lang="en-US" sz="2400" b="1" dirty="0"/>
              <a:t>Controlling Behaviors</a:t>
            </a:r>
          </a:p>
          <a:p>
            <a:pPr algn="ctr"/>
            <a:endParaRPr lang="en-US" sz="2400" b="1" dirty="0"/>
          </a:p>
          <a:p>
            <a:pPr algn="ctr"/>
            <a:endParaRPr lang="en-US" sz="2400" b="1" dirty="0"/>
          </a:p>
        </p:txBody>
      </p:sp>
      <p:sp>
        <p:nvSpPr>
          <p:cNvPr id="30" name="Rectangle 29">
            <a:extLst>
              <a:ext uri="{FF2B5EF4-FFF2-40B4-BE49-F238E27FC236}">
                <a16:creationId xmlns:a16="http://schemas.microsoft.com/office/drawing/2014/main" id="{9DA26528-3A55-4FBC-9BC4-41EB0B62CDF4}"/>
              </a:ext>
            </a:extLst>
          </p:cNvPr>
          <p:cNvSpPr/>
          <p:nvPr/>
        </p:nvSpPr>
        <p:spPr>
          <a:xfrm>
            <a:off x="9409477" y="4536920"/>
            <a:ext cx="2361706"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Fear of Losing Control</a:t>
            </a:r>
          </a:p>
        </p:txBody>
      </p:sp>
      <p:sp>
        <p:nvSpPr>
          <p:cNvPr id="31" name="Rectangle 30">
            <a:extLst>
              <a:ext uri="{FF2B5EF4-FFF2-40B4-BE49-F238E27FC236}">
                <a16:creationId xmlns:a16="http://schemas.microsoft.com/office/drawing/2014/main" id="{3F53B0C4-5FD9-4EF7-886B-8F2ED99DBAAA}"/>
              </a:ext>
            </a:extLst>
          </p:cNvPr>
          <p:cNvSpPr/>
          <p:nvPr/>
        </p:nvSpPr>
        <p:spPr>
          <a:xfrm>
            <a:off x="6933391" y="5603720"/>
            <a:ext cx="2323686"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a:p>
            <a:pPr algn="ctr"/>
            <a:endParaRPr lang="en-US" sz="2400" b="1" dirty="0"/>
          </a:p>
          <a:p>
            <a:pPr algn="ctr"/>
            <a:r>
              <a:rPr lang="en-US" sz="2400" b="1" dirty="0"/>
              <a:t>Bullying</a:t>
            </a:r>
          </a:p>
          <a:p>
            <a:pPr algn="ctr"/>
            <a:endParaRPr lang="en-US" sz="2400" b="1" dirty="0"/>
          </a:p>
          <a:p>
            <a:pPr algn="ctr"/>
            <a:endParaRPr lang="en-US" sz="2400" b="1" dirty="0"/>
          </a:p>
        </p:txBody>
      </p:sp>
      <p:sp>
        <p:nvSpPr>
          <p:cNvPr id="32" name="Rectangle 31">
            <a:extLst>
              <a:ext uri="{FF2B5EF4-FFF2-40B4-BE49-F238E27FC236}">
                <a16:creationId xmlns:a16="http://schemas.microsoft.com/office/drawing/2014/main" id="{7624DCDC-1B10-4E3F-8EEC-4A4841CF2D16}"/>
              </a:ext>
            </a:extLst>
          </p:cNvPr>
          <p:cNvSpPr/>
          <p:nvPr/>
        </p:nvSpPr>
        <p:spPr>
          <a:xfrm>
            <a:off x="9434055" y="5603720"/>
            <a:ext cx="2361706" cy="914400"/>
          </a:xfrm>
          <a:prstGeom prst="rect">
            <a:avLst/>
          </a:prstGeom>
          <a:solidFill>
            <a:schemeClr val="accent5">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Fear of Inadequacy</a:t>
            </a:r>
          </a:p>
        </p:txBody>
      </p:sp>
    </p:spTree>
    <p:extLst>
      <p:ext uri="{BB962C8B-B14F-4D97-AF65-F5344CB8AC3E}">
        <p14:creationId xmlns:p14="http://schemas.microsoft.com/office/powerpoint/2010/main" val="392099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10" grpId="0" animBg="1"/>
      <p:bldP spid="13" grpId="0" animBg="1"/>
      <p:bldP spid="15" grpId="0" animBg="1"/>
      <p:bldP spid="24" grpId="0" animBg="1"/>
      <p:bldP spid="26" grpId="0" animBg="1"/>
      <p:bldP spid="28" grpId="0" animBg="1"/>
      <p:bldP spid="30"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bwMode="auto">
          <a:xfrm>
            <a:off x="6461465" y="2440677"/>
            <a:ext cx="2381977" cy="235063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285276" tIns="285276" rIns="285276" bIns="285276"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Decision-Making</a:t>
            </a:r>
          </a:p>
        </p:txBody>
      </p:sp>
      <p:sp>
        <p:nvSpPr>
          <p:cNvPr id="9" name="Freeform 8"/>
          <p:cNvSpPr/>
          <p:nvPr/>
        </p:nvSpPr>
        <p:spPr bwMode="auto">
          <a:xfrm>
            <a:off x="4749023" y="2450659"/>
            <a:ext cx="2513983" cy="2340648"/>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285276" tIns="285276" rIns="285276" bIns="285276"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Self-</a:t>
            </a:r>
          </a:p>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Awareness</a:t>
            </a:r>
          </a:p>
        </p:txBody>
      </p:sp>
      <p:sp>
        <p:nvSpPr>
          <p:cNvPr id="7" name="Freeform 6"/>
          <p:cNvSpPr/>
          <p:nvPr/>
        </p:nvSpPr>
        <p:spPr bwMode="auto">
          <a:xfrm>
            <a:off x="3197642" y="2429097"/>
            <a:ext cx="2361249" cy="2343150"/>
          </a:xfrm>
          <a:custGeom>
            <a:avLst/>
            <a:gdLst>
              <a:gd name="connsiteX0" fmla="*/ 0 w 2087767"/>
              <a:gd name="connsiteY0" fmla="*/ 1051275 h 2102550"/>
              <a:gd name="connsiteX1" fmla="*/ 1043884 w 2087767"/>
              <a:gd name="connsiteY1" fmla="*/ 0 h 2102550"/>
              <a:gd name="connsiteX2" fmla="*/ 2087768 w 2087767"/>
              <a:gd name="connsiteY2" fmla="*/ 1051275 h 2102550"/>
              <a:gd name="connsiteX3" fmla="*/ 1043884 w 2087767"/>
              <a:gd name="connsiteY3" fmla="*/ 2102550 h 2102550"/>
              <a:gd name="connsiteX4" fmla="*/ 0 w 2087767"/>
              <a:gd name="connsiteY4" fmla="*/ 1051275 h 210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767" h="2102550">
                <a:moveTo>
                  <a:pt x="0" y="1051275"/>
                </a:moveTo>
                <a:cubicBezTo>
                  <a:pt x="0" y="470672"/>
                  <a:pt x="467363" y="0"/>
                  <a:pt x="1043884" y="0"/>
                </a:cubicBezTo>
                <a:cubicBezTo>
                  <a:pt x="1620405" y="0"/>
                  <a:pt x="2087768" y="470672"/>
                  <a:pt x="2087768" y="1051275"/>
                </a:cubicBezTo>
                <a:cubicBezTo>
                  <a:pt x="2087768" y="1631878"/>
                  <a:pt x="1620405" y="2102550"/>
                  <a:pt x="1043884" y="2102550"/>
                </a:cubicBezTo>
                <a:cubicBezTo>
                  <a:pt x="467363" y="2102550"/>
                  <a:pt x="0" y="1631878"/>
                  <a:pt x="0" y="1051275"/>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328606" tIns="330771" rIns="328606" bIns="330771"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Learning</a:t>
            </a:r>
          </a:p>
        </p:txBody>
      </p:sp>
      <p:sp>
        <p:nvSpPr>
          <p:cNvPr id="5" name="Freeform 4"/>
          <p:cNvSpPr/>
          <p:nvPr/>
        </p:nvSpPr>
        <p:spPr bwMode="auto">
          <a:xfrm>
            <a:off x="1633416" y="2440678"/>
            <a:ext cx="2493255" cy="2350629"/>
          </a:xfrm>
          <a:custGeom>
            <a:avLst/>
            <a:gdLst>
              <a:gd name="connsiteX0" fmla="*/ 0 w 2171144"/>
              <a:gd name="connsiteY0" fmla="*/ 1049931 h 2099862"/>
              <a:gd name="connsiteX1" fmla="*/ 1085572 w 2171144"/>
              <a:gd name="connsiteY1" fmla="*/ 0 h 2099862"/>
              <a:gd name="connsiteX2" fmla="*/ 2171144 w 2171144"/>
              <a:gd name="connsiteY2" fmla="*/ 1049931 h 2099862"/>
              <a:gd name="connsiteX3" fmla="*/ 1085572 w 2171144"/>
              <a:gd name="connsiteY3" fmla="*/ 2099862 h 2099862"/>
              <a:gd name="connsiteX4" fmla="*/ 0 w 2171144"/>
              <a:gd name="connsiteY4" fmla="*/ 1049931 h 2099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144" h="2099862">
                <a:moveTo>
                  <a:pt x="0" y="1049931"/>
                </a:moveTo>
                <a:cubicBezTo>
                  <a:pt x="0" y="470070"/>
                  <a:pt x="486027" y="0"/>
                  <a:pt x="1085572" y="0"/>
                </a:cubicBezTo>
                <a:cubicBezTo>
                  <a:pt x="1685117" y="0"/>
                  <a:pt x="2171144" y="470070"/>
                  <a:pt x="2171144" y="1049931"/>
                </a:cubicBezTo>
                <a:cubicBezTo>
                  <a:pt x="2171144" y="1629792"/>
                  <a:pt x="1685117" y="2099862"/>
                  <a:pt x="1085572" y="2099862"/>
                </a:cubicBezTo>
                <a:cubicBezTo>
                  <a:pt x="486027" y="2099862"/>
                  <a:pt x="0" y="1629792"/>
                  <a:pt x="0" y="1049931"/>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340817" tIns="330378" rIns="340817" bIns="330378"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Event</a:t>
            </a:r>
          </a:p>
        </p:txBody>
      </p:sp>
      <p:sp>
        <p:nvSpPr>
          <p:cNvPr id="17" name="Rectangle 16"/>
          <p:cNvSpPr/>
          <p:nvPr/>
        </p:nvSpPr>
        <p:spPr>
          <a:xfrm>
            <a:off x="1534739" y="1517022"/>
            <a:ext cx="1824910" cy="641350"/>
          </a:xfrm>
          <a:prstGeom prst="rect">
            <a:avLst/>
          </a:prstGeom>
          <a:solidFill>
            <a:schemeClr val="tx1"/>
          </a:solidFill>
          <a:ln w="38100">
            <a:solidFill>
              <a:schemeClr val="tx1">
                <a:lumMod val="65000"/>
                <a:lumOff val="35000"/>
              </a:schemeClr>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Conflict/ Problem</a:t>
            </a:r>
          </a:p>
        </p:txBody>
      </p:sp>
      <p:sp>
        <p:nvSpPr>
          <p:cNvPr id="19" name="Rectangle 18"/>
          <p:cNvSpPr/>
          <p:nvPr/>
        </p:nvSpPr>
        <p:spPr>
          <a:xfrm>
            <a:off x="8832352" y="1505910"/>
            <a:ext cx="1982015" cy="641350"/>
          </a:xfrm>
          <a:prstGeom prst="rect">
            <a:avLst/>
          </a:prstGeom>
          <a:solidFill>
            <a:schemeClr val="tx1"/>
          </a:solidFill>
          <a:ln w="38100">
            <a:solidFill>
              <a:schemeClr val="tx1">
                <a:lumMod val="65000"/>
                <a:lumOff val="35000"/>
              </a:schemeClr>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Accountability</a:t>
            </a:r>
          </a:p>
        </p:txBody>
      </p:sp>
      <p:sp>
        <p:nvSpPr>
          <p:cNvPr id="21" name="Rectangle 20"/>
          <p:cNvSpPr/>
          <p:nvPr/>
        </p:nvSpPr>
        <p:spPr>
          <a:xfrm>
            <a:off x="3513762" y="1514367"/>
            <a:ext cx="5198723" cy="641350"/>
          </a:xfrm>
          <a:prstGeom prst="rect">
            <a:avLst/>
          </a:prstGeom>
          <a:solidFill>
            <a:schemeClr val="tx1"/>
          </a:solidFill>
          <a:ln w="38100">
            <a:solidFill>
              <a:schemeClr val="tx1">
                <a:lumMod val="65000"/>
                <a:lumOff val="35000"/>
              </a:schemeClr>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Problem Solving (process)</a:t>
            </a:r>
          </a:p>
        </p:txBody>
      </p:sp>
      <p:sp>
        <p:nvSpPr>
          <p:cNvPr id="38" name="Rectangle 37"/>
          <p:cNvSpPr/>
          <p:nvPr/>
        </p:nvSpPr>
        <p:spPr bwMode="auto">
          <a:xfrm>
            <a:off x="1534739" y="482895"/>
            <a:ext cx="9279630" cy="848240"/>
          </a:xfrm>
          <a:prstGeom prst="rect">
            <a:avLst/>
          </a:prstGeom>
          <a:solidFill>
            <a:schemeClr val="accent6">
              <a:lumMod val="5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Problem-Solving: A </a:t>
            </a:r>
            <a:r>
              <a:rPr lang="en-US" sz="2400" b="1" dirty="0">
                <a:solidFill>
                  <a:prstClr val="white"/>
                </a:solidFill>
                <a:latin typeface="Calibri" panose="020F0502020204030204"/>
              </a:rPr>
              <a:t>Workplace</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2400" b="1" dirty="0">
                <a:solidFill>
                  <a:prstClr val="white"/>
                </a:solidFill>
                <a:latin typeface="Calibri" panose="020F0502020204030204"/>
              </a:rPr>
              <a:t>Model</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10">
            <a:extLst>
              <a:ext uri="{FF2B5EF4-FFF2-40B4-BE49-F238E27FC236}">
                <a16:creationId xmlns:a16="http://schemas.microsoft.com/office/drawing/2014/main" id="{674C9B1B-CA48-4ECE-A122-7469F726DBBB}"/>
              </a:ext>
            </a:extLst>
          </p:cNvPr>
          <p:cNvSpPr/>
          <p:nvPr/>
        </p:nvSpPr>
        <p:spPr bwMode="auto">
          <a:xfrm>
            <a:off x="8351539" y="2430695"/>
            <a:ext cx="2381977" cy="235063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285276" tIns="285276" rIns="285276" bIns="285276"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Outcomes</a:t>
            </a:r>
          </a:p>
        </p:txBody>
      </p:sp>
      <p:sp>
        <p:nvSpPr>
          <p:cNvPr id="2" name="Rectangle 1">
            <a:extLst>
              <a:ext uri="{FF2B5EF4-FFF2-40B4-BE49-F238E27FC236}">
                <a16:creationId xmlns:a16="http://schemas.microsoft.com/office/drawing/2014/main" id="{48532382-5E9E-46E7-A046-7D2A6FAE940C}"/>
              </a:ext>
            </a:extLst>
          </p:cNvPr>
          <p:cNvSpPr/>
          <p:nvPr/>
        </p:nvSpPr>
        <p:spPr>
          <a:xfrm>
            <a:off x="1633416" y="5073613"/>
            <a:ext cx="1644040" cy="128885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dirty="0"/>
              <a:t>Focus on the event  (not the participants)</a:t>
            </a:r>
          </a:p>
        </p:txBody>
      </p:sp>
      <p:sp>
        <p:nvSpPr>
          <p:cNvPr id="29" name="Rectangle 28">
            <a:extLst>
              <a:ext uri="{FF2B5EF4-FFF2-40B4-BE49-F238E27FC236}">
                <a16:creationId xmlns:a16="http://schemas.microsoft.com/office/drawing/2014/main" id="{A8D71417-3452-42DC-8642-2135AB06CF74}"/>
              </a:ext>
            </a:extLst>
          </p:cNvPr>
          <p:cNvSpPr/>
          <p:nvPr/>
        </p:nvSpPr>
        <p:spPr>
          <a:xfrm>
            <a:off x="3556246" y="5079618"/>
            <a:ext cx="1644040" cy="128885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dirty="0"/>
              <a:t>Focus on expanding knowledge base</a:t>
            </a:r>
          </a:p>
        </p:txBody>
      </p:sp>
      <p:sp>
        <p:nvSpPr>
          <p:cNvPr id="30" name="Rectangle 29">
            <a:extLst>
              <a:ext uri="{FF2B5EF4-FFF2-40B4-BE49-F238E27FC236}">
                <a16:creationId xmlns:a16="http://schemas.microsoft.com/office/drawing/2014/main" id="{37908B2A-B9E7-447A-8C33-9A1FF8A7E7F7}"/>
              </a:ext>
            </a:extLst>
          </p:cNvPr>
          <p:cNvSpPr/>
          <p:nvPr/>
        </p:nvSpPr>
        <p:spPr>
          <a:xfrm>
            <a:off x="5347676" y="5086249"/>
            <a:ext cx="1644040" cy="128885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dirty="0"/>
              <a:t>Focus on ownership (my role in the problem</a:t>
            </a:r>
          </a:p>
        </p:txBody>
      </p:sp>
      <p:sp>
        <p:nvSpPr>
          <p:cNvPr id="31" name="Rectangle 30">
            <a:extLst>
              <a:ext uri="{FF2B5EF4-FFF2-40B4-BE49-F238E27FC236}">
                <a16:creationId xmlns:a16="http://schemas.microsoft.com/office/drawing/2014/main" id="{B66D808F-1DF5-4D0B-9C7B-E1D6F08FC562}"/>
              </a:ext>
            </a:extLst>
          </p:cNvPr>
          <p:cNvSpPr/>
          <p:nvPr/>
        </p:nvSpPr>
        <p:spPr>
          <a:xfrm>
            <a:off x="7174507" y="5086249"/>
            <a:ext cx="1644040" cy="128885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dirty="0"/>
              <a:t>Focus on </a:t>
            </a:r>
          </a:p>
          <a:p>
            <a:pPr algn="ctr"/>
            <a:r>
              <a:rPr lang="en-US" b="1" dirty="0"/>
              <a:t> choices  ( not compelled)</a:t>
            </a:r>
          </a:p>
        </p:txBody>
      </p:sp>
      <p:sp>
        <p:nvSpPr>
          <p:cNvPr id="20" name="Rectangle 19">
            <a:extLst>
              <a:ext uri="{FF2B5EF4-FFF2-40B4-BE49-F238E27FC236}">
                <a16:creationId xmlns:a16="http://schemas.microsoft.com/office/drawing/2014/main" id="{3A936F63-5EF7-415F-A421-85350696AD7B}"/>
              </a:ext>
            </a:extLst>
          </p:cNvPr>
          <p:cNvSpPr/>
          <p:nvPr/>
        </p:nvSpPr>
        <p:spPr>
          <a:xfrm>
            <a:off x="9001339" y="5086249"/>
            <a:ext cx="1644040" cy="128885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dirty="0"/>
              <a:t>Learning from one’s own experience</a:t>
            </a:r>
          </a:p>
        </p:txBody>
      </p:sp>
    </p:spTree>
    <p:extLst>
      <p:ext uri="{BB962C8B-B14F-4D97-AF65-F5344CB8AC3E}">
        <p14:creationId xmlns:p14="http://schemas.microsoft.com/office/powerpoint/2010/main" val="12787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7" grpId="0" animBg="1"/>
      <p:bldP spid="5" grpId="0" animBg="1"/>
      <p:bldP spid="17" grpId="0" animBg="1"/>
      <p:bldP spid="19" grpId="0" animBg="1"/>
      <p:bldP spid="21" grpId="0" animBg="1"/>
      <p:bldP spid="14" grpId="0" animBg="1"/>
      <p:bldP spid="2" grpId="0" animBg="1"/>
      <p:bldP spid="29" grpId="0" animBg="1"/>
      <p:bldP spid="30" grpId="0" animBg="1"/>
      <p:bldP spid="31"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bwMode="auto">
          <a:xfrm>
            <a:off x="6461465" y="2440677"/>
            <a:ext cx="2381977" cy="235063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285276" tIns="285276" rIns="285276" bIns="285276"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Decision-Making</a:t>
            </a:r>
          </a:p>
        </p:txBody>
      </p:sp>
      <p:sp>
        <p:nvSpPr>
          <p:cNvPr id="9" name="Freeform 8"/>
          <p:cNvSpPr/>
          <p:nvPr/>
        </p:nvSpPr>
        <p:spPr bwMode="auto">
          <a:xfrm>
            <a:off x="4749023" y="2450659"/>
            <a:ext cx="2513983" cy="2340648"/>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285276" tIns="285276" rIns="285276" bIns="285276"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Self-</a:t>
            </a:r>
          </a:p>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Awareness</a:t>
            </a:r>
          </a:p>
        </p:txBody>
      </p:sp>
      <p:sp>
        <p:nvSpPr>
          <p:cNvPr id="7" name="Freeform 6"/>
          <p:cNvSpPr/>
          <p:nvPr/>
        </p:nvSpPr>
        <p:spPr bwMode="auto">
          <a:xfrm>
            <a:off x="3225351" y="2429097"/>
            <a:ext cx="2361249" cy="2343150"/>
          </a:xfrm>
          <a:custGeom>
            <a:avLst/>
            <a:gdLst>
              <a:gd name="connsiteX0" fmla="*/ 0 w 2087767"/>
              <a:gd name="connsiteY0" fmla="*/ 1051275 h 2102550"/>
              <a:gd name="connsiteX1" fmla="*/ 1043884 w 2087767"/>
              <a:gd name="connsiteY1" fmla="*/ 0 h 2102550"/>
              <a:gd name="connsiteX2" fmla="*/ 2087768 w 2087767"/>
              <a:gd name="connsiteY2" fmla="*/ 1051275 h 2102550"/>
              <a:gd name="connsiteX3" fmla="*/ 1043884 w 2087767"/>
              <a:gd name="connsiteY3" fmla="*/ 2102550 h 2102550"/>
              <a:gd name="connsiteX4" fmla="*/ 0 w 2087767"/>
              <a:gd name="connsiteY4" fmla="*/ 1051275 h 210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767" h="2102550">
                <a:moveTo>
                  <a:pt x="0" y="1051275"/>
                </a:moveTo>
                <a:cubicBezTo>
                  <a:pt x="0" y="470672"/>
                  <a:pt x="467363" y="0"/>
                  <a:pt x="1043884" y="0"/>
                </a:cubicBezTo>
                <a:cubicBezTo>
                  <a:pt x="1620405" y="0"/>
                  <a:pt x="2087768" y="470672"/>
                  <a:pt x="2087768" y="1051275"/>
                </a:cubicBezTo>
                <a:cubicBezTo>
                  <a:pt x="2087768" y="1631878"/>
                  <a:pt x="1620405" y="2102550"/>
                  <a:pt x="1043884" y="2102550"/>
                </a:cubicBezTo>
                <a:cubicBezTo>
                  <a:pt x="467363" y="2102550"/>
                  <a:pt x="0" y="1631878"/>
                  <a:pt x="0" y="1051275"/>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328606" tIns="330771" rIns="328606" bIns="330771"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Learning</a:t>
            </a:r>
          </a:p>
        </p:txBody>
      </p:sp>
      <p:sp>
        <p:nvSpPr>
          <p:cNvPr id="5" name="Freeform 4"/>
          <p:cNvSpPr/>
          <p:nvPr/>
        </p:nvSpPr>
        <p:spPr bwMode="auto">
          <a:xfrm>
            <a:off x="1564642" y="2421618"/>
            <a:ext cx="2493255" cy="2350629"/>
          </a:xfrm>
          <a:custGeom>
            <a:avLst/>
            <a:gdLst>
              <a:gd name="connsiteX0" fmla="*/ 0 w 2171144"/>
              <a:gd name="connsiteY0" fmla="*/ 1049931 h 2099862"/>
              <a:gd name="connsiteX1" fmla="*/ 1085572 w 2171144"/>
              <a:gd name="connsiteY1" fmla="*/ 0 h 2099862"/>
              <a:gd name="connsiteX2" fmla="*/ 2171144 w 2171144"/>
              <a:gd name="connsiteY2" fmla="*/ 1049931 h 2099862"/>
              <a:gd name="connsiteX3" fmla="*/ 1085572 w 2171144"/>
              <a:gd name="connsiteY3" fmla="*/ 2099862 h 2099862"/>
              <a:gd name="connsiteX4" fmla="*/ 0 w 2171144"/>
              <a:gd name="connsiteY4" fmla="*/ 1049931 h 2099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144" h="2099862">
                <a:moveTo>
                  <a:pt x="0" y="1049931"/>
                </a:moveTo>
                <a:cubicBezTo>
                  <a:pt x="0" y="470070"/>
                  <a:pt x="486027" y="0"/>
                  <a:pt x="1085572" y="0"/>
                </a:cubicBezTo>
                <a:cubicBezTo>
                  <a:pt x="1685117" y="0"/>
                  <a:pt x="2171144" y="470070"/>
                  <a:pt x="2171144" y="1049931"/>
                </a:cubicBezTo>
                <a:cubicBezTo>
                  <a:pt x="2171144" y="1629792"/>
                  <a:pt x="1685117" y="2099862"/>
                  <a:pt x="1085572" y="2099862"/>
                </a:cubicBezTo>
                <a:cubicBezTo>
                  <a:pt x="486027" y="2099862"/>
                  <a:pt x="0" y="1629792"/>
                  <a:pt x="0" y="1049931"/>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340817" tIns="330378" rIns="340817" bIns="330378"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Event</a:t>
            </a:r>
          </a:p>
        </p:txBody>
      </p:sp>
      <p:sp>
        <p:nvSpPr>
          <p:cNvPr id="17" name="Rectangle 16"/>
          <p:cNvSpPr/>
          <p:nvPr/>
        </p:nvSpPr>
        <p:spPr>
          <a:xfrm>
            <a:off x="1534739" y="1517022"/>
            <a:ext cx="1824910" cy="641350"/>
          </a:xfrm>
          <a:prstGeom prst="rect">
            <a:avLst/>
          </a:prstGeom>
          <a:solidFill>
            <a:schemeClr val="tx1"/>
          </a:solidFill>
          <a:ln w="38100">
            <a:solidFill>
              <a:schemeClr val="tx1">
                <a:lumMod val="65000"/>
                <a:lumOff val="35000"/>
              </a:schemeClr>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Conflict/ Problem</a:t>
            </a:r>
          </a:p>
        </p:txBody>
      </p:sp>
      <p:sp>
        <p:nvSpPr>
          <p:cNvPr id="19" name="Rectangle 18"/>
          <p:cNvSpPr/>
          <p:nvPr/>
        </p:nvSpPr>
        <p:spPr>
          <a:xfrm>
            <a:off x="8832352" y="1505910"/>
            <a:ext cx="1982015" cy="641350"/>
          </a:xfrm>
          <a:prstGeom prst="rect">
            <a:avLst/>
          </a:prstGeom>
          <a:solidFill>
            <a:schemeClr val="tx1"/>
          </a:solidFill>
          <a:ln w="38100">
            <a:solidFill>
              <a:schemeClr val="tx1">
                <a:lumMod val="65000"/>
                <a:lumOff val="35000"/>
              </a:schemeClr>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Accountability</a:t>
            </a:r>
          </a:p>
        </p:txBody>
      </p:sp>
      <p:sp>
        <p:nvSpPr>
          <p:cNvPr id="21" name="Rectangle 20"/>
          <p:cNvSpPr/>
          <p:nvPr/>
        </p:nvSpPr>
        <p:spPr>
          <a:xfrm>
            <a:off x="3513762" y="1514367"/>
            <a:ext cx="5198723" cy="641350"/>
          </a:xfrm>
          <a:prstGeom prst="rect">
            <a:avLst/>
          </a:prstGeom>
          <a:solidFill>
            <a:schemeClr val="tx1"/>
          </a:solidFill>
          <a:ln w="38100">
            <a:solidFill>
              <a:schemeClr val="tx1">
                <a:lumMod val="65000"/>
                <a:lumOff val="35000"/>
              </a:schemeClr>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Problem Solving (process)</a:t>
            </a:r>
          </a:p>
        </p:txBody>
      </p:sp>
      <p:sp>
        <p:nvSpPr>
          <p:cNvPr id="38" name="Rectangle 37"/>
          <p:cNvSpPr/>
          <p:nvPr/>
        </p:nvSpPr>
        <p:spPr bwMode="auto">
          <a:xfrm>
            <a:off x="1534739" y="482895"/>
            <a:ext cx="9279630" cy="848240"/>
          </a:xfrm>
          <a:prstGeom prst="rect">
            <a:avLst/>
          </a:prstGeom>
          <a:solidFill>
            <a:schemeClr val="accent6">
              <a:lumMod val="5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Understanding t</a:t>
            </a:r>
            <a:r>
              <a:rPr lang="en-US" sz="2400" b="1" dirty="0">
                <a:solidFill>
                  <a:prstClr val="white"/>
                </a:solidFill>
                <a:latin typeface="Calibri" panose="020F0502020204030204"/>
              </a:rPr>
              <a:t>he Complications of Conflict-Avoidance</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10">
            <a:extLst>
              <a:ext uri="{FF2B5EF4-FFF2-40B4-BE49-F238E27FC236}">
                <a16:creationId xmlns:a16="http://schemas.microsoft.com/office/drawing/2014/main" id="{674C9B1B-CA48-4ECE-A122-7469F726DBBB}"/>
              </a:ext>
            </a:extLst>
          </p:cNvPr>
          <p:cNvSpPr/>
          <p:nvPr/>
        </p:nvSpPr>
        <p:spPr bwMode="auto">
          <a:xfrm>
            <a:off x="8432390" y="2429097"/>
            <a:ext cx="2381977" cy="235063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285276" tIns="285276" rIns="285276" bIns="285276"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Outcomes</a:t>
            </a:r>
          </a:p>
        </p:txBody>
      </p:sp>
      <p:sp>
        <p:nvSpPr>
          <p:cNvPr id="24" name="Rectangle 23">
            <a:extLst>
              <a:ext uri="{FF2B5EF4-FFF2-40B4-BE49-F238E27FC236}">
                <a16:creationId xmlns:a16="http://schemas.microsoft.com/office/drawing/2014/main" id="{819C87AF-B2BC-4798-A8F8-369052E42B45}"/>
              </a:ext>
            </a:extLst>
          </p:cNvPr>
          <p:cNvSpPr/>
          <p:nvPr/>
        </p:nvSpPr>
        <p:spPr>
          <a:xfrm>
            <a:off x="1565646" y="5730411"/>
            <a:ext cx="9279630" cy="720956"/>
          </a:xfrm>
          <a:prstGeom prst="rect">
            <a:avLst/>
          </a:prstGeom>
          <a:solidFill>
            <a:schemeClr val="accent6">
              <a:lumMod val="50000"/>
            </a:schemeClr>
          </a:solidFill>
          <a:ln w="38100">
            <a:solidFill>
              <a:schemeClr val="accent6"/>
            </a:solidFill>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1" i="0" u="sng" strike="noStrike" kern="1200" cap="none" spc="0" normalizeH="0" baseline="0" noProof="0" dirty="0">
                <a:ln>
                  <a:noFill/>
                </a:ln>
                <a:solidFill>
                  <a:prstClr val="white"/>
                </a:solidFill>
                <a:effectLst/>
                <a:uLnTx/>
                <a:uFillTx/>
                <a:latin typeface="Calibri" panose="020F0502020204030204"/>
                <a:ea typeface="+mn-ea"/>
                <a:cs typeface="+mn-cs"/>
              </a:rPr>
              <a:t>Conflict-Avoidance/Blame</a:t>
            </a: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5" name="Freeform 10">
            <a:extLst>
              <a:ext uri="{FF2B5EF4-FFF2-40B4-BE49-F238E27FC236}">
                <a16:creationId xmlns:a16="http://schemas.microsoft.com/office/drawing/2014/main" id="{6C31ED10-D967-4A96-B8F0-B8746FAE0F08}"/>
              </a:ext>
            </a:extLst>
          </p:cNvPr>
          <p:cNvSpPr/>
          <p:nvPr/>
        </p:nvSpPr>
        <p:spPr bwMode="auto">
          <a:xfrm>
            <a:off x="6489174" y="2450659"/>
            <a:ext cx="2381977" cy="235063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285276" tIns="285276" rIns="285276" bIns="285276"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Accuse</a:t>
            </a:r>
          </a:p>
        </p:txBody>
      </p:sp>
      <p:sp>
        <p:nvSpPr>
          <p:cNvPr id="16" name="Freeform 8">
            <a:extLst>
              <a:ext uri="{FF2B5EF4-FFF2-40B4-BE49-F238E27FC236}">
                <a16:creationId xmlns:a16="http://schemas.microsoft.com/office/drawing/2014/main" id="{5B056E2A-C80B-4946-B427-4569A6B65AF8}"/>
              </a:ext>
            </a:extLst>
          </p:cNvPr>
          <p:cNvSpPr/>
          <p:nvPr/>
        </p:nvSpPr>
        <p:spPr bwMode="auto">
          <a:xfrm>
            <a:off x="4776732" y="2460641"/>
            <a:ext cx="2513983" cy="2340648"/>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285276" tIns="285276" rIns="285276" bIns="285276"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lang="en-US" sz="2000" b="1" dirty="0">
                <a:solidFill>
                  <a:prstClr val="black"/>
                </a:solidFill>
                <a:latin typeface="Calibri" panose="020F0502020204030204"/>
              </a:rPr>
              <a:t>Direct Fault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6">
            <a:extLst>
              <a:ext uri="{FF2B5EF4-FFF2-40B4-BE49-F238E27FC236}">
                <a16:creationId xmlns:a16="http://schemas.microsoft.com/office/drawing/2014/main" id="{C9FAAD7A-1E3E-4775-AEF2-C425E874D63B}"/>
              </a:ext>
            </a:extLst>
          </p:cNvPr>
          <p:cNvSpPr/>
          <p:nvPr/>
        </p:nvSpPr>
        <p:spPr bwMode="auto">
          <a:xfrm>
            <a:off x="3225351" y="2439079"/>
            <a:ext cx="2361249" cy="2343150"/>
          </a:xfrm>
          <a:custGeom>
            <a:avLst/>
            <a:gdLst>
              <a:gd name="connsiteX0" fmla="*/ 0 w 2087767"/>
              <a:gd name="connsiteY0" fmla="*/ 1051275 h 2102550"/>
              <a:gd name="connsiteX1" fmla="*/ 1043884 w 2087767"/>
              <a:gd name="connsiteY1" fmla="*/ 0 h 2102550"/>
              <a:gd name="connsiteX2" fmla="*/ 2087768 w 2087767"/>
              <a:gd name="connsiteY2" fmla="*/ 1051275 h 2102550"/>
              <a:gd name="connsiteX3" fmla="*/ 1043884 w 2087767"/>
              <a:gd name="connsiteY3" fmla="*/ 2102550 h 2102550"/>
              <a:gd name="connsiteX4" fmla="*/ 0 w 2087767"/>
              <a:gd name="connsiteY4" fmla="*/ 1051275 h 210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767" h="2102550">
                <a:moveTo>
                  <a:pt x="0" y="1051275"/>
                </a:moveTo>
                <a:cubicBezTo>
                  <a:pt x="0" y="470672"/>
                  <a:pt x="467363" y="0"/>
                  <a:pt x="1043884" y="0"/>
                </a:cubicBezTo>
                <a:cubicBezTo>
                  <a:pt x="1620405" y="0"/>
                  <a:pt x="2087768" y="470672"/>
                  <a:pt x="2087768" y="1051275"/>
                </a:cubicBezTo>
                <a:cubicBezTo>
                  <a:pt x="2087768" y="1631878"/>
                  <a:pt x="1620405" y="2102550"/>
                  <a:pt x="1043884" y="2102550"/>
                </a:cubicBezTo>
                <a:cubicBezTo>
                  <a:pt x="467363" y="2102550"/>
                  <a:pt x="0" y="1631878"/>
                  <a:pt x="0" y="1051275"/>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328606" tIns="330771" rIns="328606" bIns="330771"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lang="en-US" sz="2000" b="1" dirty="0">
                <a:solidFill>
                  <a:prstClr val="black"/>
                </a:solidFill>
                <a:latin typeface="Calibri" panose="020F0502020204030204"/>
              </a:rPr>
              <a:t>Avoid Conflict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23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xit" presetSubtype="0" fill="hold" grpId="0" nodeType="clickEffect">
                                  <p:stCondLst>
                                    <p:cond delay="0"/>
                                  </p:stCondLst>
                                  <p:childTnLst>
                                    <p:animEffect transition="out" filter="fade">
                                      <p:cBhvr>
                                        <p:cTn id="11" dur="1000"/>
                                        <p:tgtEl>
                                          <p:spTgt spid="7"/>
                                        </p:tgtEl>
                                      </p:cBhvr>
                                    </p:animEffect>
                                    <p:anim calcmode="lin" valueType="num">
                                      <p:cBhvr>
                                        <p:cTn id="12" dur="1000"/>
                                        <p:tgtEl>
                                          <p:spTgt spid="7"/>
                                        </p:tgtEl>
                                        <p:attrNameLst>
                                          <p:attrName>ppt_x</p:attrName>
                                        </p:attrNameLst>
                                      </p:cBhvr>
                                      <p:tavLst>
                                        <p:tav tm="0">
                                          <p:val>
                                            <p:strVal val="ppt_x"/>
                                          </p:val>
                                        </p:tav>
                                        <p:tav tm="100000">
                                          <p:val>
                                            <p:strVal val="ppt_x"/>
                                          </p:val>
                                        </p:tav>
                                      </p:tavLst>
                                    </p:anim>
                                    <p:anim calcmode="lin" valueType="num">
                                      <p:cBhvr>
                                        <p:cTn id="13" dur="100" decel="100000"/>
                                        <p:tgtEl>
                                          <p:spTgt spid="7"/>
                                        </p:tgtEl>
                                        <p:attrNameLst>
                                          <p:attrName>ppt_y</p:attrName>
                                        </p:attrNameLst>
                                      </p:cBhvr>
                                      <p:tavLst>
                                        <p:tav tm="0">
                                          <p:val>
                                            <p:strVal val="ppt_y"/>
                                          </p:val>
                                        </p:tav>
                                        <p:tav tm="100000">
                                          <p:val>
                                            <p:strVal val="ppt_y-.03"/>
                                          </p:val>
                                        </p:tav>
                                      </p:tavLst>
                                    </p:anim>
                                    <p:anim calcmode="lin" valueType="num">
                                      <p:cBhvr>
                                        <p:cTn id="14" dur="900" accel="100000">
                                          <p:stCondLst>
                                            <p:cond delay="100"/>
                                          </p:stCondLst>
                                        </p:cTn>
                                        <p:tgtEl>
                                          <p:spTgt spid="7"/>
                                        </p:tgtEl>
                                        <p:attrNameLst>
                                          <p:attrName>ppt_y</p:attrName>
                                        </p:attrNameLst>
                                      </p:cBhvr>
                                      <p:tavLst>
                                        <p:tav tm="0">
                                          <p:val>
                                            <p:strVal val="ppt_y"/>
                                          </p:val>
                                        </p:tav>
                                        <p:tav tm="100000">
                                          <p:val>
                                            <p:strVal val="ppt_y+1"/>
                                          </p:val>
                                        </p:tav>
                                      </p:tavLst>
                                    </p:anim>
                                    <p:set>
                                      <p:cBhvr>
                                        <p:cTn id="15" dur="1" fill="hold">
                                          <p:stCondLst>
                                            <p:cond delay="999"/>
                                          </p:stCondLst>
                                        </p:cTn>
                                        <p:tgtEl>
                                          <p:spTgt spid="7"/>
                                        </p:tgtEl>
                                        <p:attrNameLst>
                                          <p:attrName>style.visibility</p:attrName>
                                        </p:attrNameLst>
                                      </p:cBhvr>
                                      <p:to>
                                        <p:strVal val="hidden"/>
                                      </p:to>
                                    </p:set>
                                  </p:childTnLst>
                                </p:cTn>
                              </p:par>
                              <p:par>
                                <p:cTn id="16" presetID="37" presetClass="exit" presetSubtype="0" fill="hold" grpId="0" nodeType="withEffect">
                                  <p:stCondLst>
                                    <p:cond delay="0"/>
                                  </p:stCondLst>
                                  <p:childTnLst>
                                    <p:animEffect transition="out" filter="fade">
                                      <p:cBhvr>
                                        <p:cTn id="17" dur="1000"/>
                                        <p:tgtEl>
                                          <p:spTgt spid="9"/>
                                        </p:tgtEl>
                                      </p:cBhvr>
                                    </p:animEffect>
                                    <p:anim calcmode="lin" valueType="num">
                                      <p:cBhvr>
                                        <p:cTn id="18" dur="1000"/>
                                        <p:tgtEl>
                                          <p:spTgt spid="9"/>
                                        </p:tgtEl>
                                        <p:attrNameLst>
                                          <p:attrName>ppt_x</p:attrName>
                                        </p:attrNameLst>
                                      </p:cBhvr>
                                      <p:tavLst>
                                        <p:tav tm="0">
                                          <p:val>
                                            <p:strVal val="ppt_x"/>
                                          </p:val>
                                        </p:tav>
                                        <p:tav tm="100000">
                                          <p:val>
                                            <p:strVal val="ppt_x"/>
                                          </p:val>
                                        </p:tav>
                                      </p:tavLst>
                                    </p:anim>
                                    <p:anim calcmode="lin" valueType="num">
                                      <p:cBhvr>
                                        <p:cTn id="19" dur="100" decel="100000"/>
                                        <p:tgtEl>
                                          <p:spTgt spid="9"/>
                                        </p:tgtEl>
                                        <p:attrNameLst>
                                          <p:attrName>ppt_y</p:attrName>
                                        </p:attrNameLst>
                                      </p:cBhvr>
                                      <p:tavLst>
                                        <p:tav tm="0">
                                          <p:val>
                                            <p:strVal val="ppt_y"/>
                                          </p:val>
                                        </p:tav>
                                        <p:tav tm="100000">
                                          <p:val>
                                            <p:strVal val="ppt_y-.03"/>
                                          </p:val>
                                        </p:tav>
                                      </p:tavLst>
                                    </p:anim>
                                    <p:anim calcmode="lin" valueType="num">
                                      <p:cBhvr>
                                        <p:cTn id="20" dur="900" accel="100000">
                                          <p:stCondLst>
                                            <p:cond delay="100"/>
                                          </p:stCondLst>
                                        </p:cTn>
                                        <p:tgtEl>
                                          <p:spTgt spid="9"/>
                                        </p:tgtEl>
                                        <p:attrNameLst>
                                          <p:attrName>ppt_y</p:attrName>
                                        </p:attrNameLst>
                                      </p:cBhvr>
                                      <p:tavLst>
                                        <p:tav tm="0">
                                          <p:val>
                                            <p:strVal val="ppt_y"/>
                                          </p:val>
                                        </p:tav>
                                        <p:tav tm="100000">
                                          <p:val>
                                            <p:strVal val="ppt_y+1"/>
                                          </p:val>
                                        </p:tav>
                                      </p:tavLst>
                                    </p:anim>
                                    <p:set>
                                      <p:cBhvr>
                                        <p:cTn id="21" dur="1" fill="hold">
                                          <p:stCondLst>
                                            <p:cond delay="999"/>
                                          </p:stCondLst>
                                        </p:cTn>
                                        <p:tgtEl>
                                          <p:spTgt spid="9"/>
                                        </p:tgtEl>
                                        <p:attrNameLst>
                                          <p:attrName>style.visibility</p:attrName>
                                        </p:attrNameLst>
                                      </p:cBhvr>
                                      <p:to>
                                        <p:strVal val="hidden"/>
                                      </p:to>
                                    </p:set>
                                  </p:childTnLst>
                                </p:cTn>
                              </p:par>
                              <p:par>
                                <p:cTn id="22" presetID="37" presetClass="exit" presetSubtype="0" fill="hold" grpId="0" nodeType="withEffect">
                                  <p:stCondLst>
                                    <p:cond delay="0"/>
                                  </p:stCondLst>
                                  <p:childTnLst>
                                    <p:animEffect transition="out" filter="fade">
                                      <p:cBhvr>
                                        <p:cTn id="23" dur="1000"/>
                                        <p:tgtEl>
                                          <p:spTgt spid="11"/>
                                        </p:tgtEl>
                                      </p:cBhvr>
                                    </p:animEffect>
                                    <p:anim calcmode="lin" valueType="num">
                                      <p:cBhvr>
                                        <p:cTn id="24" dur="1000"/>
                                        <p:tgtEl>
                                          <p:spTgt spid="11"/>
                                        </p:tgtEl>
                                        <p:attrNameLst>
                                          <p:attrName>ppt_x</p:attrName>
                                        </p:attrNameLst>
                                      </p:cBhvr>
                                      <p:tavLst>
                                        <p:tav tm="0">
                                          <p:val>
                                            <p:strVal val="ppt_x"/>
                                          </p:val>
                                        </p:tav>
                                        <p:tav tm="100000">
                                          <p:val>
                                            <p:strVal val="ppt_x"/>
                                          </p:val>
                                        </p:tav>
                                      </p:tavLst>
                                    </p:anim>
                                    <p:anim calcmode="lin" valueType="num">
                                      <p:cBhvr>
                                        <p:cTn id="25" dur="100" decel="100000"/>
                                        <p:tgtEl>
                                          <p:spTgt spid="11"/>
                                        </p:tgtEl>
                                        <p:attrNameLst>
                                          <p:attrName>ppt_y</p:attrName>
                                        </p:attrNameLst>
                                      </p:cBhvr>
                                      <p:tavLst>
                                        <p:tav tm="0">
                                          <p:val>
                                            <p:strVal val="ppt_y"/>
                                          </p:val>
                                        </p:tav>
                                        <p:tav tm="100000">
                                          <p:val>
                                            <p:strVal val="ppt_y-.03"/>
                                          </p:val>
                                        </p:tav>
                                      </p:tavLst>
                                    </p:anim>
                                    <p:anim calcmode="lin" valueType="num">
                                      <p:cBhvr>
                                        <p:cTn id="26" dur="900" accel="100000">
                                          <p:stCondLst>
                                            <p:cond delay="100"/>
                                          </p:stCondLst>
                                        </p:cTn>
                                        <p:tgtEl>
                                          <p:spTgt spid="11"/>
                                        </p:tgtEl>
                                        <p:attrNameLst>
                                          <p:attrName>ppt_y</p:attrName>
                                        </p:attrNameLst>
                                      </p:cBhvr>
                                      <p:tavLst>
                                        <p:tav tm="0">
                                          <p:val>
                                            <p:strVal val="ppt_y"/>
                                          </p:val>
                                        </p:tav>
                                        <p:tav tm="100000">
                                          <p:val>
                                            <p:strVal val="ppt_y+1"/>
                                          </p:val>
                                        </p:tav>
                                      </p:tavLst>
                                    </p:anim>
                                    <p:set>
                                      <p:cBhvr>
                                        <p:cTn id="27" dur="1" fill="hold">
                                          <p:stCondLst>
                                            <p:cond delay="9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7" grpId="0" animBg="1"/>
      <p:bldP spid="24" grpId="0" animBg="1"/>
      <p:bldP spid="15"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bwMode="auto">
          <a:xfrm>
            <a:off x="6461465" y="2440677"/>
            <a:ext cx="2381977" cy="235063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285276" tIns="285276" rIns="285276" bIns="285276"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Decision-Making</a:t>
            </a:r>
          </a:p>
        </p:txBody>
      </p:sp>
      <p:sp>
        <p:nvSpPr>
          <p:cNvPr id="9" name="Freeform 8"/>
          <p:cNvSpPr/>
          <p:nvPr/>
        </p:nvSpPr>
        <p:spPr bwMode="auto">
          <a:xfrm>
            <a:off x="4749023" y="2450659"/>
            <a:ext cx="2513983" cy="2340648"/>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285276" tIns="285276" rIns="285276" bIns="285276"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Self-</a:t>
            </a:r>
          </a:p>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Awareness</a:t>
            </a:r>
          </a:p>
        </p:txBody>
      </p:sp>
      <p:sp>
        <p:nvSpPr>
          <p:cNvPr id="7" name="Freeform 6"/>
          <p:cNvSpPr/>
          <p:nvPr/>
        </p:nvSpPr>
        <p:spPr bwMode="auto">
          <a:xfrm>
            <a:off x="3225351" y="2429097"/>
            <a:ext cx="2361249" cy="2343150"/>
          </a:xfrm>
          <a:custGeom>
            <a:avLst/>
            <a:gdLst>
              <a:gd name="connsiteX0" fmla="*/ 0 w 2087767"/>
              <a:gd name="connsiteY0" fmla="*/ 1051275 h 2102550"/>
              <a:gd name="connsiteX1" fmla="*/ 1043884 w 2087767"/>
              <a:gd name="connsiteY1" fmla="*/ 0 h 2102550"/>
              <a:gd name="connsiteX2" fmla="*/ 2087768 w 2087767"/>
              <a:gd name="connsiteY2" fmla="*/ 1051275 h 2102550"/>
              <a:gd name="connsiteX3" fmla="*/ 1043884 w 2087767"/>
              <a:gd name="connsiteY3" fmla="*/ 2102550 h 2102550"/>
              <a:gd name="connsiteX4" fmla="*/ 0 w 2087767"/>
              <a:gd name="connsiteY4" fmla="*/ 1051275 h 210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767" h="2102550">
                <a:moveTo>
                  <a:pt x="0" y="1051275"/>
                </a:moveTo>
                <a:cubicBezTo>
                  <a:pt x="0" y="470672"/>
                  <a:pt x="467363" y="0"/>
                  <a:pt x="1043884" y="0"/>
                </a:cubicBezTo>
                <a:cubicBezTo>
                  <a:pt x="1620405" y="0"/>
                  <a:pt x="2087768" y="470672"/>
                  <a:pt x="2087768" y="1051275"/>
                </a:cubicBezTo>
                <a:cubicBezTo>
                  <a:pt x="2087768" y="1631878"/>
                  <a:pt x="1620405" y="2102550"/>
                  <a:pt x="1043884" y="2102550"/>
                </a:cubicBezTo>
                <a:cubicBezTo>
                  <a:pt x="467363" y="2102550"/>
                  <a:pt x="0" y="1631878"/>
                  <a:pt x="0" y="1051275"/>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328606" tIns="330771" rIns="328606" bIns="330771"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Learning</a:t>
            </a:r>
          </a:p>
        </p:txBody>
      </p:sp>
      <p:sp>
        <p:nvSpPr>
          <p:cNvPr id="5" name="Freeform 4"/>
          <p:cNvSpPr/>
          <p:nvPr/>
        </p:nvSpPr>
        <p:spPr bwMode="auto">
          <a:xfrm>
            <a:off x="1564642" y="2421618"/>
            <a:ext cx="2493255" cy="2350629"/>
          </a:xfrm>
          <a:custGeom>
            <a:avLst/>
            <a:gdLst>
              <a:gd name="connsiteX0" fmla="*/ 0 w 2171144"/>
              <a:gd name="connsiteY0" fmla="*/ 1049931 h 2099862"/>
              <a:gd name="connsiteX1" fmla="*/ 1085572 w 2171144"/>
              <a:gd name="connsiteY1" fmla="*/ 0 h 2099862"/>
              <a:gd name="connsiteX2" fmla="*/ 2171144 w 2171144"/>
              <a:gd name="connsiteY2" fmla="*/ 1049931 h 2099862"/>
              <a:gd name="connsiteX3" fmla="*/ 1085572 w 2171144"/>
              <a:gd name="connsiteY3" fmla="*/ 2099862 h 2099862"/>
              <a:gd name="connsiteX4" fmla="*/ 0 w 2171144"/>
              <a:gd name="connsiteY4" fmla="*/ 1049931 h 2099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144" h="2099862">
                <a:moveTo>
                  <a:pt x="0" y="1049931"/>
                </a:moveTo>
                <a:cubicBezTo>
                  <a:pt x="0" y="470070"/>
                  <a:pt x="486027" y="0"/>
                  <a:pt x="1085572" y="0"/>
                </a:cubicBezTo>
                <a:cubicBezTo>
                  <a:pt x="1685117" y="0"/>
                  <a:pt x="2171144" y="470070"/>
                  <a:pt x="2171144" y="1049931"/>
                </a:cubicBezTo>
                <a:cubicBezTo>
                  <a:pt x="2171144" y="1629792"/>
                  <a:pt x="1685117" y="2099862"/>
                  <a:pt x="1085572" y="2099862"/>
                </a:cubicBezTo>
                <a:cubicBezTo>
                  <a:pt x="486027" y="2099862"/>
                  <a:pt x="0" y="1629792"/>
                  <a:pt x="0" y="1049931"/>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340817" tIns="330378" rIns="340817" bIns="330378"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Event</a:t>
            </a:r>
          </a:p>
        </p:txBody>
      </p:sp>
      <p:sp>
        <p:nvSpPr>
          <p:cNvPr id="17" name="Rectangle 16"/>
          <p:cNvSpPr/>
          <p:nvPr/>
        </p:nvSpPr>
        <p:spPr>
          <a:xfrm>
            <a:off x="1534739" y="1517022"/>
            <a:ext cx="1824910" cy="641350"/>
          </a:xfrm>
          <a:prstGeom prst="rect">
            <a:avLst/>
          </a:prstGeom>
          <a:solidFill>
            <a:schemeClr val="tx1"/>
          </a:solidFill>
          <a:ln w="38100">
            <a:solidFill>
              <a:schemeClr val="tx1">
                <a:lumMod val="65000"/>
                <a:lumOff val="35000"/>
              </a:schemeClr>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Conflict/ Problem</a:t>
            </a:r>
          </a:p>
        </p:txBody>
      </p:sp>
      <p:sp>
        <p:nvSpPr>
          <p:cNvPr id="19" name="Rectangle 18"/>
          <p:cNvSpPr/>
          <p:nvPr/>
        </p:nvSpPr>
        <p:spPr>
          <a:xfrm>
            <a:off x="8832352" y="1505910"/>
            <a:ext cx="1982015" cy="641350"/>
          </a:xfrm>
          <a:prstGeom prst="rect">
            <a:avLst/>
          </a:prstGeom>
          <a:solidFill>
            <a:schemeClr val="tx1"/>
          </a:solidFill>
          <a:ln w="38100">
            <a:solidFill>
              <a:schemeClr val="tx1">
                <a:lumMod val="65000"/>
                <a:lumOff val="35000"/>
              </a:schemeClr>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Accountability</a:t>
            </a:r>
          </a:p>
        </p:txBody>
      </p:sp>
      <p:sp>
        <p:nvSpPr>
          <p:cNvPr id="21" name="Rectangle 20"/>
          <p:cNvSpPr/>
          <p:nvPr/>
        </p:nvSpPr>
        <p:spPr>
          <a:xfrm>
            <a:off x="3513762" y="1514367"/>
            <a:ext cx="5198723" cy="641350"/>
          </a:xfrm>
          <a:prstGeom prst="rect">
            <a:avLst/>
          </a:prstGeom>
          <a:solidFill>
            <a:schemeClr val="tx1"/>
          </a:solidFill>
          <a:ln w="38100">
            <a:solidFill>
              <a:schemeClr val="tx1">
                <a:lumMod val="65000"/>
                <a:lumOff val="35000"/>
              </a:schemeClr>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Problem Solving (process)</a:t>
            </a:r>
          </a:p>
        </p:txBody>
      </p:sp>
      <p:sp>
        <p:nvSpPr>
          <p:cNvPr id="38" name="Rectangle 37"/>
          <p:cNvSpPr/>
          <p:nvPr/>
        </p:nvSpPr>
        <p:spPr bwMode="auto">
          <a:xfrm>
            <a:off x="1534739" y="482895"/>
            <a:ext cx="9279630" cy="848240"/>
          </a:xfrm>
          <a:prstGeom prst="rect">
            <a:avLst/>
          </a:prstGeom>
          <a:solidFill>
            <a:schemeClr val="accent6">
              <a:lumMod val="5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Understanding t</a:t>
            </a:r>
            <a:r>
              <a:rPr lang="en-US" sz="2400" b="1" dirty="0">
                <a:solidFill>
                  <a:prstClr val="white"/>
                </a:solidFill>
                <a:latin typeface="Calibri" panose="020F0502020204030204"/>
              </a:rPr>
              <a:t>he Complications of Conflict-Avoidance</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10">
            <a:extLst>
              <a:ext uri="{FF2B5EF4-FFF2-40B4-BE49-F238E27FC236}">
                <a16:creationId xmlns:a16="http://schemas.microsoft.com/office/drawing/2014/main" id="{674C9B1B-CA48-4ECE-A122-7469F726DBBB}"/>
              </a:ext>
            </a:extLst>
          </p:cNvPr>
          <p:cNvSpPr/>
          <p:nvPr/>
        </p:nvSpPr>
        <p:spPr bwMode="auto">
          <a:xfrm>
            <a:off x="8432390" y="2429097"/>
            <a:ext cx="2381977" cy="235063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285276" tIns="285276" rIns="285276" bIns="285276"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Outcomes</a:t>
            </a:r>
          </a:p>
        </p:txBody>
      </p:sp>
      <p:sp>
        <p:nvSpPr>
          <p:cNvPr id="24" name="Rectangle 23">
            <a:extLst>
              <a:ext uri="{FF2B5EF4-FFF2-40B4-BE49-F238E27FC236}">
                <a16:creationId xmlns:a16="http://schemas.microsoft.com/office/drawing/2014/main" id="{819C87AF-B2BC-4798-A8F8-369052E42B45}"/>
              </a:ext>
            </a:extLst>
          </p:cNvPr>
          <p:cNvSpPr/>
          <p:nvPr/>
        </p:nvSpPr>
        <p:spPr>
          <a:xfrm>
            <a:off x="1565646" y="5730411"/>
            <a:ext cx="9279630" cy="720956"/>
          </a:xfrm>
          <a:prstGeom prst="rect">
            <a:avLst/>
          </a:prstGeom>
          <a:solidFill>
            <a:schemeClr val="accent6">
              <a:lumMod val="50000"/>
            </a:schemeClr>
          </a:solidFill>
          <a:ln w="38100">
            <a:solidFill>
              <a:schemeClr val="accent6"/>
            </a:solidFill>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2400" b="1" u="sng" dirty="0">
                <a:solidFill>
                  <a:prstClr val="white"/>
                </a:solidFill>
                <a:latin typeface="Calibri" panose="020F0502020204030204"/>
              </a:rPr>
              <a:t>Parent/Child Rapport</a:t>
            </a: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5" name="Freeform 10">
            <a:extLst>
              <a:ext uri="{FF2B5EF4-FFF2-40B4-BE49-F238E27FC236}">
                <a16:creationId xmlns:a16="http://schemas.microsoft.com/office/drawing/2014/main" id="{6C31ED10-D967-4A96-B8F0-B8746FAE0F08}"/>
              </a:ext>
            </a:extLst>
          </p:cNvPr>
          <p:cNvSpPr/>
          <p:nvPr/>
        </p:nvSpPr>
        <p:spPr bwMode="auto">
          <a:xfrm>
            <a:off x="6464790" y="2440677"/>
            <a:ext cx="2381977" cy="235063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285276" tIns="285276" rIns="285276" bIns="285276"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lang="en-US" sz="2000" b="1" dirty="0">
                <a:solidFill>
                  <a:prstClr val="black"/>
                </a:solidFill>
                <a:latin typeface="Calibri" panose="020F0502020204030204"/>
              </a:rPr>
              <a:t>Helplessness</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8">
            <a:extLst>
              <a:ext uri="{FF2B5EF4-FFF2-40B4-BE49-F238E27FC236}">
                <a16:creationId xmlns:a16="http://schemas.microsoft.com/office/drawing/2014/main" id="{5B056E2A-C80B-4946-B427-4569A6B65AF8}"/>
              </a:ext>
            </a:extLst>
          </p:cNvPr>
          <p:cNvSpPr/>
          <p:nvPr/>
        </p:nvSpPr>
        <p:spPr bwMode="auto">
          <a:xfrm>
            <a:off x="4752348" y="2450659"/>
            <a:ext cx="2513983" cy="2340648"/>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285276" tIns="285276" rIns="285276" bIns="285276"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lang="en-US" sz="2000" b="1" noProof="0" dirty="0">
                <a:solidFill>
                  <a:prstClr val="black"/>
                </a:solidFill>
                <a:latin typeface="Calibri" panose="020F0502020204030204"/>
              </a:rPr>
              <a:t>Assume Responsibility or Claim Innocence </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6">
            <a:extLst>
              <a:ext uri="{FF2B5EF4-FFF2-40B4-BE49-F238E27FC236}">
                <a16:creationId xmlns:a16="http://schemas.microsoft.com/office/drawing/2014/main" id="{C9FAAD7A-1E3E-4775-AEF2-C425E874D63B}"/>
              </a:ext>
            </a:extLst>
          </p:cNvPr>
          <p:cNvSpPr/>
          <p:nvPr/>
        </p:nvSpPr>
        <p:spPr bwMode="auto">
          <a:xfrm>
            <a:off x="3200967" y="2429097"/>
            <a:ext cx="2361249" cy="2343150"/>
          </a:xfrm>
          <a:custGeom>
            <a:avLst/>
            <a:gdLst>
              <a:gd name="connsiteX0" fmla="*/ 0 w 2087767"/>
              <a:gd name="connsiteY0" fmla="*/ 1051275 h 2102550"/>
              <a:gd name="connsiteX1" fmla="*/ 1043884 w 2087767"/>
              <a:gd name="connsiteY1" fmla="*/ 0 h 2102550"/>
              <a:gd name="connsiteX2" fmla="*/ 2087768 w 2087767"/>
              <a:gd name="connsiteY2" fmla="*/ 1051275 h 2102550"/>
              <a:gd name="connsiteX3" fmla="*/ 1043884 w 2087767"/>
              <a:gd name="connsiteY3" fmla="*/ 2102550 h 2102550"/>
              <a:gd name="connsiteX4" fmla="*/ 0 w 2087767"/>
              <a:gd name="connsiteY4" fmla="*/ 1051275 h 210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767" h="2102550">
                <a:moveTo>
                  <a:pt x="0" y="1051275"/>
                </a:moveTo>
                <a:cubicBezTo>
                  <a:pt x="0" y="470672"/>
                  <a:pt x="467363" y="0"/>
                  <a:pt x="1043884" y="0"/>
                </a:cubicBezTo>
                <a:cubicBezTo>
                  <a:pt x="1620405" y="0"/>
                  <a:pt x="2087768" y="470672"/>
                  <a:pt x="2087768" y="1051275"/>
                </a:cubicBezTo>
                <a:cubicBezTo>
                  <a:pt x="2087768" y="1631878"/>
                  <a:pt x="1620405" y="2102550"/>
                  <a:pt x="1043884" y="2102550"/>
                </a:cubicBezTo>
                <a:cubicBezTo>
                  <a:pt x="467363" y="2102550"/>
                  <a:pt x="0" y="1631878"/>
                  <a:pt x="0" y="1051275"/>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328606" tIns="330771" rIns="328606" bIns="330771"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Assume or Redirect Ownership</a:t>
            </a:r>
          </a:p>
        </p:txBody>
      </p:sp>
    </p:spTree>
    <p:extLst>
      <p:ext uri="{BB962C8B-B14F-4D97-AF65-F5344CB8AC3E}">
        <p14:creationId xmlns:p14="http://schemas.microsoft.com/office/powerpoint/2010/main" val="47315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xit" presetSubtype="0" fill="hold" grpId="0" nodeType="clickEffect">
                                  <p:stCondLst>
                                    <p:cond delay="0"/>
                                  </p:stCondLst>
                                  <p:childTnLst>
                                    <p:animEffect transition="out" filter="fade">
                                      <p:cBhvr>
                                        <p:cTn id="11" dur="1000"/>
                                        <p:tgtEl>
                                          <p:spTgt spid="7"/>
                                        </p:tgtEl>
                                      </p:cBhvr>
                                    </p:animEffect>
                                    <p:anim calcmode="lin" valueType="num">
                                      <p:cBhvr>
                                        <p:cTn id="12" dur="1000"/>
                                        <p:tgtEl>
                                          <p:spTgt spid="7"/>
                                        </p:tgtEl>
                                        <p:attrNameLst>
                                          <p:attrName>ppt_x</p:attrName>
                                        </p:attrNameLst>
                                      </p:cBhvr>
                                      <p:tavLst>
                                        <p:tav tm="0">
                                          <p:val>
                                            <p:strVal val="ppt_x"/>
                                          </p:val>
                                        </p:tav>
                                        <p:tav tm="100000">
                                          <p:val>
                                            <p:strVal val="ppt_x"/>
                                          </p:val>
                                        </p:tav>
                                      </p:tavLst>
                                    </p:anim>
                                    <p:anim calcmode="lin" valueType="num">
                                      <p:cBhvr>
                                        <p:cTn id="13" dur="100" decel="100000"/>
                                        <p:tgtEl>
                                          <p:spTgt spid="7"/>
                                        </p:tgtEl>
                                        <p:attrNameLst>
                                          <p:attrName>ppt_y</p:attrName>
                                        </p:attrNameLst>
                                      </p:cBhvr>
                                      <p:tavLst>
                                        <p:tav tm="0">
                                          <p:val>
                                            <p:strVal val="ppt_y"/>
                                          </p:val>
                                        </p:tav>
                                        <p:tav tm="100000">
                                          <p:val>
                                            <p:strVal val="ppt_y-.03"/>
                                          </p:val>
                                        </p:tav>
                                      </p:tavLst>
                                    </p:anim>
                                    <p:anim calcmode="lin" valueType="num">
                                      <p:cBhvr>
                                        <p:cTn id="14" dur="900" accel="100000">
                                          <p:stCondLst>
                                            <p:cond delay="100"/>
                                          </p:stCondLst>
                                        </p:cTn>
                                        <p:tgtEl>
                                          <p:spTgt spid="7"/>
                                        </p:tgtEl>
                                        <p:attrNameLst>
                                          <p:attrName>ppt_y</p:attrName>
                                        </p:attrNameLst>
                                      </p:cBhvr>
                                      <p:tavLst>
                                        <p:tav tm="0">
                                          <p:val>
                                            <p:strVal val="ppt_y"/>
                                          </p:val>
                                        </p:tav>
                                        <p:tav tm="100000">
                                          <p:val>
                                            <p:strVal val="ppt_y+1"/>
                                          </p:val>
                                        </p:tav>
                                      </p:tavLst>
                                    </p:anim>
                                    <p:set>
                                      <p:cBhvr>
                                        <p:cTn id="15" dur="1" fill="hold">
                                          <p:stCondLst>
                                            <p:cond delay="999"/>
                                          </p:stCondLst>
                                        </p:cTn>
                                        <p:tgtEl>
                                          <p:spTgt spid="7"/>
                                        </p:tgtEl>
                                        <p:attrNameLst>
                                          <p:attrName>style.visibility</p:attrName>
                                        </p:attrNameLst>
                                      </p:cBhvr>
                                      <p:to>
                                        <p:strVal val="hidden"/>
                                      </p:to>
                                    </p:set>
                                  </p:childTnLst>
                                </p:cTn>
                              </p:par>
                              <p:par>
                                <p:cTn id="16" presetID="37" presetClass="exit" presetSubtype="0" fill="hold" grpId="0" nodeType="withEffect">
                                  <p:stCondLst>
                                    <p:cond delay="0"/>
                                  </p:stCondLst>
                                  <p:childTnLst>
                                    <p:animEffect transition="out" filter="fade">
                                      <p:cBhvr>
                                        <p:cTn id="17" dur="1000"/>
                                        <p:tgtEl>
                                          <p:spTgt spid="9"/>
                                        </p:tgtEl>
                                      </p:cBhvr>
                                    </p:animEffect>
                                    <p:anim calcmode="lin" valueType="num">
                                      <p:cBhvr>
                                        <p:cTn id="18" dur="1000"/>
                                        <p:tgtEl>
                                          <p:spTgt spid="9"/>
                                        </p:tgtEl>
                                        <p:attrNameLst>
                                          <p:attrName>ppt_x</p:attrName>
                                        </p:attrNameLst>
                                      </p:cBhvr>
                                      <p:tavLst>
                                        <p:tav tm="0">
                                          <p:val>
                                            <p:strVal val="ppt_x"/>
                                          </p:val>
                                        </p:tav>
                                        <p:tav tm="100000">
                                          <p:val>
                                            <p:strVal val="ppt_x"/>
                                          </p:val>
                                        </p:tav>
                                      </p:tavLst>
                                    </p:anim>
                                    <p:anim calcmode="lin" valueType="num">
                                      <p:cBhvr>
                                        <p:cTn id="19" dur="100" decel="100000"/>
                                        <p:tgtEl>
                                          <p:spTgt spid="9"/>
                                        </p:tgtEl>
                                        <p:attrNameLst>
                                          <p:attrName>ppt_y</p:attrName>
                                        </p:attrNameLst>
                                      </p:cBhvr>
                                      <p:tavLst>
                                        <p:tav tm="0">
                                          <p:val>
                                            <p:strVal val="ppt_y"/>
                                          </p:val>
                                        </p:tav>
                                        <p:tav tm="100000">
                                          <p:val>
                                            <p:strVal val="ppt_y-.03"/>
                                          </p:val>
                                        </p:tav>
                                      </p:tavLst>
                                    </p:anim>
                                    <p:anim calcmode="lin" valueType="num">
                                      <p:cBhvr>
                                        <p:cTn id="20" dur="900" accel="100000">
                                          <p:stCondLst>
                                            <p:cond delay="100"/>
                                          </p:stCondLst>
                                        </p:cTn>
                                        <p:tgtEl>
                                          <p:spTgt spid="9"/>
                                        </p:tgtEl>
                                        <p:attrNameLst>
                                          <p:attrName>ppt_y</p:attrName>
                                        </p:attrNameLst>
                                      </p:cBhvr>
                                      <p:tavLst>
                                        <p:tav tm="0">
                                          <p:val>
                                            <p:strVal val="ppt_y"/>
                                          </p:val>
                                        </p:tav>
                                        <p:tav tm="100000">
                                          <p:val>
                                            <p:strVal val="ppt_y+1"/>
                                          </p:val>
                                        </p:tav>
                                      </p:tavLst>
                                    </p:anim>
                                    <p:set>
                                      <p:cBhvr>
                                        <p:cTn id="21" dur="1" fill="hold">
                                          <p:stCondLst>
                                            <p:cond delay="999"/>
                                          </p:stCondLst>
                                        </p:cTn>
                                        <p:tgtEl>
                                          <p:spTgt spid="9"/>
                                        </p:tgtEl>
                                        <p:attrNameLst>
                                          <p:attrName>style.visibility</p:attrName>
                                        </p:attrNameLst>
                                      </p:cBhvr>
                                      <p:to>
                                        <p:strVal val="hidden"/>
                                      </p:to>
                                    </p:set>
                                  </p:childTnLst>
                                </p:cTn>
                              </p:par>
                              <p:par>
                                <p:cTn id="22" presetID="37" presetClass="exit" presetSubtype="0" fill="hold" grpId="0" nodeType="withEffect">
                                  <p:stCondLst>
                                    <p:cond delay="0"/>
                                  </p:stCondLst>
                                  <p:childTnLst>
                                    <p:animEffect transition="out" filter="fade">
                                      <p:cBhvr>
                                        <p:cTn id="23" dur="1000"/>
                                        <p:tgtEl>
                                          <p:spTgt spid="11"/>
                                        </p:tgtEl>
                                      </p:cBhvr>
                                    </p:animEffect>
                                    <p:anim calcmode="lin" valueType="num">
                                      <p:cBhvr>
                                        <p:cTn id="24" dur="1000"/>
                                        <p:tgtEl>
                                          <p:spTgt spid="11"/>
                                        </p:tgtEl>
                                        <p:attrNameLst>
                                          <p:attrName>ppt_x</p:attrName>
                                        </p:attrNameLst>
                                      </p:cBhvr>
                                      <p:tavLst>
                                        <p:tav tm="0">
                                          <p:val>
                                            <p:strVal val="ppt_x"/>
                                          </p:val>
                                        </p:tav>
                                        <p:tav tm="100000">
                                          <p:val>
                                            <p:strVal val="ppt_x"/>
                                          </p:val>
                                        </p:tav>
                                      </p:tavLst>
                                    </p:anim>
                                    <p:anim calcmode="lin" valueType="num">
                                      <p:cBhvr>
                                        <p:cTn id="25" dur="100" decel="100000"/>
                                        <p:tgtEl>
                                          <p:spTgt spid="11"/>
                                        </p:tgtEl>
                                        <p:attrNameLst>
                                          <p:attrName>ppt_y</p:attrName>
                                        </p:attrNameLst>
                                      </p:cBhvr>
                                      <p:tavLst>
                                        <p:tav tm="0">
                                          <p:val>
                                            <p:strVal val="ppt_y"/>
                                          </p:val>
                                        </p:tav>
                                        <p:tav tm="100000">
                                          <p:val>
                                            <p:strVal val="ppt_y-.03"/>
                                          </p:val>
                                        </p:tav>
                                      </p:tavLst>
                                    </p:anim>
                                    <p:anim calcmode="lin" valueType="num">
                                      <p:cBhvr>
                                        <p:cTn id="26" dur="900" accel="100000">
                                          <p:stCondLst>
                                            <p:cond delay="100"/>
                                          </p:stCondLst>
                                        </p:cTn>
                                        <p:tgtEl>
                                          <p:spTgt spid="11"/>
                                        </p:tgtEl>
                                        <p:attrNameLst>
                                          <p:attrName>ppt_y</p:attrName>
                                        </p:attrNameLst>
                                      </p:cBhvr>
                                      <p:tavLst>
                                        <p:tav tm="0">
                                          <p:val>
                                            <p:strVal val="ppt_y"/>
                                          </p:val>
                                        </p:tav>
                                        <p:tav tm="100000">
                                          <p:val>
                                            <p:strVal val="ppt_y+1"/>
                                          </p:val>
                                        </p:tav>
                                      </p:tavLst>
                                    </p:anim>
                                    <p:set>
                                      <p:cBhvr>
                                        <p:cTn id="27" dur="1" fill="hold">
                                          <p:stCondLst>
                                            <p:cond delay="9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7" grpId="0" animBg="1"/>
      <p:bldP spid="24" grpId="0" animBg="1"/>
      <p:bldP spid="15" grpId="0" animBg="1"/>
      <p:bldP spid="1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bwMode="auto">
          <a:xfrm>
            <a:off x="6461465" y="2440677"/>
            <a:ext cx="2381977" cy="235063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285276" tIns="285276" rIns="285276" bIns="285276"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Decision-Making</a:t>
            </a:r>
          </a:p>
        </p:txBody>
      </p:sp>
      <p:sp>
        <p:nvSpPr>
          <p:cNvPr id="9" name="Freeform 8"/>
          <p:cNvSpPr/>
          <p:nvPr/>
        </p:nvSpPr>
        <p:spPr bwMode="auto">
          <a:xfrm>
            <a:off x="4749023" y="2450659"/>
            <a:ext cx="2513983" cy="2340648"/>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285276" tIns="285276" rIns="285276" bIns="285276"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Self-</a:t>
            </a:r>
          </a:p>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Awareness</a:t>
            </a:r>
          </a:p>
        </p:txBody>
      </p:sp>
      <p:sp>
        <p:nvSpPr>
          <p:cNvPr id="7" name="Freeform 6"/>
          <p:cNvSpPr/>
          <p:nvPr/>
        </p:nvSpPr>
        <p:spPr bwMode="auto">
          <a:xfrm>
            <a:off x="3225351" y="2429097"/>
            <a:ext cx="2361249" cy="2343150"/>
          </a:xfrm>
          <a:custGeom>
            <a:avLst/>
            <a:gdLst>
              <a:gd name="connsiteX0" fmla="*/ 0 w 2087767"/>
              <a:gd name="connsiteY0" fmla="*/ 1051275 h 2102550"/>
              <a:gd name="connsiteX1" fmla="*/ 1043884 w 2087767"/>
              <a:gd name="connsiteY1" fmla="*/ 0 h 2102550"/>
              <a:gd name="connsiteX2" fmla="*/ 2087768 w 2087767"/>
              <a:gd name="connsiteY2" fmla="*/ 1051275 h 2102550"/>
              <a:gd name="connsiteX3" fmla="*/ 1043884 w 2087767"/>
              <a:gd name="connsiteY3" fmla="*/ 2102550 h 2102550"/>
              <a:gd name="connsiteX4" fmla="*/ 0 w 2087767"/>
              <a:gd name="connsiteY4" fmla="*/ 1051275 h 210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767" h="2102550">
                <a:moveTo>
                  <a:pt x="0" y="1051275"/>
                </a:moveTo>
                <a:cubicBezTo>
                  <a:pt x="0" y="470672"/>
                  <a:pt x="467363" y="0"/>
                  <a:pt x="1043884" y="0"/>
                </a:cubicBezTo>
                <a:cubicBezTo>
                  <a:pt x="1620405" y="0"/>
                  <a:pt x="2087768" y="470672"/>
                  <a:pt x="2087768" y="1051275"/>
                </a:cubicBezTo>
                <a:cubicBezTo>
                  <a:pt x="2087768" y="1631878"/>
                  <a:pt x="1620405" y="2102550"/>
                  <a:pt x="1043884" y="2102550"/>
                </a:cubicBezTo>
                <a:cubicBezTo>
                  <a:pt x="467363" y="2102550"/>
                  <a:pt x="0" y="1631878"/>
                  <a:pt x="0" y="1051275"/>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328606" tIns="330771" rIns="328606" bIns="330771"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Learning</a:t>
            </a:r>
          </a:p>
        </p:txBody>
      </p:sp>
      <p:sp>
        <p:nvSpPr>
          <p:cNvPr id="5" name="Freeform 4"/>
          <p:cNvSpPr/>
          <p:nvPr/>
        </p:nvSpPr>
        <p:spPr bwMode="auto">
          <a:xfrm>
            <a:off x="1564642" y="2421618"/>
            <a:ext cx="2493255" cy="2350629"/>
          </a:xfrm>
          <a:custGeom>
            <a:avLst/>
            <a:gdLst>
              <a:gd name="connsiteX0" fmla="*/ 0 w 2171144"/>
              <a:gd name="connsiteY0" fmla="*/ 1049931 h 2099862"/>
              <a:gd name="connsiteX1" fmla="*/ 1085572 w 2171144"/>
              <a:gd name="connsiteY1" fmla="*/ 0 h 2099862"/>
              <a:gd name="connsiteX2" fmla="*/ 2171144 w 2171144"/>
              <a:gd name="connsiteY2" fmla="*/ 1049931 h 2099862"/>
              <a:gd name="connsiteX3" fmla="*/ 1085572 w 2171144"/>
              <a:gd name="connsiteY3" fmla="*/ 2099862 h 2099862"/>
              <a:gd name="connsiteX4" fmla="*/ 0 w 2171144"/>
              <a:gd name="connsiteY4" fmla="*/ 1049931 h 2099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144" h="2099862">
                <a:moveTo>
                  <a:pt x="0" y="1049931"/>
                </a:moveTo>
                <a:cubicBezTo>
                  <a:pt x="0" y="470070"/>
                  <a:pt x="486027" y="0"/>
                  <a:pt x="1085572" y="0"/>
                </a:cubicBezTo>
                <a:cubicBezTo>
                  <a:pt x="1685117" y="0"/>
                  <a:pt x="2171144" y="470070"/>
                  <a:pt x="2171144" y="1049931"/>
                </a:cubicBezTo>
                <a:cubicBezTo>
                  <a:pt x="2171144" y="1629792"/>
                  <a:pt x="1685117" y="2099862"/>
                  <a:pt x="1085572" y="2099862"/>
                </a:cubicBezTo>
                <a:cubicBezTo>
                  <a:pt x="486027" y="2099862"/>
                  <a:pt x="0" y="1629792"/>
                  <a:pt x="0" y="1049931"/>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340817" tIns="330378" rIns="340817" bIns="330378"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Event</a:t>
            </a:r>
          </a:p>
        </p:txBody>
      </p:sp>
      <p:sp>
        <p:nvSpPr>
          <p:cNvPr id="17" name="Rectangle 16"/>
          <p:cNvSpPr/>
          <p:nvPr/>
        </p:nvSpPr>
        <p:spPr>
          <a:xfrm>
            <a:off x="1534739" y="1517022"/>
            <a:ext cx="1824910" cy="641350"/>
          </a:xfrm>
          <a:prstGeom prst="rect">
            <a:avLst/>
          </a:prstGeom>
          <a:solidFill>
            <a:schemeClr val="tx1"/>
          </a:solidFill>
          <a:ln w="38100">
            <a:solidFill>
              <a:schemeClr val="tx1">
                <a:lumMod val="65000"/>
                <a:lumOff val="35000"/>
              </a:schemeClr>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Conflict/ Problem</a:t>
            </a:r>
          </a:p>
        </p:txBody>
      </p:sp>
      <p:sp>
        <p:nvSpPr>
          <p:cNvPr id="19" name="Rectangle 18"/>
          <p:cNvSpPr/>
          <p:nvPr/>
        </p:nvSpPr>
        <p:spPr>
          <a:xfrm>
            <a:off x="8832352" y="1505910"/>
            <a:ext cx="1982015" cy="641350"/>
          </a:xfrm>
          <a:prstGeom prst="rect">
            <a:avLst/>
          </a:prstGeom>
          <a:solidFill>
            <a:schemeClr val="tx1"/>
          </a:solidFill>
          <a:ln w="38100">
            <a:solidFill>
              <a:schemeClr val="tx1">
                <a:lumMod val="65000"/>
                <a:lumOff val="35000"/>
              </a:schemeClr>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Accountability</a:t>
            </a:r>
          </a:p>
        </p:txBody>
      </p:sp>
      <p:sp>
        <p:nvSpPr>
          <p:cNvPr id="21" name="Rectangle 20"/>
          <p:cNvSpPr/>
          <p:nvPr/>
        </p:nvSpPr>
        <p:spPr>
          <a:xfrm>
            <a:off x="3513762" y="1514367"/>
            <a:ext cx="5198723" cy="641350"/>
          </a:xfrm>
          <a:prstGeom prst="rect">
            <a:avLst/>
          </a:prstGeom>
          <a:solidFill>
            <a:schemeClr val="tx1"/>
          </a:solidFill>
          <a:ln w="38100">
            <a:solidFill>
              <a:schemeClr val="tx1">
                <a:lumMod val="65000"/>
                <a:lumOff val="35000"/>
              </a:schemeClr>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Problem Solving (process)</a:t>
            </a:r>
          </a:p>
        </p:txBody>
      </p:sp>
      <p:sp>
        <p:nvSpPr>
          <p:cNvPr id="38" name="Rectangle 37"/>
          <p:cNvSpPr/>
          <p:nvPr/>
        </p:nvSpPr>
        <p:spPr bwMode="auto">
          <a:xfrm>
            <a:off x="1534739" y="482895"/>
            <a:ext cx="9279630" cy="848240"/>
          </a:xfrm>
          <a:prstGeom prst="rect">
            <a:avLst/>
          </a:prstGeom>
          <a:solidFill>
            <a:schemeClr val="accent6">
              <a:lumMod val="5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Understanding t</a:t>
            </a:r>
            <a:r>
              <a:rPr lang="en-US" sz="2400" b="1" dirty="0">
                <a:solidFill>
                  <a:prstClr val="white"/>
                </a:solidFill>
                <a:latin typeface="Calibri" panose="020F0502020204030204"/>
              </a:rPr>
              <a:t>he Complications of Conflict-Avoidance</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10">
            <a:extLst>
              <a:ext uri="{FF2B5EF4-FFF2-40B4-BE49-F238E27FC236}">
                <a16:creationId xmlns:a16="http://schemas.microsoft.com/office/drawing/2014/main" id="{674C9B1B-CA48-4ECE-A122-7469F726DBBB}"/>
              </a:ext>
            </a:extLst>
          </p:cNvPr>
          <p:cNvSpPr/>
          <p:nvPr/>
        </p:nvSpPr>
        <p:spPr bwMode="auto">
          <a:xfrm>
            <a:off x="8432390" y="2429097"/>
            <a:ext cx="2381977" cy="235063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285276" tIns="285276" rIns="285276" bIns="285276"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Outcomes</a:t>
            </a:r>
          </a:p>
        </p:txBody>
      </p:sp>
      <p:sp>
        <p:nvSpPr>
          <p:cNvPr id="24" name="Rectangle 23">
            <a:extLst>
              <a:ext uri="{FF2B5EF4-FFF2-40B4-BE49-F238E27FC236}">
                <a16:creationId xmlns:a16="http://schemas.microsoft.com/office/drawing/2014/main" id="{819C87AF-B2BC-4798-A8F8-369052E42B45}"/>
              </a:ext>
            </a:extLst>
          </p:cNvPr>
          <p:cNvSpPr/>
          <p:nvPr/>
        </p:nvSpPr>
        <p:spPr>
          <a:xfrm>
            <a:off x="1565646" y="5730411"/>
            <a:ext cx="9279630" cy="720956"/>
          </a:xfrm>
          <a:prstGeom prst="rect">
            <a:avLst/>
          </a:prstGeom>
          <a:solidFill>
            <a:schemeClr val="accent6">
              <a:lumMod val="50000"/>
            </a:schemeClr>
          </a:solidFill>
          <a:ln w="38100">
            <a:solidFill>
              <a:schemeClr val="accent6"/>
            </a:solidFill>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Self-Serving</a:t>
            </a:r>
          </a:p>
        </p:txBody>
      </p:sp>
      <p:sp>
        <p:nvSpPr>
          <p:cNvPr id="15" name="Freeform 10">
            <a:extLst>
              <a:ext uri="{FF2B5EF4-FFF2-40B4-BE49-F238E27FC236}">
                <a16:creationId xmlns:a16="http://schemas.microsoft.com/office/drawing/2014/main" id="{6C31ED10-D967-4A96-B8F0-B8746FAE0F08}"/>
              </a:ext>
            </a:extLst>
          </p:cNvPr>
          <p:cNvSpPr/>
          <p:nvPr/>
        </p:nvSpPr>
        <p:spPr bwMode="auto">
          <a:xfrm>
            <a:off x="6489174" y="2449842"/>
            <a:ext cx="2381977" cy="235063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285276" tIns="285276" rIns="285276" bIns="285276"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Controlling Behavior</a:t>
            </a:r>
          </a:p>
        </p:txBody>
      </p:sp>
      <p:sp>
        <p:nvSpPr>
          <p:cNvPr id="16" name="Freeform 8">
            <a:extLst>
              <a:ext uri="{FF2B5EF4-FFF2-40B4-BE49-F238E27FC236}">
                <a16:creationId xmlns:a16="http://schemas.microsoft.com/office/drawing/2014/main" id="{5B056E2A-C80B-4946-B427-4569A6B65AF8}"/>
              </a:ext>
            </a:extLst>
          </p:cNvPr>
          <p:cNvSpPr/>
          <p:nvPr/>
        </p:nvSpPr>
        <p:spPr bwMode="auto">
          <a:xfrm>
            <a:off x="4776732" y="2459824"/>
            <a:ext cx="2513983" cy="2340648"/>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285276" tIns="285276" rIns="285276" bIns="285276"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Entitlement</a:t>
            </a:r>
          </a:p>
        </p:txBody>
      </p:sp>
      <p:sp>
        <p:nvSpPr>
          <p:cNvPr id="18" name="Freeform 6">
            <a:extLst>
              <a:ext uri="{FF2B5EF4-FFF2-40B4-BE49-F238E27FC236}">
                <a16:creationId xmlns:a16="http://schemas.microsoft.com/office/drawing/2014/main" id="{C9FAAD7A-1E3E-4775-AEF2-C425E874D63B}"/>
              </a:ext>
            </a:extLst>
          </p:cNvPr>
          <p:cNvSpPr/>
          <p:nvPr/>
        </p:nvSpPr>
        <p:spPr bwMode="auto">
          <a:xfrm>
            <a:off x="3225351" y="2438262"/>
            <a:ext cx="2361249" cy="2343150"/>
          </a:xfrm>
          <a:custGeom>
            <a:avLst/>
            <a:gdLst>
              <a:gd name="connsiteX0" fmla="*/ 0 w 2087767"/>
              <a:gd name="connsiteY0" fmla="*/ 1051275 h 2102550"/>
              <a:gd name="connsiteX1" fmla="*/ 1043884 w 2087767"/>
              <a:gd name="connsiteY1" fmla="*/ 0 h 2102550"/>
              <a:gd name="connsiteX2" fmla="*/ 2087768 w 2087767"/>
              <a:gd name="connsiteY2" fmla="*/ 1051275 h 2102550"/>
              <a:gd name="connsiteX3" fmla="*/ 1043884 w 2087767"/>
              <a:gd name="connsiteY3" fmla="*/ 2102550 h 2102550"/>
              <a:gd name="connsiteX4" fmla="*/ 0 w 2087767"/>
              <a:gd name="connsiteY4" fmla="*/ 1051275 h 210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767" h="2102550">
                <a:moveTo>
                  <a:pt x="0" y="1051275"/>
                </a:moveTo>
                <a:cubicBezTo>
                  <a:pt x="0" y="470672"/>
                  <a:pt x="467363" y="0"/>
                  <a:pt x="1043884" y="0"/>
                </a:cubicBezTo>
                <a:cubicBezTo>
                  <a:pt x="1620405" y="0"/>
                  <a:pt x="2087768" y="470672"/>
                  <a:pt x="2087768" y="1051275"/>
                </a:cubicBezTo>
                <a:cubicBezTo>
                  <a:pt x="2087768" y="1631878"/>
                  <a:pt x="1620405" y="2102550"/>
                  <a:pt x="1043884" y="2102550"/>
                </a:cubicBezTo>
                <a:cubicBezTo>
                  <a:pt x="467363" y="2102550"/>
                  <a:pt x="0" y="1631878"/>
                  <a:pt x="0" y="1051275"/>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328606" tIns="330771" rIns="328606" bIns="330771" spcCol="1270" anchor="ct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My Agenda</a:t>
            </a:r>
          </a:p>
        </p:txBody>
      </p:sp>
    </p:spTree>
    <p:extLst>
      <p:ext uri="{BB962C8B-B14F-4D97-AF65-F5344CB8AC3E}">
        <p14:creationId xmlns:p14="http://schemas.microsoft.com/office/powerpoint/2010/main" val="74768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xit" presetSubtype="0" fill="hold" grpId="0" nodeType="clickEffect">
                                  <p:stCondLst>
                                    <p:cond delay="0"/>
                                  </p:stCondLst>
                                  <p:childTnLst>
                                    <p:animEffect transition="out" filter="fade">
                                      <p:cBhvr>
                                        <p:cTn id="11" dur="1000"/>
                                        <p:tgtEl>
                                          <p:spTgt spid="7"/>
                                        </p:tgtEl>
                                      </p:cBhvr>
                                    </p:animEffect>
                                    <p:anim calcmode="lin" valueType="num">
                                      <p:cBhvr>
                                        <p:cTn id="12" dur="1000"/>
                                        <p:tgtEl>
                                          <p:spTgt spid="7"/>
                                        </p:tgtEl>
                                        <p:attrNameLst>
                                          <p:attrName>ppt_x</p:attrName>
                                        </p:attrNameLst>
                                      </p:cBhvr>
                                      <p:tavLst>
                                        <p:tav tm="0">
                                          <p:val>
                                            <p:strVal val="ppt_x"/>
                                          </p:val>
                                        </p:tav>
                                        <p:tav tm="100000">
                                          <p:val>
                                            <p:strVal val="ppt_x"/>
                                          </p:val>
                                        </p:tav>
                                      </p:tavLst>
                                    </p:anim>
                                    <p:anim calcmode="lin" valueType="num">
                                      <p:cBhvr>
                                        <p:cTn id="13" dur="100" decel="100000"/>
                                        <p:tgtEl>
                                          <p:spTgt spid="7"/>
                                        </p:tgtEl>
                                        <p:attrNameLst>
                                          <p:attrName>ppt_y</p:attrName>
                                        </p:attrNameLst>
                                      </p:cBhvr>
                                      <p:tavLst>
                                        <p:tav tm="0">
                                          <p:val>
                                            <p:strVal val="ppt_y"/>
                                          </p:val>
                                        </p:tav>
                                        <p:tav tm="100000">
                                          <p:val>
                                            <p:strVal val="ppt_y-.03"/>
                                          </p:val>
                                        </p:tav>
                                      </p:tavLst>
                                    </p:anim>
                                    <p:anim calcmode="lin" valueType="num">
                                      <p:cBhvr>
                                        <p:cTn id="14" dur="900" accel="100000">
                                          <p:stCondLst>
                                            <p:cond delay="100"/>
                                          </p:stCondLst>
                                        </p:cTn>
                                        <p:tgtEl>
                                          <p:spTgt spid="7"/>
                                        </p:tgtEl>
                                        <p:attrNameLst>
                                          <p:attrName>ppt_y</p:attrName>
                                        </p:attrNameLst>
                                      </p:cBhvr>
                                      <p:tavLst>
                                        <p:tav tm="0">
                                          <p:val>
                                            <p:strVal val="ppt_y"/>
                                          </p:val>
                                        </p:tav>
                                        <p:tav tm="100000">
                                          <p:val>
                                            <p:strVal val="ppt_y+1"/>
                                          </p:val>
                                        </p:tav>
                                      </p:tavLst>
                                    </p:anim>
                                    <p:set>
                                      <p:cBhvr>
                                        <p:cTn id="15" dur="1" fill="hold">
                                          <p:stCondLst>
                                            <p:cond delay="999"/>
                                          </p:stCondLst>
                                        </p:cTn>
                                        <p:tgtEl>
                                          <p:spTgt spid="7"/>
                                        </p:tgtEl>
                                        <p:attrNameLst>
                                          <p:attrName>style.visibility</p:attrName>
                                        </p:attrNameLst>
                                      </p:cBhvr>
                                      <p:to>
                                        <p:strVal val="hidden"/>
                                      </p:to>
                                    </p:set>
                                  </p:childTnLst>
                                </p:cTn>
                              </p:par>
                              <p:par>
                                <p:cTn id="16" presetID="37" presetClass="exit" presetSubtype="0" fill="hold" grpId="0" nodeType="withEffect">
                                  <p:stCondLst>
                                    <p:cond delay="0"/>
                                  </p:stCondLst>
                                  <p:childTnLst>
                                    <p:animEffect transition="out" filter="fade">
                                      <p:cBhvr>
                                        <p:cTn id="17" dur="1000"/>
                                        <p:tgtEl>
                                          <p:spTgt spid="9"/>
                                        </p:tgtEl>
                                      </p:cBhvr>
                                    </p:animEffect>
                                    <p:anim calcmode="lin" valueType="num">
                                      <p:cBhvr>
                                        <p:cTn id="18" dur="1000"/>
                                        <p:tgtEl>
                                          <p:spTgt spid="9"/>
                                        </p:tgtEl>
                                        <p:attrNameLst>
                                          <p:attrName>ppt_x</p:attrName>
                                        </p:attrNameLst>
                                      </p:cBhvr>
                                      <p:tavLst>
                                        <p:tav tm="0">
                                          <p:val>
                                            <p:strVal val="ppt_x"/>
                                          </p:val>
                                        </p:tav>
                                        <p:tav tm="100000">
                                          <p:val>
                                            <p:strVal val="ppt_x"/>
                                          </p:val>
                                        </p:tav>
                                      </p:tavLst>
                                    </p:anim>
                                    <p:anim calcmode="lin" valueType="num">
                                      <p:cBhvr>
                                        <p:cTn id="19" dur="100" decel="100000"/>
                                        <p:tgtEl>
                                          <p:spTgt spid="9"/>
                                        </p:tgtEl>
                                        <p:attrNameLst>
                                          <p:attrName>ppt_y</p:attrName>
                                        </p:attrNameLst>
                                      </p:cBhvr>
                                      <p:tavLst>
                                        <p:tav tm="0">
                                          <p:val>
                                            <p:strVal val="ppt_y"/>
                                          </p:val>
                                        </p:tav>
                                        <p:tav tm="100000">
                                          <p:val>
                                            <p:strVal val="ppt_y-.03"/>
                                          </p:val>
                                        </p:tav>
                                      </p:tavLst>
                                    </p:anim>
                                    <p:anim calcmode="lin" valueType="num">
                                      <p:cBhvr>
                                        <p:cTn id="20" dur="900" accel="100000">
                                          <p:stCondLst>
                                            <p:cond delay="100"/>
                                          </p:stCondLst>
                                        </p:cTn>
                                        <p:tgtEl>
                                          <p:spTgt spid="9"/>
                                        </p:tgtEl>
                                        <p:attrNameLst>
                                          <p:attrName>ppt_y</p:attrName>
                                        </p:attrNameLst>
                                      </p:cBhvr>
                                      <p:tavLst>
                                        <p:tav tm="0">
                                          <p:val>
                                            <p:strVal val="ppt_y"/>
                                          </p:val>
                                        </p:tav>
                                        <p:tav tm="100000">
                                          <p:val>
                                            <p:strVal val="ppt_y+1"/>
                                          </p:val>
                                        </p:tav>
                                      </p:tavLst>
                                    </p:anim>
                                    <p:set>
                                      <p:cBhvr>
                                        <p:cTn id="21" dur="1" fill="hold">
                                          <p:stCondLst>
                                            <p:cond delay="999"/>
                                          </p:stCondLst>
                                        </p:cTn>
                                        <p:tgtEl>
                                          <p:spTgt spid="9"/>
                                        </p:tgtEl>
                                        <p:attrNameLst>
                                          <p:attrName>style.visibility</p:attrName>
                                        </p:attrNameLst>
                                      </p:cBhvr>
                                      <p:to>
                                        <p:strVal val="hidden"/>
                                      </p:to>
                                    </p:set>
                                  </p:childTnLst>
                                </p:cTn>
                              </p:par>
                              <p:par>
                                <p:cTn id="22" presetID="37" presetClass="exit" presetSubtype="0" fill="hold" grpId="0" nodeType="withEffect">
                                  <p:stCondLst>
                                    <p:cond delay="0"/>
                                  </p:stCondLst>
                                  <p:childTnLst>
                                    <p:animEffect transition="out" filter="fade">
                                      <p:cBhvr>
                                        <p:cTn id="23" dur="1000"/>
                                        <p:tgtEl>
                                          <p:spTgt spid="11"/>
                                        </p:tgtEl>
                                      </p:cBhvr>
                                    </p:animEffect>
                                    <p:anim calcmode="lin" valueType="num">
                                      <p:cBhvr>
                                        <p:cTn id="24" dur="1000"/>
                                        <p:tgtEl>
                                          <p:spTgt spid="11"/>
                                        </p:tgtEl>
                                        <p:attrNameLst>
                                          <p:attrName>ppt_x</p:attrName>
                                        </p:attrNameLst>
                                      </p:cBhvr>
                                      <p:tavLst>
                                        <p:tav tm="0">
                                          <p:val>
                                            <p:strVal val="ppt_x"/>
                                          </p:val>
                                        </p:tav>
                                        <p:tav tm="100000">
                                          <p:val>
                                            <p:strVal val="ppt_x"/>
                                          </p:val>
                                        </p:tav>
                                      </p:tavLst>
                                    </p:anim>
                                    <p:anim calcmode="lin" valueType="num">
                                      <p:cBhvr>
                                        <p:cTn id="25" dur="100" decel="100000"/>
                                        <p:tgtEl>
                                          <p:spTgt spid="11"/>
                                        </p:tgtEl>
                                        <p:attrNameLst>
                                          <p:attrName>ppt_y</p:attrName>
                                        </p:attrNameLst>
                                      </p:cBhvr>
                                      <p:tavLst>
                                        <p:tav tm="0">
                                          <p:val>
                                            <p:strVal val="ppt_y"/>
                                          </p:val>
                                        </p:tav>
                                        <p:tav tm="100000">
                                          <p:val>
                                            <p:strVal val="ppt_y-.03"/>
                                          </p:val>
                                        </p:tav>
                                      </p:tavLst>
                                    </p:anim>
                                    <p:anim calcmode="lin" valueType="num">
                                      <p:cBhvr>
                                        <p:cTn id="26" dur="900" accel="100000">
                                          <p:stCondLst>
                                            <p:cond delay="100"/>
                                          </p:stCondLst>
                                        </p:cTn>
                                        <p:tgtEl>
                                          <p:spTgt spid="11"/>
                                        </p:tgtEl>
                                        <p:attrNameLst>
                                          <p:attrName>ppt_y</p:attrName>
                                        </p:attrNameLst>
                                      </p:cBhvr>
                                      <p:tavLst>
                                        <p:tav tm="0">
                                          <p:val>
                                            <p:strVal val="ppt_y"/>
                                          </p:val>
                                        </p:tav>
                                        <p:tav tm="100000">
                                          <p:val>
                                            <p:strVal val="ppt_y+1"/>
                                          </p:val>
                                        </p:tav>
                                      </p:tavLst>
                                    </p:anim>
                                    <p:set>
                                      <p:cBhvr>
                                        <p:cTn id="27" dur="1" fill="hold">
                                          <p:stCondLst>
                                            <p:cond delay="9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7" grpId="0" animBg="1"/>
      <p:bldP spid="24" grpId="0" animBg="1"/>
      <p:bldP spid="15" grpId="0" animBg="1"/>
      <p:bldP spid="16"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9E793706D8284C8A842B89049DA2F8" ma:contentTypeVersion="7" ma:contentTypeDescription="Create a new document." ma:contentTypeScope="" ma:versionID="2e25cfda6949d75565236f4583f37c0b">
  <xsd:schema xmlns:xsd="http://www.w3.org/2001/XMLSchema" xmlns:xs="http://www.w3.org/2001/XMLSchema" xmlns:p="http://schemas.microsoft.com/office/2006/metadata/properties" xmlns:ns2="12378138-c9af-4abe-a47c-2eec22cd62a2" targetNamespace="http://schemas.microsoft.com/office/2006/metadata/properties" ma:root="true" ma:fieldsID="6ea5666d6a346fc5f6ef0b70a799eb57" ns2:_="">
    <xsd:import namespace="12378138-c9af-4abe-a47c-2eec22cd62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378138-c9af-4abe-a47c-2eec22cd6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F65A31-2050-425C-82D4-E0A43A62BDB2}">
  <ds:schemaRefs>
    <ds:schemaRef ds:uri="http://schemas.microsoft.com/sharepoint/v3/contenttype/forms"/>
  </ds:schemaRefs>
</ds:datastoreItem>
</file>

<file path=customXml/itemProps2.xml><?xml version="1.0" encoding="utf-8"?>
<ds:datastoreItem xmlns:ds="http://schemas.openxmlformats.org/officeDocument/2006/customXml" ds:itemID="{05A7822C-0937-49E3-A7AA-DD6FE750DB8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2378138-c9af-4abe-a47c-2eec22cd62a2"/>
    <ds:schemaRef ds:uri="http://www.w3.org/XML/1998/namespace"/>
    <ds:schemaRef ds:uri="http://purl.org/dc/dcmitype/"/>
  </ds:schemaRefs>
</ds:datastoreItem>
</file>

<file path=customXml/itemProps3.xml><?xml version="1.0" encoding="utf-8"?>
<ds:datastoreItem xmlns:ds="http://schemas.openxmlformats.org/officeDocument/2006/customXml" ds:itemID="{06F10A5F-D207-4861-97E9-A2A2358AA4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378138-c9af-4abe-a47c-2eec22cd62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16816</TotalTime>
  <Words>1277</Words>
  <Application>Microsoft Office PowerPoint</Application>
  <PresentationFormat>Widescreen</PresentationFormat>
  <Paragraphs>533</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Open Sans</vt:lpstr>
      <vt:lpstr>Office Theme</vt:lpstr>
      <vt:lpstr>Introduction to FSAS Services The Needs of the Work Group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dynamics of difficult conversations</dc:title>
  <dc:creator>Mosley, Morris Anthony</dc:creator>
  <cp:lastModifiedBy>Czys, Laura</cp:lastModifiedBy>
  <cp:revision>10</cp:revision>
  <dcterms:created xsi:type="dcterms:W3CDTF">2021-07-14T13:38:18Z</dcterms:created>
  <dcterms:modified xsi:type="dcterms:W3CDTF">2021-11-15T14:31:27Z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0x0101002F9E793706D8284C8A842B89049DA2F8</vt:lpwstr>
  </property>
</Properties>
</file>