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Lst>
  <p:notesMasterIdLst>
    <p:notesMasterId r:id="rId36"/>
  </p:notesMasterIdLst>
  <p:handoutMasterIdLst>
    <p:handoutMasterId r:id="rId37"/>
  </p:handoutMasterIdLst>
  <p:sldIdLst>
    <p:sldId id="286" r:id="rId3"/>
    <p:sldId id="366" r:id="rId4"/>
    <p:sldId id="339" r:id="rId5"/>
    <p:sldId id="408" r:id="rId6"/>
    <p:sldId id="411" r:id="rId7"/>
    <p:sldId id="387" r:id="rId8"/>
    <p:sldId id="388" r:id="rId9"/>
    <p:sldId id="386" r:id="rId10"/>
    <p:sldId id="401" r:id="rId11"/>
    <p:sldId id="369" r:id="rId12"/>
    <p:sldId id="389" r:id="rId13"/>
    <p:sldId id="390" r:id="rId14"/>
    <p:sldId id="391" r:id="rId15"/>
    <p:sldId id="374" r:id="rId16"/>
    <p:sldId id="410" r:id="rId17"/>
    <p:sldId id="393" r:id="rId18"/>
    <p:sldId id="392" r:id="rId19"/>
    <p:sldId id="404" r:id="rId20"/>
    <p:sldId id="376" r:id="rId21"/>
    <p:sldId id="394" r:id="rId22"/>
    <p:sldId id="395" r:id="rId23"/>
    <p:sldId id="341" r:id="rId24"/>
    <p:sldId id="396" r:id="rId25"/>
    <p:sldId id="398" r:id="rId26"/>
    <p:sldId id="397" r:id="rId27"/>
    <p:sldId id="399" r:id="rId28"/>
    <p:sldId id="407" r:id="rId29"/>
    <p:sldId id="400" r:id="rId30"/>
    <p:sldId id="346" r:id="rId31"/>
    <p:sldId id="402" r:id="rId32"/>
    <p:sldId id="406" r:id="rId33"/>
    <p:sldId id="405" r:id="rId34"/>
    <p:sldId id="403" r:id="rId35"/>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 Elena Delgado" initials="LED" lastIdx="14" clrIdx="0">
    <p:extLst>
      <p:ext uri="{19B8F6BF-5375-455C-9EA6-DF929625EA0E}">
        <p15:presenceInfo xmlns:p15="http://schemas.microsoft.com/office/powerpoint/2012/main" userId="f52c8b55dabc6536" providerId="Windows Live"/>
      </p:ext>
    </p:extLst>
  </p:cmAuthor>
  <p:cmAuthor id="2" name="Fuller, Joy" initials="FJ" lastIdx="19" clrIdx="1">
    <p:extLst>
      <p:ext uri="{19B8F6BF-5375-455C-9EA6-DF929625EA0E}">
        <p15:presenceInfo xmlns:p15="http://schemas.microsoft.com/office/powerpoint/2012/main" userId="S-1-5-21-2509641344-1052565914-3260824488-4826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5" autoAdjust="0"/>
    <p:restoredTop sz="86078" autoAdjust="0"/>
  </p:normalViewPr>
  <p:slideViewPr>
    <p:cSldViewPr snapToGrid="0">
      <p:cViewPr varScale="1">
        <p:scale>
          <a:sx n="62" d="100"/>
          <a:sy n="62" d="100"/>
        </p:scale>
        <p:origin x="1080" y="78"/>
      </p:cViewPr>
      <p:guideLst/>
    </p:cSldViewPr>
  </p:slideViewPr>
  <p:notesTextViewPr>
    <p:cViewPr>
      <p:scale>
        <a:sx n="1" d="1"/>
        <a:sy n="1" d="1"/>
      </p:scale>
      <p:origin x="0" y="0"/>
    </p:cViewPr>
  </p:notesTextViewPr>
  <p:notesViewPr>
    <p:cSldViewPr snapToGrid="0">
      <p:cViewPr varScale="1">
        <p:scale>
          <a:sx n="84" d="100"/>
          <a:sy n="84" d="100"/>
        </p:scale>
        <p:origin x="384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5115" tIns="47558" rIns="95115" bIns="47558"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71054"/>
          </a:xfrm>
          <a:prstGeom prst="rect">
            <a:avLst/>
          </a:prstGeom>
        </p:spPr>
        <p:txBody>
          <a:bodyPr vert="horz" lIns="95115" tIns="47558" rIns="95115" bIns="47558" rtlCol="0"/>
          <a:lstStyle>
            <a:lvl1pPr algn="r">
              <a:defRPr sz="1200"/>
            </a:lvl1pPr>
          </a:lstStyle>
          <a:p>
            <a:fld id="{1D3F3307-4BEF-47A8-9EC4-C0D338C875D2}" type="datetimeFigureOut">
              <a:rPr lang="en-US" smtClean="0"/>
              <a:t>8/27/2026</a:t>
            </a:fld>
            <a:endParaRPr lang="en-US"/>
          </a:p>
        </p:txBody>
      </p:sp>
      <p:sp>
        <p:nvSpPr>
          <p:cNvPr id="4" name="Footer Placeholder 3"/>
          <p:cNvSpPr>
            <a:spLocks noGrp="1"/>
          </p:cNvSpPr>
          <p:nvPr>
            <p:ph type="ftr" sz="quarter" idx="2"/>
          </p:nvPr>
        </p:nvSpPr>
        <p:spPr>
          <a:xfrm>
            <a:off x="0" y="8917424"/>
            <a:ext cx="3077739" cy="471053"/>
          </a:xfrm>
          <a:prstGeom prst="rect">
            <a:avLst/>
          </a:prstGeom>
        </p:spPr>
        <p:txBody>
          <a:bodyPr vert="horz" lIns="95115" tIns="47558" rIns="95115" bIns="47558"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4"/>
            <a:ext cx="3077739" cy="471053"/>
          </a:xfrm>
          <a:prstGeom prst="rect">
            <a:avLst/>
          </a:prstGeom>
        </p:spPr>
        <p:txBody>
          <a:bodyPr vert="horz" lIns="95115" tIns="47558" rIns="95115" bIns="47558" rtlCol="0" anchor="b"/>
          <a:lstStyle>
            <a:lvl1pPr algn="r">
              <a:defRPr sz="1200"/>
            </a:lvl1pPr>
          </a:lstStyle>
          <a:p>
            <a:fld id="{820236D0-16EA-43D5-8734-F1DB21B2E27A}" type="slidenum">
              <a:rPr lang="en-US" smtClean="0"/>
              <a:t>‹#›</a:t>
            </a:fld>
            <a:endParaRPr lang="en-US"/>
          </a:p>
        </p:txBody>
      </p:sp>
    </p:spTree>
    <p:extLst>
      <p:ext uri="{BB962C8B-B14F-4D97-AF65-F5344CB8AC3E}">
        <p14:creationId xmlns:p14="http://schemas.microsoft.com/office/powerpoint/2010/main" val="13553990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5115" tIns="47558" rIns="95115" bIns="47558" rtlCol="0"/>
          <a:lstStyle>
            <a:lvl1pPr algn="l">
              <a:defRPr sz="1200"/>
            </a:lvl1pPr>
          </a:lstStyle>
          <a:p>
            <a:endParaRPr lang="es-ES"/>
          </a:p>
        </p:txBody>
      </p:sp>
      <p:sp>
        <p:nvSpPr>
          <p:cNvPr id="3" name="Date Placeholder 2"/>
          <p:cNvSpPr>
            <a:spLocks noGrp="1"/>
          </p:cNvSpPr>
          <p:nvPr>
            <p:ph type="dt" idx="1"/>
          </p:nvPr>
        </p:nvSpPr>
        <p:spPr>
          <a:xfrm>
            <a:off x="4023092" y="0"/>
            <a:ext cx="3077739" cy="471054"/>
          </a:xfrm>
          <a:prstGeom prst="rect">
            <a:avLst/>
          </a:prstGeom>
        </p:spPr>
        <p:txBody>
          <a:bodyPr vert="horz" lIns="95115" tIns="47558" rIns="95115" bIns="47558" rtlCol="0"/>
          <a:lstStyle>
            <a:lvl1pPr algn="r">
              <a:defRPr sz="1200"/>
            </a:lvl1pPr>
          </a:lstStyle>
          <a:p>
            <a:fld id="{A8039644-1ECC-4415-B240-DF736CD96336}" type="datetimeFigureOut">
              <a:rPr lang="es-ES" smtClean="0"/>
              <a:t>27/08/2026</a:t>
            </a:fld>
            <a:endParaRPr lang="es-E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5115" tIns="47558" rIns="95115" bIns="47558" rtlCol="0" anchor="ctr"/>
          <a:lstStyle/>
          <a:p>
            <a:endParaRPr lang="es-E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5115" tIns="47558" rIns="95115" bIns="4755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8917424"/>
            <a:ext cx="3077739" cy="471053"/>
          </a:xfrm>
          <a:prstGeom prst="rect">
            <a:avLst/>
          </a:prstGeom>
        </p:spPr>
        <p:txBody>
          <a:bodyPr vert="horz" lIns="95115" tIns="47558" rIns="95115" bIns="47558" rtlCol="0" anchor="b"/>
          <a:lstStyle>
            <a:lvl1pPr algn="l">
              <a:defRPr sz="1200"/>
            </a:lvl1pPr>
          </a:lstStyle>
          <a:p>
            <a:endParaRPr lang="es-ES"/>
          </a:p>
        </p:txBody>
      </p:sp>
      <p:sp>
        <p:nvSpPr>
          <p:cNvPr id="7" name="Slide Number Placeholder 6"/>
          <p:cNvSpPr>
            <a:spLocks noGrp="1"/>
          </p:cNvSpPr>
          <p:nvPr>
            <p:ph type="sldNum" sz="quarter" idx="5"/>
          </p:nvPr>
        </p:nvSpPr>
        <p:spPr>
          <a:xfrm>
            <a:off x="4023092" y="8917424"/>
            <a:ext cx="3077739" cy="471053"/>
          </a:xfrm>
          <a:prstGeom prst="rect">
            <a:avLst/>
          </a:prstGeom>
        </p:spPr>
        <p:txBody>
          <a:bodyPr vert="horz" lIns="95115" tIns="47558" rIns="95115" bIns="47558" rtlCol="0" anchor="b"/>
          <a:lstStyle>
            <a:lvl1pPr algn="r">
              <a:defRPr sz="1200"/>
            </a:lvl1pPr>
          </a:lstStyle>
          <a:p>
            <a:fld id="{35CD4678-71F2-4FB5-85A4-6803A8F438F8}" type="slidenum">
              <a:rPr lang="es-ES" smtClean="0"/>
              <a:t>‹#›</a:t>
            </a:fld>
            <a:endParaRPr lang="es-ES"/>
          </a:p>
        </p:txBody>
      </p:sp>
    </p:spTree>
    <p:extLst>
      <p:ext uri="{BB962C8B-B14F-4D97-AF65-F5344CB8AC3E}">
        <p14:creationId xmlns:p14="http://schemas.microsoft.com/office/powerpoint/2010/main" val="98868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uiucgeo.org/contrac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uiucgeo.org/contract"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grad.illinois.edu/document/handbook"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uiucgeo.org/contract"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osfa.illinois.edu/graduate-assistantship-tuition-waiver-fall-2025-tuition-waiver-processing-schedule/"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paymybill.uillinois.edu/refund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Health Care- </a:t>
            </a:r>
            <a:r>
              <a:rPr lang="en-US" b="0" i="0" dirty="0">
                <a:effectLst/>
                <a:latin typeface="futura-pt"/>
              </a:rPr>
              <a:t>The University will contribute 87% per semester (fall, spring, summer) of the Student Health Insurance Fee for any assistant holding an assistantship who chooses to be covered by the University plan. The University will also cover 40% per semester of the cost of one dependent. Info found here: </a:t>
            </a:r>
            <a:r>
              <a:rPr lang="en-US" dirty="0">
                <a:hlinkClick r:id="rId3"/>
              </a:rPr>
              <a:t>Contract — Graduate Employee's Union Organization at UIUC (uiucgeo.org)</a:t>
            </a:r>
            <a:endParaRPr lang="en-US" dirty="0"/>
          </a:p>
        </p:txBody>
      </p:sp>
      <p:sp>
        <p:nvSpPr>
          <p:cNvPr id="4" name="Slide Number Placeholder 3"/>
          <p:cNvSpPr>
            <a:spLocks noGrp="1"/>
          </p:cNvSpPr>
          <p:nvPr>
            <p:ph type="sldNum" sz="quarter" idx="5"/>
          </p:nvPr>
        </p:nvSpPr>
        <p:spPr/>
        <p:txBody>
          <a:bodyPr/>
          <a:lstStyle/>
          <a:p>
            <a:fld id="{35CD4678-71F2-4FB5-85A4-6803A8F438F8}" type="slidenum">
              <a:rPr lang="es-ES" smtClean="0"/>
              <a:t>6</a:t>
            </a:fld>
            <a:endParaRPr lang="es-ES"/>
          </a:p>
        </p:txBody>
      </p:sp>
    </p:spTree>
    <p:extLst>
      <p:ext uri="{BB962C8B-B14F-4D97-AF65-F5344CB8AC3E}">
        <p14:creationId xmlns:p14="http://schemas.microsoft.com/office/powerpoint/2010/main" val="4040337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Employment Leaves- Assistants are eligible for holidays, sick leave, parental, and bereavement leave. Review the Illinois Human Resources website for additional information. Questions about leave policies should be directed to Illinois Human Resources: chrome-extension://</a:t>
            </a:r>
            <a:r>
              <a:rPr lang="en-US" dirty="0" err="1"/>
              <a:t>efaidnbmnnnibpcajpcglclefindmkaj</a:t>
            </a:r>
            <a:r>
              <a:rPr lang="en-US" dirty="0"/>
              <a:t>/https://grad.illinois.edu/sites/grad.illinois.edu/files/pdfs/handbook.pdf</a:t>
            </a:r>
          </a:p>
          <a:p>
            <a:endParaRPr lang="en-US" dirty="0"/>
          </a:p>
        </p:txBody>
      </p:sp>
      <p:sp>
        <p:nvSpPr>
          <p:cNvPr id="4" name="Slide Number Placeholder 3"/>
          <p:cNvSpPr>
            <a:spLocks noGrp="1"/>
          </p:cNvSpPr>
          <p:nvPr>
            <p:ph type="sldNum" sz="quarter" idx="5"/>
          </p:nvPr>
        </p:nvSpPr>
        <p:spPr/>
        <p:txBody>
          <a:bodyPr/>
          <a:lstStyle/>
          <a:p>
            <a:fld id="{35CD4678-71F2-4FB5-85A4-6803A8F438F8}" type="slidenum">
              <a:rPr lang="es-ES" smtClean="0"/>
              <a:t>24</a:t>
            </a:fld>
            <a:endParaRPr lang="es-ES"/>
          </a:p>
        </p:txBody>
      </p:sp>
    </p:spTree>
    <p:extLst>
      <p:ext uri="{BB962C8B-B14F-4D97-AF65-F5344CB8AC3E}">
        <p14:creationId xmlns:p14="http://schemas.microsoft.com/office/powerpoint/2010/main" val="6387131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effectLst/>
                <a:latin typeface="futura-pt"/>
              </a:rPr>
              <a:t>Parental Rights- Eligible TAs and GAs are entitled to six weeks of paid parental leave following the birth or adoption of a child. An assistant is eligible if s/he holds an active appointment at the time the leave is taken: </a:t>
            </a:r>
            <a:r>
              <a:rPr lang="en-US" dirty="0">
                <a:hlinkClick r:id="rId3"/>
              </a:rPr>
              <a:t>Contract — Graduate Employee's Union Organization at UIUC (uiucgeo.org)</a:t>
            </a:r>
            <a:endParaRPr lang="en-US" b="0" i="0" dirty="0">
              <a:effectLst/>
              <a:latin typeface="futura-pt"/>
            </a:endParaRPr>
          </a:p>
          <a:p>
            <a:br>
              <a:rPr lang="en-US" dirty="0"/>
            </a:br>
            <a:endParaRPr lang="en-US" dirty="0"/>
          </a:p>
        </p:txBody>
      </p:sp>
      <p:sp>
        <p:nvSpPr>
          <p:cNvPr id="4" name="Slide Number Placeholder 3"/>
          <p:cNvSpPr>
            <a:spLocks noGrp="1"/>
          </p:cNvSpPr>
          <p:nvPr>
            <p:ph type="sldNum" sz="quarter" idx="5"/>
          </p:nvPr>
        </p:nvSpPr>
        <p:spPr/>
        <p:txBody>
          <a:bodyPr/>
          <a:lstStyle/>
          <a:p>
            <a:fld id="{35CD4678-71F2-4FB5-85A4-6803A8F438F8}" type="slidenum">
              <a:rPr lang="es-ES" smtClean="0"/>
              <a:t>25</a:t>
            </a:fld>
            <a:endParaRPr lang="es-ES"/>
          </a:p>
        </p:txBody>
      </p:sp>
    </p:spTree>
    <p:extLst>
      <p:ext uri="{BB962C8B-B14F-4D97-AF65-F5344CB8AC3E}">
        <p14:creationId xmlns:p14="http://schemas.microsoft.com/office/powerpoint/2010/main" val="2767802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9937AA4C-8458-45B1-94EF-8306CD2C3E8D}" type="slidenum">
              <a:rPr lang="en-US" smtClean="0"/>
              <a:pPr/>
              <a:t>7</a:t>
            </a:fld>
            <a:endParaRPr lang="en-US"/>
          </a:p>
        </p:txBody>
      </p:sp>
      <p:sp>
        <p:nvSpPr>
          <p:cNvPr id="31747" name="Rectangle 2"/>
          <p:cNvSpPr>
            <a:spLocks noGrp="1" noRot="1" noChangeAspect="1" noChangeArrowheads="1" noTextEdit="1"/>
          </p:cNvSpPr>
          <p:nvPr>
            <p:ph type="sldImg"/>
          </p:nvPr>
        </p:nvSpPr>
        <p:spPr>
          <a:xfrm>
            <a:off x="474663" y="725488"/>
            <a:ext cx="6465887" cy="3636962"/>
          </a:xfrm>
          <a:ln/>
        </p:spPr>
      </p:sp>
      <p:sp>
        <p:nvSpPr>
          <p:cNvPr id="31748" name="Rectangle 3"/>
          <p:cNvSpPr>
            <a:spLocks noGrp="1" noChangeArrowheads="1"/>
          </p:cNvSpPr>
          <p:nvPr>
            <p:ph type="body" idx="1"/>
          </p:nvPr>
        </p:nvSpPr>
        <p:spPr>
          <a:noFill/>
          <a:ln/>
        </p:spPr>
        <p:txBody>
          <a:bodyPr/>
          <a:lstStyle/>
          <a:p>
            <a:pPr eaLnBrk="1" hangingPunct="1"/>
            <a:r>
              <a:rPr lang="en-US" dirty="0"/>
              <a:t>Foreign nationals cannot work over 50% - for any reason – this will jeopardize your visa status!</a:t>
            </a:r>
          </a:p>
          <a:p>
            <a:pPr eaLnBrk="1" hangingPunct="1"/>
            <a:r>
              <a:rPr lang="en-US" dirty="0"/>
              <a:t>U.S. Citizens cannot work over 67% - for any reason</a:t>
            </a:r>
          </a:p>
          <a:p>
            <a:pPr eaLnBrk="1" hangingPunct="1"/>
            <a:r>
              <a:rPr lang="en-US" dirty="0"/>
              <a:t>PR card holders cannot work over 67%</a:t>
            </a:r>
          </a:p>
          <a:p>
            <a:pPr eaLnBrk="1" hangingPunct="1"/>
            <a:r>
              <a:rPr lang="en-US" dirty="0"/>
              <a:t>EAD cannot work over 67% - for any reason</a:t>
            </a:r>
          </a:p>
          <a:p>
            <a:pPr eaLnBrk="1" hangingPunct="1"/>
            <a:r>
              <a:rPr lang="en-US" dirty="0"/>
              <a:t>Loss of tuition waiver</a:t>
            </a:r>
          </a:p>
        </p:txBody>
      </p:sp>
      <p:sp>
        <p:nvSpPr>
          <p:cNvPr id="2" name="Date Placeholder 1"/>
          <p:cNvSpPr>
            <a:spLocks noGrp="1"/>
          </p:cNvSpPr>
          <p:nvPr>
            <p:ph type="dt" idx="10"/>
          </p:nvPr>
        </p:nvSpPr>
        <p:spPr/>
        <p:txBody>
          <a:bodyPr/>
          <a:lstStyle/>
          <a:p>
            <a:pPr>
              <a:defRPr/>
            </a:pPr>
            <a:r>
              <a:rPr lang="en-US" dirty="0"/>
              <a:t>August 2017</a:t>
            </a:r>
          </a:p>
        </p:txBody>
      </p:sp>
    </p:spTree>
    <p:extLst>
      <p:ext uri="{BB962C8B-B14F-4D97-AF65-F5344CB8AC3E}">
        <p14:creationId xmlns:p14="http://schemas.microsoft.com/office/powerpoint/2010/main" val="1029466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FE60650E-AB52-43B1-8E54-34E69D39FC63}" type="slidenum">
              <a:rPr lang="en-US" smtClean="0"/>
              <a:pPr/>
              <a:t>8</a:t>
            </a:fld>
            <a:endParaRPr lang="en-US"/>
          </a:p>
        </p:txBody>
      </p:sp>
      <p:sp>
        <p:nvSpPr>
          <p:cNvPr id="30723" name="Rectangle 2"/>
          <p:cNvSpPr>
            <a:spLocks noGrp="1" noRot="1" noChangeAspect="1" noChangeArrowheads="1" noTextEdit="1"/>
          </p:cNvSpPr>
          <p:nvPr>
            <p:ph type="sldImg"/>
          </p:nvPr>
        </p:nvSpPr>
        <p:spPr>
          <a:xfrm>
            <a:off x="474663" y="725488"/>
            <a:ext cx="6465887" cy="3636962"/>
          </a:xfrm>
          <a:ln/>
        </p:spPr>
      </p:sp>
      <p:sp>
        <p:nvSpPr>
          <p:cNvPr id="30724" name="Rectangle 3"/>
          <p:cNvSpPr>
            <a:spLocks noGrp="1" noChangeArrowheads="1"/>
          </p:cNvSpPr>
          <p:nvPr>
            <p:ph type="body" idx="1"/>
          </p:nvPr>
        </p:nvSpPr>
        <p:spPr>
          <a:noFill/>
          <a:ln/>
        </p:spPr>
        <p:txBody>
          <a:bodyPr/>
          <a:lstStyle/>
          <a:p>
            <a:pPr lvl="1" eaLnBrk="1" hangingPunct="1"/>
            <a:r>
              <a:rPr lang="en-US" dirty="0"/>
              <a:t>If this is not filled out you will not have the proper taxes withheld from your paycheck</a:t>
            </a:r>
          </a:p>
          <a:p>
            <a:pPr lvl="1" eaLnBrk="1" hangingPunct="1"/>
            <a:r>
              <a:rPr lang="en-US" dirty="0"/>
              <a:t>If you are a Non-resident alien you CANNOT fill out the W-4 form.  A tax information session will be available at a later date – an e-mail will be sent MUST HAVE SSN CARD FIRST</a:t>
            </a:r>
          </a:p>
          <a:p>
            <a:pPr eaLnBrk="1" hangingPunct="1"/>
            <a:endParaRPr lang="en-US" dirty="0"/>
          </a:p>
          <a:p>
            <a:pPr eaLnBrk="1" hangingPunct="1"/>
            <a:endParaRPr lang="en-US" dirty="0"/>
          </a:p>
        </p:txBody>
      </p:sp>
      <p:sp>
        <p:nvSpPr>
          <p:cNvPr id="2" name="Date Placeholder 1"/>
          <p:cNvSpPr>
            <a:spLocks noGrp="1"/>
          </p:cNvSpPr>
          <p:nvPr>
            <p:ph type="dt" idx="10"/>
          </p:nvPr>
        </p:nvSpPr>
        <p:spPr/>
        <p:txBody>
          <a:bodyPr/>
          <a:lstStyle/>
          <a:p>
            <a:pPr>
              <a:defRPr/>
            </a:pPr>
            <a:r>
              <a:rPr lang="en-US" dirty="0"/>
              <a:t>August 2017</a:t>
            </a:r>
          </a:p>
        </p:txBody>
      </p:sp>
    </p:spTree>
    <p:extLst>
      <p:ext uri="{BB962C8B-B14F-4D97-AF65-F5344CB8AC3E}">
        <p14:creationId xmlns:p14="http://schemas.microsoft.com/office/powerpoint/2010/main" val="3655759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4C909-0A01-41CF-A488-D8365A4221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71" name="Rectangle 2"/>
          <p:cNvSpPr>
            <a:spLocks noGrp="1" noRot="1" noChangeAspect="1" noChangeArrowheads="1" noTextEdit="1"/>
          </p:cNvSpPr>
          <p:nvPr>
            <p:ph type="sldImg"/>
          </p:nvPr>
        </p:nvSpPr>
        <p:spPr>
          <a:xfrm>
            <a:off x="474663" y="725488"/>
            <a:ext cx="6465887" cy="3636962"/>
          </a:xfrm>
          <a:ln/>
        </p:spPr>
      </p:sp>
      <p:sp>
        <p:nvSpPr>
          <p:cNvPr id="32772" name="Rectangle 3"/>
          <p:cNvSpPr>
            <a:spLocks noGrp="1" noChangeArrowheads="1"/>
          </p:cNvSpPr>
          <p:nvPr>
            <p:ph type="body" idx="1"/>
          </p:nvPr>
        </p:nvSpPr>
        <p:spPr>
          <a:noFill/>
          <a:ln/>
        </p:spPr>
        <p:txBody>
          <a:bodyPr/>
          <a:lstStyle/>
          <a:p>
            <a:pPr eaLnBrk="1" hangingPunct="1"/>
            <a:r>
              <a:rPr lang="en-US" dirty="0"/>
              <a:t>GEO is a union that represents the graduate assistant classifications of TA and GA</a:t>
            </a:r>
          </a:p>
          <a:p>
            <a:pPr algn="l" eaLnBrk="1" hangingPunct="1"/>
            <a:r>
              <a:rPr lang="en-US" dirty="0"/>
              <a:t>Employee:  To perform duties as assigned, timely notification (14 days) if resigning or have conflicts in schedules,</a:t>
            </a:r>
            <a:r>
              <a:rPr lang="en-US" baseline="0" dirty="0"/>
              <a:t> attend department/unit meetings, to communicate/plan with your supervisor any absences in advance (if possible)</a:t>
            </a:r>
            <a:endParaRPr lang="en-US" dirty="0"/>
          </a:p>
          <a:p>
            <a:pPr algn="l" eaLnBrk="1" hangingPunct="1"/>
            <a:r>
              <a:rPr lang="en-US" baseline="0" dirty="0"/>
              <a:t>Employer:   provide </a:t>
            </a:r>
            <a:r>
              <a:rPr lang="en-US" dirty="0"/>
              <a:t>access to office, lab,</a:t>
            </a:r>
            <a:r>
              <a:rPr lang="en-US" baseline="0" dirty="0"/>
              <a:t> etc., mailbox if employed in unit, supplies to fulfill the duties of your job, t</a:t>
            </a:r>
            <a:r>
              <a:rPr lang="en-US" dirty="0"/>
              <a:t>o clearly state what duties you are assigned (although the </a:t>
            </a:r>
            <a:r>
              <a:rPr lang="en-US" dirty="0" err="1"/>
              <a:t>dept</a:t>
            </a:r>
            <a:r>
              <a:rPr lang="en-US" dirty="0"/>
              <a:t> may change the assignment of duties at their discretion – with notification to the employee)</a:t>
            </a:r>
            <a:r>
              <a:rPr lang="en-US" baseline="0" dirty="0"/>
              <a:t> </a:t>
            </a:r>
          </a:p>
          <a:p>
            <a:pPr eaLnBrk="1" hangingPunct="1"/>
            <a:endParaRPr lang="en-US" dirty="0"/>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August 2017</a:t>
            </a:r>
          </a:p>
        </p:txBody>
      </p:sp>
    </p:spTree>
    <p:extLst>
      <p:ext uri="{BB962C8B-B14F-4D97-AF65-F5344CB8AC3E}">
        <p14:creationId xmlns:p14="http://schemas.microsoft.com/office/powerpoint/2010/main" val="3870333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D59FCB0C-009F-4DB6-A76D-2E24A6A7B41D}" type="slidenum">
              <a:rPr lang="en-US" smtClean="0"/>
              <a:pPr/>
              <a:t>12</a:t>
            </a:fld>
            <a:endParaRPr lang="en-US"/>
          </a:p>
        </p:txBody>
      </p:sp>
      <p:sp>
        <p:nvSpPr>
          <p:cNvPr id="33795" name="Rectangle 2"/>
          <p:cNvSpPr>
            <a:spLocks noGrp="1" noRot="1" noChangeAspect="1" noChangeArrowheads="1" noTextEdit="1"/>
          </p:cNvSpPr>
          <p:nvPr>
            <p:ph type="sldImg"/>
          </p:nvPr>
        </p:nvSpPr>
        <p:spPr>
          <a:xfrm>
            <a:off x="474663" y="725488"/>
            <a:ext cx="6465887" cy="3636962"/>
          </a:xfrm>
          <a:ln/>
        </p:spPr>
      </p:sp>
      <p:sp>
        <p:nvSpPr>
          <p:cNvPr id="33796" name="Rectangle 3"/>
          <p:cNvSpPr>
            <a:spLocks noGrp="1" noChangeArrowheads="1"/>
          </p:cNvSpPr>
          <p:nvPr>
            <p:ph type="body" idx="1"/>
          </p:nvPr>
        </p:nvSpPr>
        <p:spPr>
          <a:noFill/>
          <a:ln/>
        </p:spPr>
        <p:txBody>
          <a:bodyPr/>
          <a:lstStyle/>
          <a:p>
            <a:pPr eaLnBrk="1" hangingPunct="1"/>
            <a:r>
              <a:rPr lang="en-US" dirty="0"/>
              <a:t>Last pay check for fall appointment:</a:t>
            </a:r>
            <a:r>
              <a:rPr lang="en-US" baseline="0" dirty="0"/>
              <a:t>  Dec 16-31 (½ of month) will be paid out on 1/16 of the following year</a:t>
            </a:r>
            <a:endParaRPr lang="en-US" dirty="0"/>
          </a:p>
        </p:txBody>
      </p:sp>
      <p:sp>
        <p:nvSpPr>
          <p:cNvPr id="2" name="Date Placeholder 1"/>
          <p:cNvSpPr>
            <a:spLocks noGrp="1"/>
          </p:cNvSpPr>
          <p:nvPr>
            <p:ph type="dt" idx="10"/>
          </p:nvPr>
        </p:nvSpPr>
        <p:spPr/>
        <p:txBody>
          <a:bodyPr/>
          <a:lstStyle/>
          <a:p>
            <a:pPr>
              <a:defRPr/>
            </a:pPr>
            <a:r>
              <a:rPr lang="en-US" dirty="0"/>
              <a:t>August 2017</a:t>
            </a:r>
          </a:p>
        </p:txBody>
      </p:sp>
    </p:spTree>
    <p:extLst>
      <p:ext uri="{BB962C8B-B14F-4D97-AF65-F5344CB8AC3E}">
        <p14:creationId xmlns:p14="http://schemas.microsoft.com/office/powerpoint/2010/main" val="2354964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0621">
              <a:defRPr/>
            </a:pPr>
            <a:r>
              <a:rPr lang="en-US" dirty="0">
                <a:hlinkClick r:id="rId3"/>
              </a:rPr>
              <a:t>Graduate College Handbook 2025 – 2026</a:t>
            </a:r>
            <a:r>
              <a:rPr lang="en-US" dirty="0"/>
              <a:t>: Waiver-generating assistantship appointments are defined as appointments ranging from 25 percent through 67 percent time (based on a 40-hour week) for at least three-quarters of the academic term. The academic term is the period starting on the first day of classes and ending on the last day of final examinations. For fall and spring terms, three quarters is defined as 91 days. For summer term, it is defined as 41 days. A teaching assistant appointment between 25 percent and 67 percent for at least 21 days in Summer I (4-week part of summer term) will be considered a waiver-generating appointment. The tuition waiver policy for graduate assistantships is established by the campus, with certain provisions tied to the graduate program in which the student is enrolled (as identified by the graduate program code). Before units can elect to make any changes to their tuition waiver policy, they must seek and receive approval from the Graduate College and the Office of the Provost. Students are governed by the waiver policy in effect at the time of first enrollment in the program as long as they are in good academic standing and are making sufficient progress toward graduation in that program.</a:t>
            </a:r>
          </a:p>
        </p:txBody>
      </p:sp>
      <p:sp>
        <p:nvSpPr>
          <p:cNvPr id="4" name="Date Placeholder 3"/>
          <p:cNvSpPr>
            <a:spLocks noGrp="1"/>
          </p:cNvSpPr>
          <p:nvPr>
            <p:ph type="dt" idx="10"/>
          </p:nvPr>
        </p:nvSpPr>
        <p:spPr/>
        <p:txBody>
          <a:bodyPr/>
          <a:lstStyle/>
          <a:p>
            <a:pPr>
              <a:defRPr/>
            </a:pPr>
            <a:r>
              <a:rPr lang="en-US" dirty="0"/>
              <a:t>August 2017</a:t>
            </a:r>
          </a:p>
        </p:txBody>
      </p:sp>
      <p:sp>
        <p:nvSpPr>
          <p:cNvPr id="5" name="Slide Number Placeholder 4"/>
          <p:cNvSpPr>
            <a:spLocks noGrp="1"/>
          </p:cNvSpPr>
          <p:nvPr>
            <p:ph type="sldNum" sz="quarter" idx="11"/>
          </p:nvPr>
        </p:nvSpPr>
        <p:spPr/>
        <p:txBody>
          <a:bodyPr/>
          <a:lstStyle/>
          <a:p>
            <a:pPr>
              <a:defRPr/>
            </a:pPr>
            <a:fld id="{79AA8E9E-E6AA-4AB4-B24F-0B32D2D04EF9}" type="slidenum">
              <a:rPr lang="en-US" smtClean="0"/>
              <a:pPr>
                <a:defRPr/>
              </a:pPr>
              <a:t>16</a:t>
            </a:fld>
            <a:endParaRPr lang="en-US"/>
          </a:p>
        </p:txBody>
      </p:sp>
    </p:spTree>
    <p:extLst>
      <p:ext uri="{BB962C8B-B14F-4D97-AF65-F5344CB8AC3E}">
        <p14:creationId xmlns:p14="http://schemas.microsoft.com/office/powerpoint/2010/main" val="3525482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 waiver information found here: </a:t>
            </a:r>
            <a:r>
              <a:rPr lang="en-US" dirty="0">
                <a:hlinkClick r:id="rId3"/>
              </a:rPr>
              <a:t>Contract — Graduate Employee's Union Organization at UIUC (uiucgeo.org)</a:t>
            </a:r>
            <a:endParaRPr lang="en-US" dirty="0"/>
          </a:p>
        </p:txBody>
      </p:sp>
      <p:sp>
        <p:nvSpPr>
          <p:cNvPr id="4" name="Date Placeholder 3"/>
          <p:cNvSpPr>
            <a:spLocks noGrp="1"/>
          </p:cNvSpPr>
          <p:nvPr>
            <p:ph type="dt" idx="10"/>
          </p:nvPr>
        </p:nvSpPr>
        <p:spPr/>
        <p:txBody>
          <a:bodyPr/>
          <a:lstStyle/>
          <a:p>
            <a:pPr>
              <a:defRPr/>
            </a:pPr>
            <a:r>
              <a:rPr lang="en-US" dirty="0"/>
              <a:t>August 2017</a:t>
            </a:r>
          </a:p>
        </p:txBody>
      </p:sp>
      <p:sp>
        <p:nvSpPr>
          <p:cNvPr id="5" name="Slide Number Placeholder 4"/>
          <p:cNvSpPr>
            <a:spLocks noGrp="1"/>
          </p:cNvSpPr>
          <p:nvPr>
            <p:ph type="sldNum" sz="quarter" idx="11"/>
          </p:nvPr>
        </p:nvSpPr>
        <p:spPr/>
        <p:txBody>
          <a:bodyPr/>
          <a:lstStyle/>
          <a:p>
            <a:pPr>
              <a:defRPr/>
            </a:pPr>
            <a:fld id="{79AA8E9E-E6AA-4AB4-B24F-0B32D2D04EF9}" type="slidenum">
              <a:rPr lang="en-US" smtClean="0"/>
              <a:pPr>
                <a:defRPr/>
              </a:pPr>
              <a:t>17</a:t>
            </a:fld>
            <a:endParaRPr lang="en-US"/>
          </a:p>
        </p:txBody>
      </p:sp>
    </p:spTree>
    <p:extLst>
      <p:ext uri="{BB962C8B-B14F-4D97-AF65-F5344CB8AC3E}">
        <p14:creationId xmlns:p14="http://schemas.microsoft.com/office/powerpoint/2010/main" val="2276355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Fall 2025 Tuition Waiver Processing Schedule | Office of Student Financial Aid | Illinois</a:t>
            </a:r>
            <a:endParaRPr lang="en-US" dirty="0"/>
          </a:p>
          <a:p>
            <a:r>
              <a:rPr lang="en-US" dirty="0">
                <a:hlinkClick r:id="rId4"/>
              </a:rPr>
              <a:t>Refunds - PAY MY BILL Home</a:t>
            </a:r>
            <a:endParaRPr lang="en-US" dirty="0"/>
          </a:p>
        </p:txBody>
      </p:sp>
      <p:sp>
        <p:nvSpPr>
          <p:cNvPr id="4" name="Date Placeholder 3"/>
          <p:cNvSpPr>
            <a:spLocks noGrp="1"/>
          </p:cNvSpPr>
          <p:nvPr>
            <p:ph type="dt" idx="10"/>
          </p:nvPr>
        </p:nvSpPr>
        <p:spPr/>
        <p:txBody>
          <a:bodyPr/>
          <a:lstStyle/>
          <a:p>
            <a:pPr>
              <a:defRPr/>
            </a:pPr>
            <a:r>
              <a:rPr lang="en-US" dirty="0"/>
              <a:t>August 2017</a:t>
            </a:r>
          </a:p>
        </p:txBody>
      </p:sp>
      <p:sp>
        <p:nvSpPr>
          <p:cNvPr id="5" name="Slide Number Placeholder 4"/>
          <p:cNvSpPr>
            <a:spLocks noGrp="1"/>
          </p:cNvSpPr>
          <p:nvPr>
            <p:ph type="sldNum" sz="quarter" idx="11"/>
          </p:nvPr>
        </p:nvSpPr>
        <p:spPr/>
        <p:txBody>
          <a:bodyPr/>
          <a:lstStyle/>
          <a:p>
            <a:pPr>
              <a:defRPr/>
            </a:pPr>
            <a:fld id="{79AA8E9E-E6AA-4AB4-B24F-0B32D2D04EF9}" type="slidenum">
              <a:rPr lang="en-US" smtClean="0"/>
              <a:pPr>
                <a:defRPr/>
              </a:pPr>
              <a:t>18</a:t>
            </a:fld>
            <a:endParaRPr lang="en-US"/>
          </a:p>
        </p:txBody>
      </p:sp>
    </p:spTree>
    <p:extLst>
      <p:ext uri="{BB962C8B-B14F-4D97-AF65-F5344CB8AC3E}">
        <p14:creationId xmlns:p14="http://schemas.microsoft.com/office/powerpoint/2010/main" val="3678029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CD4678-71F2-4FB5-85A4-6803A8F438F8}" type="slidenum">
              <a:rPr lang="es-ES" smtClean="0"/>
              <a:t>20</a:t>
            </a:fld>
            <a:endParaRPr lang="es-ES"/>
          </a:p>
        </p:txBody>
      </p:sp>
    </p:spTree>
    <p:extLst>
      <p:ext uri="{BB962C8B-B14F-4D97-AF65-F5344CB8AC3E}">
        <p14:creationId xmlns:p14="http://schemas.microsoft.com/office/powerpoint/2010/main" val="39767663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34809-F69F-0D48-97F8-9CF76A5308DF}"/>
              </a:ext>
            </a:extLst>
          </p:cNvPr>
          <p:cNvSpPr>
            <a:spLocks noGrp="1"/>
          </p:cNvSpPr>
          <p:nvPr>
            <p:ph type="ctrTitle" hasCustomPrompt="1"/>
          </p:nvPr>
        </p:nvSpPr>
        <p:spPr>
          <a:xfrm>
            <a:off x="471340" y="1122363"/>
            <a:ext cx="5785769" cy="2387600"/>
          </a:xfrm>
        </p:spPr>
        <p:txBody>
          <a:bodyPr anchor="b">
            <a:normAutofit/>
          </a:bodyPr>
          <a:lstStyle>
            <a:lvl1pPr algn="l">
              <a:defRPr sz="4000">
                <a:solidFill>
                  <a:schemeClr val="bg1"/>
                </a:solidFill>
              </a:defRPr>
            </a:lvl1pPr>
          </a:lstStyle>
          <a:p>
            <a:r>
              <a:rPr lang="en-US" sz="4000" b="1" dirty="0">
                <a:solidFill>
                  <a:schemeClr val="bg1"/>
                </a:solidFill>
                <a:latin typeface="Georgia" charset="0"/>
                <a:ea typeface="Georgia" charset="0"/>
                <a:cs typeface="Georgia" charset="0"/>
              </a:rPr>
              <a:t>Title Here:</a:t>
            </a:r>
            <a:br>
              <a:rPr lang="en-US" sz="4000" b="1" dirty="0">
                <a:solidFill>
                  <a:schemeClr val="bg1"/>
                </a:solidFill>
                <a:latin typeface="Georgia" charset="0"/>
                <a:ea typeface="Georgia" charset="0"/>
                <a:cs typeface="Georgia" charset="0"/>
              </a:rPr>
            </a:br>
            <a:r>
              <a:rPr lang="en-US" sz="4000" b="1" dirty="0">
                <a:solidFill>
                  <a:schemeClr val="bg1"/>
                </a:solidFill>
                <a:latin typeface="Georgia" charset="0"/>
                <a:ea typeface="Georgia" charset="0"/>
                <a:cs typeface="Georgia" charset="0"/>
              </a:rPr>
              <a:t>Tell Your</a:t>
            </a:r>
            <a:br>
              <a:rPr lang="en-US" sz="4000" b="1" dirty="0">
                <a:solidFill>
                  <a:schemeClr val="bg1"/>
                </a:solidFill>
                <a:latin typeface="Georgia" charset="0"/>
                <a:ea typeface="Georgia" charset="0"/>
                <a:cs typeface="Georgia" charset="0"/>
              </a:rPr>
            </a:br>
            <a:r>
              <a:rPr lang="en-US" sz="4000" b="1" dirty="0">
                <a:solidFill>
                  <a:schemeClr val="bg1"/>
                </a:solidFill>
                <a:latin typeface="Georgia" charset="0"/>
                <a:ea typeface="Georgia" charset="0"/>
                <a:cs typeface="Georgia" charset="0"/>
              </a:rPr>
              <a:t>Illinois Story</a:t>
            </a:r>
            <a:endParaRPr lang="en-US" dirty="0"/>
          </a:p>
        </p:txBody>
      </p:sp>
      <p:sp>
        <p:nvSpPr>
          <p:cNvPr id="3" name="Subtitle 2">
            <a:extLst>
              <a:ext uri="{FF2B5EF4-FFF2-40B4-BE49-F238E27FC236}">
                <a16:creationId xmlns:a16="http://schemas.microsoft.com/office/drawing/2014/main" id="{C5FA99F5-1DAB-644E-87BD-7B2BE337DBBB}"/>
              </a:ext>
            </a:extLst>
          </p:cNvPr>
          <p:cNvSpPr>
            <a:spLocks noGrp="1"/>
          </p:cNvSpPr>
          <p:nvPr>
            <p:ph type="subTitle" idx="1" hasCustomPrompt="1"/>
          </p:nvPr>
        </p:nvSpPr>
        <p:spPr>
          <a:xfrm>
            <a:off x="471340" y="3602038"/>
            <a:ext cx="5785769" cy="1655762"/>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6" name="Slide Number Placeholder 5">
            <a:extLst>
              <a:ext uri="{FF2B5EF4-FFF2-40B4-BE49-F238E27FC236}">
                <a16:creationId xmlns:a16="http://schemas.microsoft.com/office/drawing/2014/main" id="{1D5E86B4-4E28-5743-B958-4D04BD329DC7}"/>
              </a:ext>
            </a:extLst>
          </p:cNvPr>
          <p:cNvSpPr>
            <a:spLocks noGrp="1"/>
          </p:cNvSpPr>
          <p:nvPr>
            <p:ph type="sldNum" sz="quarter" idx="12"/>
          </p:nvPr>
        </p:nvSpPr>
        <p:spPr/>
        <p:txBody>
          <a:bodyPr/>
          <a:lstStyle/>
          <a:p>
            <a:fld id="{47306C45-97B4-7545-8562-07255BCE2FE0}" type="slidenum">
              <a:rPr lang="en-US" smtClean="0"/>
              <a:t>‹#›</a:t>
            </a:fld>
            <a:endParaRPr lang="en-US"/>
          </a:p>
        </p:txBody>
      </p:sp>
      <p:pic>
        <p:nvPicPr>
          <p:cNvPr id="7" name="Picture 6">
            <a:extLst>
              <a:ext uri="{FF2B5EF4-FFF2-40B4-BE49-F238E27FC236}">
                <a16:creationId xmlns:a16="http://schemas.microsoft.com/office/drawing/2014/main" id="{B86F68A1-EB41-F34E-97FD-7F64F604AF98}"/>
              </a:ext>
            </a:extLst>
          </p:cNvPr>
          <p:cNvPicPr>
            <a:picLocks noChangeAspect="1"/>
          </p:cNvPicPr>
          <p:nvPr userDrawn="1"/>
        </p:nvPicPr>
        <p:blipFill>
          <a:blip r:embed="rId2"/>
          <a:stretch>
            <a:fillRect/>
          </a:stretch>
        </p:blipFill>
        <p:spPr>
          <a:xfrm>
            <a:off x="4537075" y="5718264"/>
            <a:ext cx="3117851" cy="807948"/>
          </a:xfrm>
          <a:prstGeom prst="rect">
            <a:avLst/>
          </a:prstGeom>
        </p:spPr>
      </p:pic>
    </p:spTree>
    <p:extLst>
      <p:ext uri="{BB962C8B-B14F-4D97-AF65-F5344CB8AC3E}">
        <p14:creationId xmlns:p14="http://schemas.microsoft.com/office/powerpoint/2010/main" val="3071805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AC6474-EFE5-954E-89A7-C1ACFAF877D6}"/>
              </a:ext>
            </a:extLst>
          </p:cNvPr>
          <p:cNvSpPr>
            <a:spLocks noGrp="1"/>
          </p:cNvSpPr>
          <p:nvPr>
            <p:ph type="dt"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13284B"/>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27BFD3BC-D46E-4443-B3E1-A9A049739F05}"/>
              </a:ext>
            </a:extLst>
          </p:cNvPr>
          <p:cNvSpPr>
            <a:spLocks noGrp="1"/>
          </p:cNvSpPr>
          <p:nvPr>
            <p:ph type="ft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13284B"/>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939F0F69-07F8-3846-AE70-61897E1C7147}"/>
              </a:ext>
            </a:extLst>
          </p:cNvPr>
          <p:cNvSpPr>
            <a:spLocks noGrp="1"/>
          </p:cNvSpPr>
          <p:nvPr>
            <p:ph type="sldNum"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A8FC9A3-C3B8-ED4D-A098-DB6DED8C3CFE}" type="slidenum">
              <a:rPr kumimoji="0" lang="en-US" altLang="en-US" sz="1200" b="0" i="0" u="none" strike="noStrike" kern="1200" cap="none" spc="0" normalizeH="0" baseline="0" noProof="0">
                <a:ln>
                  <a:noFill/>
                </a:ln>
                <a:solidFill>
                  <a:srgbClr val="13284B">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srgbClr val="13284B">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192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15B210D-E74D-9F46-BBEB-61CE8DBFBD6C}"/>
              </a:ext>
            </a:extLst>
          </p:cNvPr>
          <p:cNvSpPr>
            <a:spLocks noGrp="1"/>
          </p:cNvSpPr>
          <p:nvPr>
            <p:ph type="sldNum" sz="quarter" idx="12"/>
          </p:nvPr>
        </p:nvSpPr>
        <p:spPr>
          <a:xfrm>
            <a:off x="9117874" y="6095093"/>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306C45-97B4-7545-8562-07255BCE2FE0}" type="slidenum">
              <a:rPr kumimoji="0" lang="en-US" sz="1200" b="0" i="0" u="none" strike="noStrike" kern="1200" cap="none" spc="0" normalizeH="0" baseline="0" noProof="0" smtClean="0">
                <a:ln>
                  <a:noFill/>
                </a:ln>
                <a:solidFill>
                  <a:srgbClr val="13284B">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13284B">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53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15B210D-E74D-9F46-BBEB-61CE8DBFBD6C}"/>
              </a:ext>
            </a:extLst>
          </p:cNvPr>
          <p:cNvSpPr>
            <a:spLocks noGrp="1"/>
          </p:cNvSpPr>
          <p:nvPr>
            <p:ph type="sldNum" sz="quarter" idx="12"/>
          </p:nvPr>
        </p:nvSpPr>
        <p:spPr>
          <a:xfrm>
            <a:off x="9117874" y="6095093"/>
            <a:ext cx="2743200" cy="365125"/>
          </a:xfrm>
        </p:spPr>
        <p:txBody>
          <a:bodyPr/>
          <a:lstStyle/>
          <a:p>
            <a:fld id="{47306C45-97B4-7545-8562-07255BCE2FE0}" type="slidenum">
              <a:rPr lang="en-US" smtClean="0"/>
              <a:t>‹#›</a:t>
            </a:fld>
            <a:endParaRPr lang="en-US"/>
          </a:p>
        </p:txBody>
      </p:sp>
    </p:spTree>
    <p:extLst>
      <p:ext uri="{BB962C8B-B14F-4D97-AF65-F5344CB8AC3E}">
        <p14:creationId xmlns:p14="http://schemas.microsoft.com/office/powerpoint/2010/main" val="4238692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C4261-61FB-7142-9417-2F78D3797632}"/>
              </a:ext>
            </a:extLst>
          </p:cNvPr>
          <p:cNvSpPr>
            <a:spLocks noGrp="1"/>
          </p:cNvSpPr>
          <p:nvPr>
            <p:ph type="title" hasCustomPrompt="1"/>
          </p:nvPr>
        </p:nvSpPr>
        <p:spPr>
          <a:xfrm>
            <a:off x="378823" y="365125"/>
            <a:ext cx="9614263" cy="1325563"/>
          </a:xfrm>
        </p:spPr>
        <p:txBody>
          <a:bodyPr/>
          <a:lstStyle>
            <a:lvl1pPr algn="ctr">
              <a:defRPr b="1" i="0">
                <a:solidFill>
                  <a:srgbClr val="E84A27"/>
                </a:solidFill>
                <a:latin typeface="Georgia" panose="02040502050405020303" pitchFamily="18" charset="0"/>
              </a:defRPr>
            </a:lvl1pPr>
          </a:lstStyle>
          <a:p>
            <a:r>
              <a:rPr lang="en-US" dirty="0"/>
              <a:t>Hello.</a:t>
            </a:r>
          </a:p>
        </p:txBody>
      </p:sp>
      <p:sp>
        <p:nvSpPr>
          <p:cNvPr id="3" name="Content Placeholder 2">
            <a:extLst>
              <a:ext uri="{FF2B5EF4-FFF2-40B4-BE49-F238E27FC236}">
                <a16:creationId xmlns:a16="http://schemas.microsoft.com/office/drawing/2014/main" id="{AB412F32-5110-BE43-86BA-CB778EC424F5}"/>
              </a:ext>
            </a:extLst>
          </p:cNvPr>
          <p:cNvSpPr>
            <a:spLocks noGrp="1"/>
          </p:cNvSpPr>
          <p:nvPr>
            <p:ph idx="1"/>
          </p:nvPr>
        </p:nvSpPr>
        <p:spPr>
          <a:xfrm>
            <a:off x="378823" y="1690688"/>
            <a:ext cx="9614263" cy="3625895"/>
          </a:xfrm>
        </p:spPr>
        <p:txBody>
          <a:bodyPr/>
          <a:lstStyle>
            <a:lvl1pPr>
              <a:defRPr>
                <a:solidFill>
                  <a:srgbClr val="13294B"/>
                </a:solidFill>
              </a:defRPr>
            </a:lvl1pPr>
            <a:lvl2pPr>
              <a:defRPr>
                <a:solidFill>
                  <a:srgbClr val="13294B"/>
                </a:solidFill>
              </a:defRPr>
            </a:lvl2pPr>
            <a:lvl3pPr>
              <a:defRPr>
                <a:solidFill>
                  <a:srgbClr val="13294B"/>
                </a:solidFill>
              </a:defRPr>
            </a:lvl3pPr>
            <a:lvl4pPr>
              <a:defRPr>
                <a:solidFill>
                  <a:srgbClr val="13294B"/>
                </a:solidFill>
              </a:defRPr>
            </a:lvl4pPr>
            <a:lvl5pPr>
              <a:defRPr>
                <a:solidFill>
                  <a:srgbClr val="1329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2648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AC6474-EFE5-954E-89A7-C1ACFAF877D6}"/>
              </a:ext>
            </a:extLst>
          </p:cNvPr>
          <p:cNvSpPr>
            <a:spLocks noGrp="1"/>
          </p:cNvSpPr>
          <p:nvPr>
            <p:ph type="dt"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27BFD3BC-D46E-4443-B3E1-A9A049739F05}"/>
              </a:ext>
            </a:extLst>
          </p:cNvPr>
          <p:cNvSpPr>
            <a:spLocks noGrp="1"/>
          </p:cNvSpPr>
          <p:nvPr>
            <p:ph type="ft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939F0F69-07F8-3846-AE70-61897E1C7147}"/>
              </a:ext>
            </a:extLst>
          </p:cNvPr>
          <p:cNvSpPr>
            <a:spLocks noGrp="1"/>
          </p:cNvSpPr>
          <p:nvPr>
            <p:ph type="sldNum" idx="12"/>
          </p:nvPr>
        </p:nvSpPr>
        <p:spPr/>
        <p:txBody>
          <a:bodyPr/>
          <a:lstStyle>
            <a:lvl1pPr>
              <a:defRPr/>
            </a:lvl1pPr>
          </a:lstStyle>
          <a:p>
            <a:fld id="{9A8FC9A3-C3B8-ED4D-A098-DB6DED8C3CFE}" type="slidenum">
              <a:rPr lang="en-US" altLang="en-US"/>
              <a:pPr/>
              <a:t>‹#›</a:t>
            </a:fld>
            <a:endParaRPr lang="en-US" altLang="en-US"/>
          </a:p>
        </p:txBody>
      </p:sp>
    </p:spTree>
    <p:extLst>
      <p:ext uri="{BB962C8B-B14F-4D97-AF65-F5344CB8AC3E}">
        <p14:creationId xmlns:p14="http://schemas.microsoft.com/office/powerpoint/2010/main" val="743267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15B210D-E74D-9F46-BBEB-61CE8DBFBD6C}"/>
              </a:ext>
            </a:extLst>
          </p:cNvPr>
          <p:cNvSpPr>
            <a:spLocks noGrp="1"/>
          </p:cNvSpPr>
          <p:nvPr>
            <p:ph type="sldNum" sz="quarter" idx="12"/>
          </p:nvPr>
        </p:nvSpPr>
        <p:spPr>
          <a:xfrm>
            <a:off x="9117874" y="6095093"/>
            <a:ext cx="2743200" cy="365125"/>
          </a:xfrm>
        </p:spPr>
        <p:txBody>
          <a:bodyPr/>
          <a:lstStyle/>
          <a:p>
            <a:fld id="{47306C45-97B4-7545-8562-07255BCE2FE0}" type="slidenum">
              <a:rPr lang="en-US" smtClean="0"/>
              <a:t>‹#›</a:t>
            </a:fld>
            <a:endParaRPr lang="en-US"/>
          </a:p>
        </p:txBody>
      </p:sp>
    </p:spTree>
    <p:extLst>
      <p:ext uri="{BB962C8B-B14F-4D97-AF65-F5344CB8AC3E}">
        <p14:creationId xmlns:p14="http://schemas.microsoft.com/office/powerpoint/2010/main" val="1657568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7AFE85E5-217E-489C-BD53-AB0254FA48AF}" type="slidenum">
              <a:rPr lang="en-US" smtClean="0"/>
              <a:pPr>
                <a:defRPr/>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31171115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34809-F69F-0D48-97F8-9CF76A5308DF}"/>
              </a:ext>
            </a:extLst>
          </p:cNvPr>
          <p:cNvSpPr>
            <a:spLocks noGrp="1"/>
          </p:cNvSpPr>
          <p:nvPr>
            <p:ph type="ctrTitle" hasCustomPrompt="1"/>
          </p:nvPr>
        </p:nvSpPr>
        <p:spPr>
          <a:xfrm>
            <a:off x="471340" y="1122363"/>
            <a:ext cx="5785769" cy="2387600"/>
          </a:xfrm>
        </p:spPr>
        <p:txBody>
          <a:bodyPr anchor="b">
            <a:normAutofit/>
          </a:bodyPr>
          <a:lstStyle>
            <a:lvl1pPr algn="l">
              <a:defRPr sz="4000">
                <a:solidFill>
                  <a:schemeClr val="bg1"/>
                </a:solidFill>
              </a:defRPr>
            </a:lvl1pPr>
          </a:lstStyle>
          <a:p>
            <a:r>
              <a:rPr lang="en-US" sz="4000" b="1" dirty="0">
                <a:solidFill>
                  <a:schemeClr val="bg1"/>
                </a:solidFill>
                <a:latin typeface="Georgia" charset="0"/>
                <a:ea typeface="Georgia" charset="0"/>
                <a:cs typeface="Georgia" charset="0"/>
              </a:rPr>
              <a:t>Title Here:</a:t>
            </a:r>
            <a:br>
              <a:rPr lang="en-US" sz="4000" b="1" dirty="0">
                <a:solidFill>
                  <a:schemeClr val="bg1"/>
                </a:solidFill>
                <a:latin typeface="Georgia" charset="0"/>
                <a:ea typeface="Georgia" charset="0"/>
                <a:cs typeface="Georgia" charset="0"/>
              </a:rPr>
            </a:br>
            <a:r>
              <a:rPr lang="en-US" sz="4000" b="1" dirty="0">
                <a:solidFill>
                  <a:schemeClr val="bg1"/>
                </a:solidFill>
                <a:latin typeface="Georgia" charset="0"/>
                <a:ea typeface="Georgia" charset="0"/>
                <a:cs typeface="Georgia" charset="0"/>
              </a:rPr>
              <a:t>Tell Your</a:t>
            </a:r>
            <a:br>
              <a:rPr lang="en-US" sz="4000" b="1" dirty="0">
                <a:solidFill>
                  <a:schemeClr val="bg1"/>
                </a:solidFill>
                <a:latin typeface="Georgia" charset="0"/>
                <a:ea typeface="Georgia" charset="0"/>
                <a:cs typeface="Georgia" charset="0"/>
              </a:rPr>
            </a:br>
            <a:r>
              <a:rPr lang="en-US" sz="4000" b="1" dirty="0">
                <a:solidFill>
                  <a:schemeClr val="bg1"/>
                </a:solidFill>
                <a:latin typeface="Georgia" charset="0"/>
                <a:ea typeface="Georgia" charset="0"/>
                <a:cs typeface="Georgia" charset="0"/>
              </a:rPr>
              <a:t>Illinois Story</a:t>
            </a:r>
            <a:endParaRPr lang="en-US" dirty="0"/>
          </a:p>
        </p:txBody>
      </p:sp>
      <p:sp>
        <p:nvSpPr>
          <p:cNvPr id="3" name="Subtitle 2">
            <a:extLst>
              <a:ext uri="{FF2B5EF4-FFF2-40B4-BE49-F238E27FC236}">
                <a16:creationId xmlns:a16="http://schemas.microsoft.com/office/drawing/2014/main" id="{C5FA99F5-1DAB-644E-87BD-7B2BE337DBBB}"/>
              </a:ext>
            </a:extLst>
          </p:cNvPr>
          <p:cNvSpPr>
            <a:spLocks noGrp="1"/>
          </p:cNvSpPr>
          <p:nvPr>
            <p:ph type="subTitle" idx="1" hasCustomPrompt="1"/>
          </p:nvPr>
        </p:nvSpPr>
        <p:spPr>
          <a:xfrm>
            <a:off x="471340" y="3602038"/>
            <a:ext cx="5785769" cy="1655762"/>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6" name="Slide Number Placeholder 5">
            <a:extLst>
              <a:ext uri="{FF2B5EF4-FFF2-40B4-BE49-F238E27FC236}">
                <a16:creationId xmlns:a16="http://schemas.microsoft.com/office/drawing/2014/main" id="{1D5E86B4-4E28-5743-B958-4D04BD329D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306C45-97B4-7545-8562-07255BCE2FE0}" type="slidenum">
              <a:rPr kumimoji="0" lang="en-US" sz="1200" b="0" i="0" u="none" strike="noStrike" kern="1200" cap="none" spc="0" normalizeH="0" baseline="0" noProof="0" smtClean="0">
                <a:ln>
                  <a:noFill/>
                </a:ln>
                <a:solidFill>
                  <a:srgbClr val="13284B">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13284B">
                  <a:tint val="75000"/>
                </a:srgb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86F68A1-EB41-F34E-97FD-7F64F604AF98}"/>
              </a:ext>
            </a:extLst>
          </p:cNvPr>
          <p:cNvPicPr>
            <a:picLocks noChangeAspect="1"/>
          </p:cNvPicPr>
          <p:nvPr userDrawn="1"/>
        </p:nvPicPr>
        <p:blipFill>
          <a:blip r:embed="rId3"/>
          <a:stretch>
            <a:fillRect/>
          </a:stretch>
        </p:blipFill>
        <p:spPr>
          <a:xfrm>
            <a:off x="4537075" y="5718264"/>
            <a:ext cx="3117851" cy="807948"/>
          </a:xfrm>
          <a:prstGeom prst="rect">
            <a:avLst/>
          </a:prstGeom>
        </p:spPr>
      </p:pic>
    </p:spTree>
    <p:extLst>
      <p:ext uri="{BB962C8B-B14F-4D97-AF65-F5344CB8AC3E}">
        <p14:creationId xmlns:p14="http://schemas.microsoft.com/office/powerpoint/2010/main" val="542487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15B210D-E74D-9F46-BBEB-61CE8DBFBD6C}"/>
              </a:ext>
            </a:extLst>
          </p:cNvPr>
          <p:cNvSpPr>
            <a:spLocks noGrp="1"/>
          </p:cNvSpPr>
          <p:nvPr>
            <p:ph type="sldNum" sz="quarter" idx="12"/>
          </p:nvPr>
        </p:nvSpPr>
        <p:spPr>
          <a:xfrm>
            <a:off x="9117874" y="6095093"/>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306C45-97B4-7545-8562-07255BCE2FE0}" type="slidenum">
              <a:rPr kumimoji="0" lang="en-US" sz="1200" b="0" i="0" u="none" strike="noStrike" kern="1200" cap="none" spc="0" normalizeH="0" baseline="0" noProof="0" smtClean="0">
                <a:ln>
                  <a:noFill/>
                </a:ln>
                <a:solidFill>
                  <a:srgbClr val="13284B">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13284B">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3596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C4261-61FB-7142-9417-2F78D3797632}"/>
              </a:ext>
            </a:extLst>
          </p:cNvPr>
          <p:cNvSpPr>
            <a:spLocks noGrp="1"/>
          </p:cNvSpPr>
          <p:nvPr>
            <p:ph type="title" hasCustomPrompt="1"/>
          </p:nvPr>
        </p:nvSpPr>
        <p:spPr>
          <a:xfrm>
            <a:off x="378823" y="365125"/>
            <a:ext cx="9614263" cy="1325563"/>
          </a:xfrm>
        </p:spPr>
        <p:txBody>
          <a:bodyPr/>
          <a:lstStyle>
            <a:lvl1pPr algn="ctr">
              <a:defRPr b="1" i="0">
                <a:solidFill>
                  <a:srgbClr val="E84A27"/>
                </a:solidFill>
                <a:latin typeface="Georgia" panose="02040502050405020303" pitchFamily="18" charset="0"/>
              </a:defRPr>
            </a:lvl1pPr>
          </a:lstStyle>
          <a:p>
            <a:r>
              <a:rPr lang="en-US" dirty="0"/>
              <a:t>Hello.</a:t>
            </a:r>
          </a:p>
        </p:txBody>
      </p:sp>
      <p:sp>
        <p:nvSpPr>
          <p:cNvPr id="3" name="Content Placeholder 2">
            <a:extLst>
              <a:ext uri="{FF2B5EF4-FFF2-40B4-BE49-F238E27FC236}">
                <a16:creationId xmlns:a16="http://schemas.microsoft.com/office/drawing/2014/main" id="{AB412F32-5110-BE43-86BA-CB778EC424F5}"/>
              </a:ext>
            </a:extLst>
          </p:cNvPr>
          <p:cNvSpPr>
            <a:spLocks noGrp="1"/>
          </p:cNvSpPr>
          <p:nvPr>
            <p:ph idx="1"/>
          </p:nvPr>
        </p:nvSpPr>
        <p:spPr>
          <a:xfrm>
            <a:off x="378823" y="1690688"/>
            <a:ext cx="9614263" cy="3625895"/>
          </a:xfrm>
        </p:spPr>
        <p:txBody>
          <a:bodyPr/>
          <a:lstStyle>
            <a:lvl1pPr>
              <a:defRPr>
                <a:solidFill>
                  <a:srgbClr val="13294B"/>
                </a:solidFill>
              </a:defRPr>
            </a:lvl1pPr>
            <a:lvl2pPr>
              <a:defRPr>
                <a:solidFill>
                  <a:srgbClr val="13294B"/>
                </a:solidFill>
              </a:defRPr>
            </a:lvl2pPr>
            <a:lvl3pPr>
              <a:defRPr>
                <a:solidFill>
                  <a:srgbClr val="13294B"/>
                </a:solidFill>
              </a:defRPr>
            </a:lvl3pPr>
            <a:lvl4pPr>
              <a:defRPr>
                <a:solidFill>
                  <a:srgbClr val="13294B"/>
                </a:solidFill>
              </a:defRPr>
            </a:lvl4pPr>
            <a:lvl5pPr>
              <a:defRPr>
                <a:solidFill>
                  <a:srgbClr val="1329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79905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26ADA6-32C7-6D47-94AB-D149FA9C19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7FDBC8-5F1C-654A-9325-61F4244133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771FB5C-A5C2-4C44-A9DF-4F6A196EC0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06C45-97B4-7545-8562-07255BCE2FE0}" type="slidenum">
              <a:rPr lang="en-US" smtClean="0"/>
              <a:t>‹#›</a:t>
            </a:fld>
            <a:endParaRPr lang="en-US"/>
          </a:p>
        </p:txBody>
      </p:sp>
    </p:spTree>
    <p:extLst>
      <p:ext uri="{BB962C8B-B14F-4D97-AF65-F5344CB8AC3E}">
        <p14:creationId xmlns:p14="http://schemas.microsoft.com/office/powerpoint/2010/main" val="26493504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2" r:id="rId6"/>
  </p:sldLayoutIdLst>
  <p:txStyles>
    <p:titleStyle>
      <a:lvl1pPr algn="l" defTabSz="914400" rtl="0" eaLnBrk="1" latinLnBrk="0" hangingPunct="1">
        <a:lnSpc>
          <a:spcPct val="90000"/>
        </a:lnSpc>
        <a:spcBef>
          <a:spcPct val="0"/>
        </a:spcBef>
        <a:buNone/>
        <a:defRPr sz="4400" b="1" i="0" kern="1200">
          <a:solidFill>
            <a:srgbClr val="E84A27"/>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329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3294B"/>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3294B"/>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3294B"/>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329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26ADA6-32C7-6D47-94AB-D149FA9C19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7FDBC8-5F1C-654A-9325-61F4244133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771FB5C-A5C2-4C44-A9DF-4F6A196EC0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306C45-97B4-7545-8562-07255BCE2FE0}" type="slidenum">
              <a:rPr kumimoji="0" lang="en-US" sz="1200" b="0" i="0" u="none" strike="noStrike" kern="1200" cap="none" spc="0" normalizeH="0" baseline="0" noProof="0" smtClean="0">
                <a:ln>
                  <a:noFill/>
                </a:ln>
                <a:solidFill>
                  <a:srgbClr val="13284B">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13284B">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273964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lgn="l" defTabSz="914400" rtl="0" eaLnBrk="1" latinLnBrk="0" hangingPunct="1">
        <a:lnSpc>
          <a:spcPct val="90000"/>
        </a:lnSpc>
        <a:spcBef>
          <a:spcPct val="0"/>
        </a:spcBef>
        <a:buNone/>
        <a:defRPr sz="4400" b="1" i="0" kern="1200">
          <a:solidFill>
            <a:srgbClr val="E84A27"/>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329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3294B"/>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3294B"/>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3294B"/>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329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hyperlink" Target="https://www.hr.uillinois.edu/myinfo"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s://grad.illinois.edu/handbooks-policies"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5.tiff"/><Relationship Id="rId4" Type="http://schemas.openxmlformats.org/officeDocument/2006/relationships/hyperlink" Target="mailto:finaidwaivers@illinois.edu"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hyperlink" Target="https://registrar.illinois.edu/tuition-fees/fee-info/"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tiff"/><Relationship Id="rId7" Type="http://schemas.openxmlformats.org/officeDocument/2006/relationships/hyperlink" Target="https://apps.uillinois.edu/selfservice/"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hyperlink" Target="mailto:bursarhelp@uillinois.edu" TargetMode="External"/><Relationship Id="rId5" Type="http://schemas.openxmlformats.org/officeDocument/2006/relationships/hyperlink" Target="https://paymybill.uillinois.edu/contact" TargetMode="External"/><Relationship Id="rId4" Type="http://schemas.openxmlformats.org/officeDocument/2006/relationships/hyperlink" Target="https://paymybill.uillinois.edu/refund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mymckinley.illinois.edu/"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5.tiff"/><Relationship Id="rId5" Type="http://schemas.openxmlformats.org/officeDocument/2006/relationships/hyperlink" Target="https://mckinley.illinois.edu/" TargetMode="External"/><Relationship Id="rId4" Type="http://schemas.openxmlformats.org/officeDocument/2006/relationships/hyperlink" Target="https://www.mckinley.illinois.edu/fees/health-service-fees-dates-and-deadlines"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si.illinois.edu/benefits/dental-insurance-policy" TargetMode="External"/><Relationship Id="rId2" Type="http://schemas.openxmlformats.org/officeDocument/2006/relationships/hyperlink" Target="http://si.illinois.edu/" TargetMode="External"/><Relationship Id="rId1" Type="http://schemas.openxmlformats.org/officeDocument/2006/relationships/slideLayout" Target="../slideLayouts/slideLayout6.xml"/><Relationship Id="rId4" Type="http://schemas.openxmlformats.org/officeDocument/2006/relationships/image" Target="../media/image5.tif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www.hr.uillinois.edu/cms/One.aspx?portalId=4292&amp;pageId=5623#Other%20Provision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5.tiff"/></Relationships>
</file>

<file path=ppt/slides/_rels/slide25.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tiff"/><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mailto:parkingcomments@illinois.edu" TargetMode="External"/><Relationship Id="rId3" Type="http://schemas.openxmlformats.org/officeDocument/2006/relationships/hyperlink" Target="https://humanresources.illinois.edu/campus-holiday-schedule/" TargetMode="External"/><Relationship Id="rId7" Type="http://schemas.openxmlformats.org/officeDocument/2006/relationships/hyperlink" Target="https://icard.uillinois.edu/public/urbana-idc.cfm" TargetMode="External"/><Relationship Id="rId2" Type="http://schemas.openxmlformats.org/officeDocument/2006/relationships/hyperlink" Target="https://police.illinois.edu/clery/" TargetMode="External"/><Relationship Id="rId1" Type="http://schemas.openxmlformats.org/officeDocument/2006/relationships/slideLayout" Target="../slideLayouts/slideLayout3.xml"/><Relationship Id="rId6" Type="http://schemas.openxmlformats.org/officeDocument/2006/relationships/hyperlink" Target="https://tobaccofree.illinois.edu/" TargetMode="External"/><Relationship Id="rId5" Type="http://schemas.openxmlformats.org/officeDocument/2006/relationships/hyperlink" Target="https://www.hr.uillinois.edu/leave/sharedbenefits/" TargetMode="External"/><Relationship Id="rId4" Type="http://schemas.openxmlformats.org/officeDocument/2006/relationships/hyperlink" Target="https://campusrec.illinois.edu/" TargetMode="External"/><Relationship Id="rId9" Type="http://schemas.openxmlformats.org/officeDocument/2006/relationships/hyperlink" Target="https://researchit.illinois.edu/"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emergency.illinois.edu/" TargetMode="External"/><Relationship Id="rId2" Type="http://schemas.openxmlformats.org/officeDocument/2006/relationships/hyperlink" Target="mailto:payinq@uillinois.edu" TargetMode="External"/><Relationship Id="rId1" Type="http://schemas.openxmlformats.org/officeDocument/2006/relationships/slideLayout" Target="../slideLayouts/slideLayout9.xml"/><Relationship Id="rId4" Type="http://schemas.openxmlformats.org/officeDocument/2006/relationships/hyperlink" Target="https://www.police.illinois.edu/em/preparedness/emergency-response-guid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newstudent.illinois.edu/orientation/expectedprogramming" TargetMode="External"/><Relationship Id="rId2" Type="http://schemas.openxmlformats.org/officeDocument/2006/relationships/hyperlink" Target="mailto:isss-programs@illinois.edu" TargetMode="External"/><Relationship Id="rId1" Type="http://schemas.openxmlformats.org/officeDocument/2006/relationships/slideLayout" Target="../slideLayouts/slideLayout3.xml"/><Relationship Id="rId4" Type="http://schemas.openxmlformats.org/officeDocument/2006/relationships/hyperlink" Target="https://humanresources.illinois.edu/employee-experience/new-employee/onboarding/orientation/"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isss.illinois.edu/resources/apply_ssn.html"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tiff"/><Relationship Id="rId5" Type="http://schemas.openxmlformats.org/officeDocument/2006/relationships/hyperlink" Target="https://www.busfin.uillinois.edu/paying_people/payments_to_foreign_nationals" TargetMode="External"/><Relationship Id="rId4" Type="http://schemas.openxmlformats.org/officeDocument/2006/relationships/hyperlink" Target="https://www.ssa.gov/agency/contact/"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uiucgeo.org/"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5.tiff"/><Relationship Id="rId4" Type="http://schemas.openxmlformats.org/officeDocument/2006/relationships/hyperlink" Target="https://citl.illinois.edu/citl-101/teaching-learning/conferences-workshops/grad-academy-for-college-teach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3CDB9E-798C-A842-B031-6BFA04385C39}"/>
              </a:ext>
            </a:extLst>
          </p:cNvPr>
          <p:cNvSpPr>
            <a:spLocks noGrp="1"/>
          </p:cNvSpPr>
          <p:nvPr>
            <p:ph type="ctrTitle"/>
          </p:nvPr>
        </p:nvSpPr>
        <p:spPr>
          <a:xfrm>
            <a:off x="1045699" y="1737604"/>
            <a:ext cx="10100602" cy="2152357"/>
          </a:xfrm>
        </p:spPr>
        <p:txBody>
          <a:bodyPr>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5000" dirty="0">
                <a:latin typeface="+mn-lt"/>
                <a:cs typeface="Calibri" panose="020F0502020204030204" pitchFamily="34" charset="0"/>
              </a:rPr>
              <a:t>Graduate Employee Orientation</a:t>
            </a:r>
            <a:br>
              <a:rPr lang="en-US" sz="5000" dirty="0">
                <a:latin typeface="+mn-lt"/>
                <a:cs typeface="Calibri" panose="020F0502020204030204" pitchFamily="34" charset="0"/>
              </a:rPr>
            </a:br>
            <a:r>
              <a:rPr lang="en-US" sz="5000" dirty="0">
                <a:latin typeface="+mn-lt"/>
                <a:cs typeface="Calibri" panose="020F0502020204030204" pitchFamily="34" charset="0"/>
              </a:rPr>
              <a:t>August 28, 2026</a:t>
            </a:r>
            <a:b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br>
            <a:endParaRPr lang="en-US" sz="5000" dirty="0">
              <a:latin typeface="+mn-lt"/>
              <a:cs typeface="Calibri" panose="020F0502020204030204" pitchFamily="34" charset="0"/>
            </a:endParaRPr>
          </a:p>
        </p:txBody>
      </p:sp>
      <p:pic>
        <p:nvPicPr>
          <p:cNvPr id="4" name="Picture 3" descr="A close up of a sign&#10;&#10;Description automatically generated">
            <a:extLst>
              <a:ext uri="{FF2B5EF4-FFF2-40B4-BE49-F238E27FC236}">
                <a16:creationId xmlns:a16="http://schemas.microsoft.com/office/drawing/2014/main" id="{224ED305-2D5F-487C-897F-D8EB47EF7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905375" cy="904875"/>
          </a:xfrm>
          <a:prstGeom prst="rect">
            <a:avLst/>
          </a:prstGeom>
        </p:spPr>
      </p:pic>
      <p:sp>
        <p:nvSpPr>
          <p:cNvPr id="2" name="TextBox 1">
            <a:extLst>
              <a:ext uri="{FF2B5EF4-FFF2-40B4-BE49-F238E27FC236}">
                <a16:creationId xmlns:a16="http://schemas.microsoft.com/office/drawing/2014/main" id="{E43378A1-05B0-4269-B437-C59246ECD8DC}"/>
              </a:ext>
            </a:extLst>
          </p:cNvPr>
          <p:cNvSpPr txBox="1"/>
          <p:nvPr/>
        </p:nvSpPr>
        <p:spPr>
          <a:xfrm>
            <a:off x="10805327" y="6488668"/>
            <a:ext cx="1386673" cy="369332"/>
          </a:xfrm>
          <a:prstGeom prst="rect">
            <a:avLst/>
          </a:prstGeom>
          <a:noFill/>
        </p:spPr>
        <p:txBody>
          <a:bodyPr wrap="square" rtlCol="0">
            <a:spAutoFit/>
          </a:bodyPr>
          <a:lstStyle/>
          <a:p>
            <a:r>
              <a:rPr lang="es-ES" dirty="0">
                <a:solidFill>
                  <a:schemeClr val="bg1"/>
                </a:solidFill>
              </a:rPr>
              <a:t>08/25/2026</a:t>
            </a:r>
          </a:p>
        </p:txBody>
      </p:sp>
      <p:sp>
        <p:nvSpPr>
          <p:cNvPr id="7" name="TextBox 6">
            <a:extLst>
              <a:ext uri="{FF2B5EF4-FFF2-40B4-BE49-F238E27FC236}">
                <a16:creationId xmlns:a16="http://schemas.microsoft.com/office/drawing/2014/main" id="{CB628D21-2120-C629-FF1E-82B792CF7447}"/>
              </a:ext>
            </a:extLst>
          </p:cNvPr>
          <p:cNvSpPr txBox="1"/>
          <p:nvPr/>
        </p:nvSpPr>
        <p:spPr>
          <a:xfrm>
            <a:off x="171582" y="3889961"/>
            <a:ext cx="7404829" cy="1421928"/>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a:ea typeface="+mn-ea"/>
                <a:cs typeface="+mn-cs"/>
              </a:rPr>
              <a:t>Human Resources</a:t>
            </a:r>
          </a:p>
          <a:p>
            <a:pPr>
              <a:lnSpc>
                <a:spcPct val="90000"/>
              </a:lnSpc>
            </a:pPr>
            <a:r>
              <a:rPr lang="en-US" sz="2000" b="1" dirty="0">
                <a:solidFill>
                  <a:schemeClr val="bg1"/>
                </a:solidFill>
              </a:rPr>
              <a:t>Mariah Redmon, Assistant Director of Human Resources</a:t>
            </a:r>
          </a:p>
          <a:p>
            <a:pPr>
              <a:lnSpc>
                <a:spcPct val="90000"/>
              </a:lnSpc>
            </a:pPr>
            <a:r>
              <a:rPr lang="en-US" sz="2000" b="1" dirty="0">
                <a:solidFill>
                  <a:schemeClr val="bg1"/>
                </a:solidFill>
              </a:rPr>
              <a:t>Dana McCool, Senior Human Resources Generalist</a:t>
            </a:r>
          </a:p>
          <a:p>
            <a:pPr>
              <a:lnSpc>
                <a:spcPct val="90000"/>
              </a:lnSpc>
            </a:pPr>
            <a:r>
              <a:rPr lang="en-US" sz="2000" b="1" dirty="0">
                <a:solidFill>
                  <a:schemeClr val="bg1"/>
                </a:solidFill>
              </a:rPr>
              <a:t>Meghan Yearta, Human Resources Generalist</a:t>
            </a:r>
          </a:p>
        </p:txBody>
      </p:sp>
    </p:spTree>
    <p:extLst>
      <p:ext uri="{BB962C8B-B14F-4D97-AF65-F5344CB8AC3E}">
        <p14:creationId xmlns:p14="http://schemas.microsoft.com/office/powerpoint/2010/main" val="1672583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5B149-87C1-4F76-BA9E-30DA08D903C5}"/>
              </a:ext>
            </a:extLst>
          </p:cNvPr>
          <p:cNvSpPr>
            <a:spLocks noGrp="1"/>
          </p:cNvSpPr>
          <p:nvPr>
            <p:ph type="ctrTitle" idx="4294967295"/>
          </p:nvPr>
        </p:nvSpPr>
        <p:spPr>
          <a:xfrm>
            <a:off x="2824843" y="1171349"/>
            <a:ext cx="5784850" cy="2387600"/>
          </a:xfrm>
        </p:spPr>
        <p:txBody>
          <a:bodyPr>
            <a:normAutofit/>
          </a:bodyPr>
          <a:lstStyle/>
          <a:p>
            <a:pPr algn="ctr"/>
            <a:r>
              <a:rPr lang="en-US" dirty="0"/>
              <a:t>Compensation</a:t>
            </a:r>
          </a:p>
        </p:txBody>
      </p:sp>
    </p:spTree>
    <p:extLst>
      <p:ext uri="{BB962C8B-B14F-4D97-AF65-F5344CB8AC3E}">
        <p14:creationId xmlns:p14="http://schemas.microsoft.com/office/powerpoint/2010/main" val="4273777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79133" y="152400"/>
            <a:ext cx="9931667" cy="1143000"/>
          </a:xfrm>
        </p:spPr>
        <p:txBody>
          <a:bodyPr/>
          <a:lstStyle/>
          <a:p>
            <a:pPr eaLnBrk="1" hangingPunct="1"/>
            <a:r>
              <a:rPr lang="en-US" dirty="0"/>
              <a:t>Stipend Payments</a:t>
            </a:r>
          </a:p>
        </p:txBody>
      </p:sp>
      <p:sp>
        <p:nvSpPr>
          <p:cNvPr id="19459" name="Rectangle 2"/>
          <p:cNvSpPr>
            <a:spLocks noChangeArrowheads="1"/>
          </p:cNvSpPr>
          <p:nvPr/>
        </p:nvSpPr>
        <p:spPr bwMode="auto">
          <a:xfrm>
            <a:off x="279133" y="1190324"/>
            <a:ext cx="11633734" cy="3170099"/>
          </a:xfrm>
          <a:prstGeom prst="rect">
            <a:avLst/>
          </a:prstGeom>
          <a:noFill/>
          <a:ln w="9525">
            <a:noFill/>
            <a:miter lim="800000"/>
            <a:headEnd/>
            <a:tailEnd/>
          </a:ln>
        </p:spPr>
        <p:txBody>
          <a:bodyPr wrap="square">
            <a:spAutoFit/>
          </a:bodyPr>
          <a:lstStyle/>
          <a:p>
            <a:pPr marL="342900" indent="-342900">
              <a:buClr>
                <a:schemeClr val="bg2">
                  <a:lumMod val="50000"/>
                </a:schemeClr>
              </a:buClr>
              <a:buFont typeface="Wingdings" pitchFamily="2" charset="2"/>
              <a:buChar char="§"/>
            </a:pPr>
            <a:r>
              <a:rPr lang="en-US" sz="2000" dirty="0"/>
              <a:t>Must be paid via direct deposit</a:t>
            </a:r>
          </a:p>
          <a:p>
            <a:pPr marL="800100" lvl="1" indent="-342900">
              <a:buClr>
                <a:schemeClr val="bg2">
                  <a:lumMod val="50000"/>
                </a:schemeClr>
              </a:buClr>
              <a:buFont typeface="Arial" panose="020B0604020202020204" pitchFamily="34" charset="0"/>
              <a:buChar char="•"/>
            </a:pPr>
            <a:r>
              <a:rPr lang="en-US" sz="2000" dirty="0"/>
              <a:t>New employees have 30 days to provide direct deposit information</a:t>
            </a:r>
          </a:p>
          <a:p>
            <a:pPr marL="800100" lvl="1" indent="-342900">
              <a:buClr>
                <a:schemeClr val="bg2">
                  <a:lumMod val="50000"/>
                </a:schemeClr>
              </a:buClr>
              <a:buFont typeface="Arial" panose="020B0604020202020204" pitchFamily="34" charset="0"/>
              <a:buChar char="•"/>
            </a:pPr>
            <a:r>
              <a:rPr lang="en-US" sz="2000" dirty="0"/>
              <a:t>Failure to provide banking information results in pay being provided via </a:t>
            </a:r>
            <a:r>
              <a:rPr lang="en-US" sz="2000" dirty="0" err="1"/>
              <a:t>paycard</a:t>
            </a:r>
            <a:endParaRPr lang="en-US" sz="2000" dirty="0"/>
          </a:p>
          <a:p>
            <a:pPr>
              <a:buClr>
                <a:srgbClr val="00AAE6"/>
              </a:buClr>
            </a:pPr>
            <a:endParaRPr lang="en-US" sz="2000" dirty="0"/>
          </a:p>
          <a:p>
            <a:r>
              <a:rPr lang="en-US" sz="2000" b="1" dirty="0">
                <a:solidFill>
                  <a:schemeClr val="bg2">
                    <a:lumMod val="50000"/>
                  </a:schemeClr>
                </a:solidFill>
              </a:rPr>
              <a:t>My UI Info:</a:t>
            </a:r>
          </a:p>
          <a:p>
            <a:pPr marL="342900" indent="-342900">
              <a:buClr>
                <a:schemeClr val="bg2">
                  <a:lumMod val="50000"/>
                </a:schemeClr>
              </a:buClr>
              <a:buSzPct val="85000"/>
              <a:buFont typeface="Wingdings" pitchFamily="2" charset="2"/>
              <a:buChar char="§"/>
            </a:pPr>
            <a:r>
              <a:rPr lang="en-US" sz="2000" dirty="0">
                <a:hlinkClick r:id="rId2"/>
              </a:rPr>
              <a:t>https://www.hr.uillinois.edu/myinfo</a:t>
            </a:r>
            <a:r>
              <a:rPr lang="en-US" sz="2000" dirty="0"/>
              <a:t>  </a:t>
            </a:r>
          </a:p>
          <a:p>
            <a:pPr marL="342900" indent="-342900">
              <a:buClr>
                <a:schemeClr val="bg2">
                  <a:lumMod val="50000"/>
                </a:schemeClr>
              </a:buClr>
              <a:buSzPct val="85000"/>
              <a:buFont typeface="Wingdings" pitchFamily="2" charset="2"/>
              <a:buChar char="§"/>
            </a:pPr>
            <a:r>
              <a:rPr lang="en-US" sz="2000" dirty="0"/>
              <a:t>Pay Tab</a:t>
            </a:r>
          </a:p>
          <a:p>
            <a:pPr marL="342900" indent="-342900">
              <a:buClr>
                <a:schemeClr val="bg2">
                  <a:lumMod val="50000"/>
                </a:schemeClr>
              </a:buClr>
              <a:buSzPct val="85000"/>
              <a:buFont typeface="Wingdings" pitchFamily="2" charset="2"/>
              <a:buChar char="§"/>
            </a:pPr>
            <a:r>
              <a:rPr lang="en-US" sz="2000" i="1" dirty="0"/>
              <a:t>Provide bank information for direct deposits</a:t>
            </a:r>
          </a:p>
          <a:p>
            <a:pPr marL="342900" indent="-342900">
              <a:buClr>
                <a:schemeClr val="bg2">
                  <a:lumMod val="50000"/>
                </a:schemeClr>
              </a:buClr>
              <a:buSzPct val="85000"/>
              <a:buFont typeface="Wingdings" pitchFamily="2" charset="2"/>
              <a:buChar char="§"/>
            </a:pPr>
            <a:r>
              <a:rPr lang="en-US" sz="2000" i="1" dirty="0"/>
              <a:t>Access earnings statements</a:t>
            </a:r>
          </a:p>
          <a:p>
            <a:pPr marL="342900" indent="-342900">
              <a:buClr>
                <a:schemeClr val="bg2">
                  <a:lumMod val="50000"/>
                </a:schemeClr>
              </a:buClr>
              <a:buSzPct val="85000"/>
              <a:buFont typeface="Wingdings" pitchFamily="2" charset="2"/>
              <a:buChar char="§"/>
            </a:pPr>
            <a:r>
              <a:rPr lang="en-US" sz="2000" i="1" dirty="0"/>
              <a:t>Provide tax withholding information (W-4) US citizens ONLY</a:t>
            </a:r>
            <a:endParaRPr lang="en-US" sz="2000" dirty="0"/>
          </a:p>
        </p:txBody>
      </p:sp>
      <p:pic>
        <p:nvPicPr>
          <p:cNvPr id="6" name="Picture 5" descr="logo.TIF"/>
          <p:cNvPicPr>
            <a:picLocks noChangeAspect="1"/>
          </p:cNvPicPr>
          <p:nvPr/>
        </p:nvPicPr>
        <p:blipFill>
          <a:blip r:embed="rId3" cstate="print"/>
          <a:stretch>
            <a:fillRect/>
          </a:stretch>
        </p:blipFill>
        <p:spPr>
          <a:xfrm>
            <a:off x="1828800" y="6096000"/>
            <a:ext cx="465328" cy="603668"/>
          </a:xfrm>
          <a:prstGeom prst="rect">
            <a:avLst/>
          </a:prstGeom>
        </p:spPr>
      </p:pic>
    </p:spTree>
    <p:extLst>
      <p:ext uri="{BB962C8B-B14F-4D97-AF65-F5344CB8AC3E}">
        <p14:creationId xmlns:p14="http://schemas.microsoft.com/office/powerpoint/2010/main" val="70630750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dissolve">
                                      <p:cBhvr>
                                        <p:cTn id="7" dur="500"/>
                                        <p:tgtEl>
                                          <p:spTgt spid="19459">
                                            <p:txEl>
                                              <p:pRg st="0" end="0"/>
                                            </p:txEl>
                                          </p:spTgt>
                                        </p:tgtEl>
                                      </p:cBhvr>
                                    </p:animEffect>
                                  </p:childTnLst>
                                  <p:subTnLst>
                                    <p:animClr clrSpc="rgb" dir="cw">
                                      <p:cBhvr override="childStyle">
                                        <p:cTn dur="1" fill="hold" display="0" masterRel="nextClick" afterEffect="1"/>
                                        <p:tgtEl>
                                          <p:spTgt spid="19459">
                                            <p:txEl>
                                              <p:pRg st="0" end="0"/>
                                            </p:txEl>
                                          </p:spTgt>
                                        </p:tgtEl>
                                        <p:attrNameLst>
                                          <p:attrName>ppt_c</p:attrName>
                                        </p:attrNameLst>
                                      </p:cBhvr>
                                      <p:to>
                                        <a:srgbClr val="44B9E8"/>
                                      </p:to>
                                    </p:animClr>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dissolve">
                                      <p:cBhvr>
                                        <p:cTn id="12" dur="500"/>
                                        <p:tgtEl>
                                          <p:spTgt spid="19459">
                                            <p:txEl>
                                              <p:pRg st="1" end="1"/>
                                            </p:txEl>
                                          </p:spTgt>
                                        </p:tgtEl>
                                      </p:cBhvr>
                                    </p:animEffect>
                                  </p:childTnLst>
                                  <p:subTnLst>
                                    <p:animClr clrSpc="rgb" dir="cw">
                                      <p:cBhvr override="childStyle">
                                        <p:cTn dur="1" fill="hold" display="0" masterRel="nextClick" afterEffect="1"/>
                                        <p:tgtEl>
                                          <p:spTgt spid="19459">
                                            <p:txEl>
                                              <p:pRg st="1" end="1"/>
                                            </p:txEl>
                                          </p:spTgt>
                                        </p:tgtEl>
                                        <p:attrNameLst>
                                          <p:attrName>ppt_c</p:attrName>
                                        </p:attrNameLst>
                                      </p:cBhvr>
                                      <p:to>
                                        <a:srgbClr val="44B9E8"/>
                                      </p:to>
                                    </p:animClr>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dissolve">
                                      <p:cBhvr>
                                        <p:cTn id="17" dur="500"/>
                                        <p:tgtEl>
                                          <p:spTgt spid="19459">
                                            <p:txEl>
                                              <p:pRg st="2" end="2"/>
                                            </p:txEl>
                                          </p:spTgt>
                                        </p:tgtEl>
                                      </p:cBhvr>
                                    </p:animEffect>
                                  </p:childTnLst>
                                  <p:subTnLst>
                                    <p:animClr clrSpc="rgb" dir="cw">
                                      <p:cBhvr override="childStyle">
                                        <p:cTn dur="1" fill="hold" display="0" masterRel="nextClick" afterEffect="1"/>
                                        <p:tgtEl>
                                          <p:spTgt spid="19459">
                                            <p:txEl>
                                              <p:pRg st="2" end="2"/>
                                            </p:txEl>
                                          </p:spTgt>
                                        </p:tgtEl>
                                        <p:attrNameLst>
                                          <p:attrName>ppt_c</p:attrName>
                                        </p:attrNameLst>
                                      </p:cBhvr>
                                      <p:to>
                                        <a:srgbClr val="44B9E8"/>
                                      </p:to>
                                    </p:animClr>
                                  </p:sub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9459">
                                            <p:txEl>
                                              <p:pRg st="4" end="4"/>
                                            </p:txEl>
                                          </p:spTgt>
                                        </p:tgtEl>
                                        <p:attrNameLst>
                                          <p:attrName>style.visibility</p:attrName>
                                        </p:attrNameLst>
                                      </p:cBhvr>
                                      <p:to>
                                        <p:strVal val="visible"/>
                                      </p:to>
                                    </p:set>
                                    <p:animEffect transition="in" filter="dissolve">
                                      <p:cBhvr>
                                        <p:cTn id="22" dur="500"/>
                                        <p:tgtEl>
                                          <p:spTgt spid="19459">
                                            <p:txEl>
                                              <p:pRg st="4" end="4"/>
                                            </p:txEl>
                                          </p:spTgt>
                                        </p:tgtEl>
                                      </p:cBhvr>
                                    </p:animEffect>
                                  </p:childTnLst>
                                  <p:subTnLst>
                                    <p:animClr clrSpc="rgb" dir="cw">
                                      <p:cBhvr override="childStyle">
                                        <p:cTn dur="1" fill="hold" display="0" masterRel="nextClick" afterEffect="1"/>
                                        <p:tgtEl>
                                          <p:spTgt spid="19459">
                                            <p:txEl>
                                              <p:pRg st="4" end="4"/>
                                            </p:txEl>
                                          </p:spTgt>
                                        </p:tgtEl>
                                        <p:attrNameLst>
                                          <p:attrName>ppt_c</p:attrName>
                                        </p:attrNameLst>
                                      </p:cBhvr>
                                      <p:to>
                                        <a:srgbClr val="44B9E8"/>
                                      </p:to>
                                    </p:animClr>
                                  </p:sub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9459">
                                            <p:txEl>
                                              <p:pRg st="5" end="5"/>
                                            </p:txEl>
                                          </p:spTgt>
                                        </p:tgtEl>
                                        <p:attrNameLst>
                                          <p:attrName>style.visibility</p:attrName>
                                        </p:attrNameLst>
                                      </p:cBhvr>
                                      <p:to>
                                        <p:strVal val="visible"/>
                                      </p:to>
                                    </p:set>
                                    <p:animEffect transition="in" filter="dissolve">
                                      <p:cBhvr>
                                        <p:cTn id="27" dur="500"/>
                                        <p:tgtEl>
                                          <p:spTgt spid="1945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9459">
                                            <p:txEl>
                                              <p:pRg st="6" end="6"/>
                                            </p:txEl>
                                          </p:spTgt>
                                        </p:tgtEl>
                                        <p:attrNameLst>
                                          <p:attrName>style.visibility</p:attrName>
                                        </p:attrNameLst>
                                      </p:cBhvr>
                                      <p:to>
                                        <p:strVal val="visible"/>
                                      </p:to>
                                    </p:set>
                                    <p:animEffect transition="in" filter="dissolve">
                                      <p:cBhvr>
                                        <p:cTn id="32" dur="500"/>
                                        <p:tgtEl>
                                          <p:spTgt spid="1945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9459">
                                            <p:txEl>
                                              <p:pRg st="7" end="7"/>
                                            </p:txEl>
                                          </p:spTgt>
                                        </p:tgtEl>
                                        <p:attrNameLst>
                                          <p:attrName>style.visibility</p:attrName>
                                        </p:attrNameLst>
                                      </p:cBhvr>
                                      <p:to>
                                        <p:strVal val="visible"/>
                                      </p:to>
                                    </p:set>
                                    <p:animEffect transition="in" filter="dissolve">
                                      <p:cBhvr>
                                        <p:cTn id="37" dur="100"/>
                                        <p:tgtEl>
                                          <p:spTgt spid="19459">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9459">
                                            <p:txEl>
                                              <p:pRg st="8" end="8"/>
                                            </p:txEl>
                                          </p:spTgt>
                                        </p:tgtEl>
                                        <p:attrNameLst>
                                          <p:attrName>style.visibility</p:attrName>
                                        </p:attrNameLst>
                                      </p:cBhvr>
                                      <p:to>
                                        <p:strVal val="visible"/>
                                      </p:to>
                                    </p:set>
                                    <p:animEffect transition="in" filter="dissolve">
                                      <p:cBhvr>
                                        <p:cTn id="42" dur="500"/>
                                        <p:tgtEl>
                                          <p:spTgt spid="19459">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9459">
                                            <p:txEl>
                                              <p:pRg st="9" end="9"/>
                                            </p:txEl>
                                          </p:spTgt>
                                        </p:tgtEl>
                                        <p:attrNameLst>
                                          <p:attrName>style.visibility</p:attrName>
                                        </p:attrNameLst>
                                      </p:cBhvr>
                                      <p:to>
                                        <p:strVal val="visible"/>
                                      </p:to>
                                    </p:set>
                                    <p:animEffect transition="in" filter="dissolve">
                                      <p:cBhvr>
                                        <p:cTn id="47" dur="500"/>
                                        <p:tgtEl>
                                          <p:spTgt spid="1945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uiExpand="1"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378823" y="1342724"/>
            <a:ext cx="8229600" cy="4572000"/>
          </a:xfrm>
        </p:spPr>
        <p:txBody>
          <a:bodyPr>
            <a:normAutofit fontScale="77500" lnSpcReduction="20000"/>
          </a:bodyPr>
          <a:lstStyle/>
          <a:p>
            <a:pPr eaLnBrk="1" hangingPunct="1">
              <a:lnSpc>
                <a:spcPct val="90000"/>
              </a:lnSpc>
              <a:buClr>
                <a:schemeClr val="bg2">
                  <a:lumMod val="50000"/>
                </a:schemeClr>
              </a:buClr>
              <a:buSzPct val="100000"/>
              <a:buFont typeface="Wingdings" pitchFamily="2" charset="2"/>
              <a:buChar char="§"/>
            </a:pPr>
            <a:endParaRPr lang="en-US" dirty="0"/>
          </a:p>
          <a:p>
            <a:pPr eaLnBrk="1" hangingPunct="1">
              <a:lnSpc>
                <a:spcPct val="90000"/>
              </a:lnSpc>
              <a:buClr>
                <a:schemeClr val="bg2">
                  <a:lumMod val="50000"/>
                </a:schemeClr>
              </a:buClr>
              <a:buSzPct val="100000"/>
              <a:buFont typeface="Wingdings" pitchFamily="2" charset="2"/>
              <a:buChar char="§"/>
            </a:pPr>
            <a:r>
              <a:rPr lang="en-US" dirty="0">
                <a:solidFill>
                  <a:schemeClr val="tx1"/>
                </a:solidFill>
              </a:rPr>
              <a:t>Pay dates are on the 16</a:t>
            </a:r>
            <a:r>
              <a:rPr lang="en-US" baseline="30000" dirty="0">
                <a:solidFill>
                  <a:schemeClr val="tx1"/>
                </a:solidFill>
              </a:rPr>
              <a:t>th</a:t>
            </a:r>
            <a:r>
              <a:rPr lang="en-US" dirty="0">
                <a:solidFill>
                  <a:schemeClr val="tx1"/>
                </a:solidFill>
              </a:rPr>
              <a:t> of every month</a:t>
            </a:r>
          </a:p>
          <a:p>
            <a:pPr lvl="1">
              <a:lnSpc>
                <a:spcPct val="90000"/>
              </a:lnSpc>
              <a:buClr>
                <a:schemeClr val="bg2">
                  <a:lumMod val="50000"/>
                </a:schemeClr>
              </a:buClr>
              <a:buSzPct val="100000"/>
              <a:buFont typeface="Wingdings" panose="05000000000000000000" pitchFamily="2" charset="2"/>
              <a:buChar char="§"/>
            </a:pPr>
            <a:r>
              <a:rPr lang="en-US" dirty="0">
                <a:solidFill>
                  <a:schemeClr val="tx1"/>
                </a:solidFill>
              </a:rPr>
              <a:t>NOTE: Grad hourly appointments are paid Bi-weekly and must turn in a timesheet for payment</a:t>
            </a:r>
          </a:p>
          <a:p>
            <a:pPr eaLnBrk="1" hangingPunct="1">
              <a:lnSpc>
                <a:spcPct val="90000"/>
              </a:lnSpc>
              <a:buClr>
                <a:schemeClr val="bg2">
                  <a:lumMod val="50000"/>
                </a:schemeClr>
              </a:buClr>
              <a:buSzPct val="100000"/>
              <a:buFont typeface="Wingdings" pitchFamily="2" charset="2"/>
              <a:buChar char="§"/>
            </a:pPr>
            <a:r>
              <a:rPr lang="en-US" dirty="0">
                <a:solidFill>
                  <a:schemeClr val="tx1"/>
                </a:solidFill>
              </a:rPr>
              <a:t>Appointment dates are </a:t>
            </a:r>
            <a:r>
              <a:rPr lang="en-US" b="1" dirty="0">
                <a:solidFill>
                  <a:schemeClr val="tx1"/>
                </a:solidFill>
              </a:rPr>
              <a:t>8/16/26 -5/15/27</a:t>
            </a:r>
            <a:r>
              <a:rPr lang="en-US" dirty="0">
                <a:solidFill>
                  <a:schemeClr val="tx1"/>
                </a:solidFill>
              </a:rPr>
              <a:t> for the academic year</a:t>
            </a:r>
          </a:p>
          <a:p>
            <a:pPr eaLnBrk="1" hangingPunct="1">
              <a:lnSpc>
                <a:spcPct val="90000"/>
              </a:lnSpc>
              <a:buClr>
                <a:schemeClr val="bg2">
                  <a:lumMod val="50000"/>
                </a:schemeClr>
              </a:buClr>
              <a:buSzPct val="100000"/>
              <a:buFont typeface="Wingdings" pitchFamily="2" charset="2"/>
              <a:buChar char="§"/>
            </a:pPr>
            <a:endParaRPr lang="en-US" dirty="0">
              <a:solidFill>
                <a:schemeClr val="tx1"/>
              </a:solidFill>
            </a:endParaRPr>
          </a:p>
          <a:p>
            <a:pPr eaLnBrk="1" hangingPunct="1">
              <a:lnSpc>
                <a:spcPct val="90000"/>
              </a:lnSpc>
              <a:buClr>
                <a:schemeClr val="bg2">
                  <a:lumMod val="50000"/>
                </a:schemeClr>
              </a:buClr>
              <a:buSzPct val="100000"/>
              <a:buFont typeface="Wingdings" pitchFamily="2" charset="2"/>
              <a:buChar char="§"/>
            </a:pPr>
            <a:r>
              <a:rPr lang="en-US" dirty="0">
                <a:solidFill>
                  <a:schemeClr val="tx1"/>
                </a:solidFill>
              </a:rPr>
              <a:t>Fall: </a:t>
            </a:r>
            <a:r>
              <a:rPr lang="en-US" b="1" dirty="0">
                <a:solidFill>
                  <a:schemeClr val="tx1"/>
                </a:solidFill>
              </a:rPr>
              <a:t>Aug. 16, 2026 – Dec. 31, 2026</a:t>
            </a:r>
          </a:p>
          <a:p>
            <a:pPr eaLnBrk="1" hangingPunct="1">
              <a:lnSpc>
                <a:spcPct val="170000"/>
              </a:lnSpc>
              <a:buClr>
                <a:schemeClr val="bg2">
                  <a:lumMod val="50000"/>
                </a:schemeClr>
              </a:buClr>
              <a:buSzPct val="100000"/>
              <a:buFont typeface="Wingdings" panose="05000000000000000000" pitchFamily="2" charset="2"/>
              <a:buChar char="§"/>
            </a:pPr>
            <a:r>
              <a:rPr lang="en-US" dirty="0">
                <a:solidFill>
                  <a:schemeClr val="tx1"/>
                </a:solidFill>
              </a:rPr>
              <a:t>Spring: </a:t>
            </a:r>
            <a:r>
              <a:rPr lang="en-US" b="1" dirty="0">
                <a:solidFill>
                  <a:schemeClr val="tx1"/>
                </a:solidFill>
              </a:rPr>
              <a:t>Jan. 1, 2027 – May 15, 2027</a:t>
            </a:r>
          </a:p>
          <a:p>
            <a:pPr marL="281178" indent="-171450">
              <a:buFont typeface="Wingdings" panose="05000000000000000000" pitchFamily="2" charset="2"/>
              <a:buChar char="§"/>
            </a:pPr>
            <a:endParaRPr lang="en-US" sz="400" dirty="0">
              <a:solidFill>
                <a:schemeClr val="tx1"/>
              </a:solidFill>
            </a:endParaRPr>
          </a:p>
          <a:p>
            <a:pPr marL="281178" indent="-171450">
              <a:buFont typeface="Wingdings" panose="05000000000000000000" pitchFamily="2" charset="2"/>
              <a:buChar char="§"/>
            </a:pPr>
            <a:endParaRPr lang="en-US" sz="400" dirty="0">
              <a:solidFill>
                <a:schemeClr val="tx1"/>
              </a:solidFill>
            </a:endParaRPr>
          </a:p>
          <a:p>
            <a:pPr>
              <a:buSzPct val="100000"/>
              <a:buFont typeface="Wingdings" panose="05000000000000000000" pitchFamily="2" charset="2"/>
              <a:buChar char="§"/>
            </a:pPr>
            <a:r>
              <a:rPr lang="en-US" dirty="0">
                <a:solidFill>
                  <a:schemeClr val="tx1"/>
                </a:solidFill>
              </a:rPr>
              <a:t>Assistantships are professional level appointments, percent time is not rigidly equivalent to hours/week</a:t>
            </a:r>
          </a:p>
          <a:p>
            <a:pPr>
              <a:buSzPct val="100000"/>
              <a:buFont typeface="Wingdings" panose="05000000000000000000" pitchFamily="2" charset="2"/>
              <a:buChar char="§"/>
            </a:pPr>
            <a:r>
              <a:rPr lang="en-US" dirty="0">
                <a:solidFill>
                  <a:schemeClr val="tx1"/>
                </a:solidFill>
              </a:rPr>
              <a:t>For example: 50% FTE assistant expected to provide an average of 20 hours/week </a:t>
            </a:r>
            <a:r>
              <a:rPr lang="en-US" i="1" dirty="0">
                <a:solidFill>
                  <a:schemeClr val="tx1"/>
                </a:solidFill>
              </a:rPr>
              <a:t>over the course of the full appointment period </a:t>
            </a:r>
            <a:endParaRPr lang="en-US" dirty="0">
              <a:solidFill>
                <a:schemeClr val="tx1"/>
              </a:solidFill>
            </a:endParaRPr>
          </a:p>
          <a:p>
            <a:pPr eaLnBrk="1" hangingPunct="1">
              <a:lnSpc>
                <a:spcPct val="90000"/>
              </a:lnSpc>
              <a:buClr>
                <a:schemeClr val="bg2">
                  <a:lumMod val="50000"/>
                </a:schemeClr>
              </a:buClr>
              <a:buSzPct val="100000"/>
              <a:buFont typeface="Wingdings" pitchFamily="2" charset="2"/>
              <a:buChar char="§"/>
            </a:pPr>
            <a:endParaRPr lang="en-US" dirty="0">
              <a:solidFill>
                <a:schemeClr val="tx1"/>
              </a:solidFill>
            </a:endParaRPr>
          </a:p>
          <a:p>
            <a:pPr marL="0" indent="0" eaLnBrk="1" hangingPunct="1">
              <a:lnSpc>
                <a:spcPct val="90000"/>
              </a:lnSpc>
              <a:buClr>
                <a:schemeClr val="bg2">
                  <a:lumMod val="50000"/>
                </a:schemeClr>
              </a:buClr>
              <a:buSzPct val="100000"/>
              <a:buNone/>
            </a:pPr>
            <a:endParaRPr lang="en-US" dirty="0">
              <a:solidFill>
                <a:schemeClr val="tx1"/>
              </a:solidFill>
            </a:endParaRPr>
          </a:p>
        </p:txBody>
      </p:sp>
      <p:sp>
        <p:nvSpPr>
          <p:cNvPr id="14338" name="AutoShape 2"/>
          <p:cNvSpPr>
            <a:spLocks noGrp="1" noChangeArrowheads="1"/>
          </p:cNvSpPr>
          <p:nvPr>
            <p:ph type="title"/>
          </p:nvPr>
        </p:nvSpPr>
        <p:spPr/>
        <p:txBody>
          <a:bodyPr/>
          <a:lstStyle/>
          <a:p>
            <a:pPr algn="l" eaLnBrk="1" hangingPunct="1"/>
            <a:r>
              <a:rPr lang="en-US" dirty="0"/>
              <a:t>Pay Dates</a:t>
            </a:r>
          </a:p>
        </p:txBody>
      </p:sp>
      <p:pic>
        <p:nvPicPr>
          <p:cNvPr id="6" name="Picture 5" descr="logo.TIF"/>
          <p:cNvPicPr>
            <a:picLocks noChangeAspect="1"/>
          </p:cNvPicPr>
          <p:nvPr/>
        </p:nvPicPr>
        <p:blipFill>
          <a:blip r:embed="rId3" cstate="print"/>
          <a:stretch>
            <a:fillRect/>
          </a:stretch>
        </p:blipFill>
        <p:spPr>
          <a:xfrm>
            <a:off x="1828800" y="6096000"/>
            <a:ext cx="465328" cy="603668"/>
          </a:xfrm>
          <a:prstGeom prst="rect">
            <a:avLst/>
          </a:prstGeom>
        </p:spPr>
      </p:pic>
    </p:spTree>
    <p:extLst>
      <p:ext uri="{BB962C8B-B14F-4D97-AF65-F5344CB8AC3E}">
        <p14:creationId xmlns:p14="http://schemas.microsoft.com/office/powerpoint/2010/main" val="2115274119"/>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anim calcmode="lin" valueType="num">
                                      <p:cBhvr>
                                        <p:cTn id="7" dur="5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p:cTn id="8" dur="500" fill="hold"/>
                                        <p:tgtEl>
                                          <p:spTgt spid="14339">
                                            <p:txEl>
                                              <p:pRg st="1" end="1"/>
                                            </p:txEl>
                                          </p:spTgt>
                                        </p:tgtEl>
                                        <p:attrNameLst>
                                          <p:attrName>ppt_y</p:attrName>
                                        </p:attrNameLst>
                                      </p:cBhvr>
                                      <p:tavLst>
                                        <p:tav tm="0">
                                          <p:val>
                                            <p:strVal val="#ppt_y-#ppt_h/2"/>
                                          </p:val>
                                        </p:tav>
                                        <p:tav tm="100000">
                                          <p:val>
                                            <p:strVal val="#ppt_y"/>
                                          </p:val>
                                        </p:tav>
                                      </p:tavLst>
                                    </p:anim>
                                    <p:anim calcmode="lin" valueType="num">
                                      <p:cBhvr>
                                        <p:cTn id="9" dur="500" fill="hold"/>
                                        <p:tgtEl>
                                          <p:spTgt spid="14339">
                                            <p:txEl>
                                              <p:pRg st="1" end="1"/>
                                            </p:txEl>
                                          </p:spTgt>
                                        </p:tgtEl>
                                        <p:attrNameLst>
                                          <p:attrName>ppt_w</p:attrName>
                                        </p:attrNameLst>
                                      </p:cBhvr>
                                      <p:tavLst>
                                        <p:tav tm="0">
                                          <p:val>
                                            <p:strVal val="#ppt_w"/>
                                          </p:val>
                                        </p:tav>
                                        <p:tav tm="100000">
                                          <p:val>
                                            <p:strVal val="#ppt_w"/>
                                          </p:val>
                                        </p:tav>
                                      </p:tavLst>
                                    </p:anim>
                                    <p:anim calcmode="lin" valueType="num">
                                      <p:cBhvr>
                                        <p:cTn id="10" dur="500" fill="hold"/>
                                        <p:tgtEl>
                                          <p:spTgt spid="14339">
                                            <p:txEl>
                                              <p:pRg st="1" end="1"/>
                                            </p:txEl>
                                          </p:spTgt>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14339">
                                            <p:txEl>
                                              <p:pRg st="1" end="1"/>
                                            </p:txEl>
                                          </p:spTgt>
                                        </p:tgtEl>
                                        <p:attrNameLst>
                                          <p:attrName>ppt_c</p:attrName>
                                        </p:attrNameLst>
                                      </p:cBhvr>
                                      <p:to>
                                        <a:srgbClr val="44B9E8"/>
                                      </p:to>
                                    </p:animClr>
                                  </p:subTnLst>
                                </p:cTn>
                              </p:par>
                              <p:par>
                                <p:cTn id="11" presetID="17" presetClass="entr" presetSubtype="1" fill="hold" grpId="0" nodeType="withEffect">
                                  <p:stCondLst>
                                    <p:cond delay="0"/>
                                  </p:stCondLst>
                                  <p:childTnLst>
                                    <p:set>
                                      <p:cBhvr>
                                        <p:cTn id="12" dur="1" fill="hold">
                                          <p:stCondLst>
                                            <p:cond delay="0"/>
                                          </p:stCondLst>
                                        </p:cTn>
                                        <p:tgtEl>
                                          <p:spTgt spid="14339">
                                            <p:txEl>
                                              <p:pRg st="2" end="2"/>
                                            </p:txEl>
                                          </p:spTgt>
                                        </p:tgtEl>
                                        <p:attrNameLst>
                                          <p:attrName>style.visibility</p:attrName>
                                        </p:attrNameLst>
                                      </p:cBhvr>
                                      <p:to>
                                        <p:strVal val="visible"/>
                                      </p:to>
                                    </p:set>
                                    <p:anim calcmode="lin" valueType="num">
                                      <p:cBhvr>
                                        <p:cTn id="13" dur="5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p:cTn id="14" dur="500" fill="hold"/>
                                        <p:tgtEl>
                                          <p:spTgt spid="14339">
                                            <p:txEl>
                                              <p:pRg st="2" end="2"/>
                                            </p:txEl>
                                          </p:spTgt>
                                        </p:tgtEl>
                                        <p:attrNameLst>
                                          <p:attrName>ppt_y</p:attrName>
                                        </p:attrNameLst>
                                      </p:cBhvr>
                                      <p:tavLst>
                                        <p:tav tm="0">
                                          <p:val>
                                            <p:strVal val="#ppt_y-#ppt_h/2"/>
                                          </p:val>
                                        </p:tav>
                                        <p:tav tm="100000">
                                          <p:val>
                                            <p:strVal val="#ppt_y"/>
                                          </p:val>
                                        </p:tav>
                                      </p:tavLst>
                                    </p:anim>
                                    <p:anim calcmode="lin" valueType="num">
                                      <p:cBhvr>
                                        <p:cTn id="15" dur="500" fill="hold"/>
                                        <p:tgtEl>
                                          <p:spTgt spid="14339">
                                            <p:txEl>
                                              <p:pRg st="2" end="2"/>
                                            </p:txEl>
                                          </p:spTgt>
                                        </p:tgtEl>
                                        <p:attrNameLst>
                                          <p:attrName>ppt_w</p:attrName>
                                        </p:attrNameLst>
                                      </p:cBhvr>
                                      <p:tavLst>
                                        <p:tav tm="0">
                                          <p:val>
                                            <p:strVal val="#ppt_w"/>
                                          </p:val>
                                        </p:tav>
                                        <p:tav tm="100000">
                                          <p:val>
                                            <p:strVal val="#ppt_w"/>
                                          </p:val>
                                        </p:tav>
                                      </p:tavLst>
                                    </p:anim>
                                    <p:anim calcmode="lin" valueType="num">
                                      <p:cBhvr>
                                        <p:cTn id="16" dur="500" fill="hold"/>
                                        <p:tgtEl>
                                          <p:spTgt spid="14339">
                                            <p:txEl>
                                              <p:pRg st="2" end="2"/>
                                            </p:txEl>
                                          </p:spTgt>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14339">
                                            <p:txEl>
                                              <p:pRg st="2" end="2"/>
                                            </p:txEl>
                                          </p:spTgt>
                                        </p:tgtEl>
                                        <p:attrNameLst>
                                          <p:attrName>ppt_c</p:attrName>
                                        </p:attrNameLst>
                                      </p:cBhvr>
                                      <p:to>
                                        <a:srgbClr val="44B9E8"/>
                                      </p:to>
                                    </p:animClr>
                                  </p:subTnLst>
                                </p:cTn>
                              </p:par>
                            </p:childTnLst>
                          </p:cTn>
                        </p:par>
                      </p:childTnLst>
                    </p:cTn>
                  </p:par>
                  <p:par>
                    <p:cTn id="17" fill="hold">
                      <p:stCondLst>
                        <p:cond delay="indefinite"/>
                      </p:stCondLst>
                      <p:childTnLst>
                        <p:par>
                          <p:cTn id="18" fill="hold">
                            <p:stCondLst>
                              <p:cond delay="0"/>
                            </p:stCondLst>
                            <p:childTnLst>
                              <p:par>
                                <p:cTn id="19" presetID="17" presetClass="entr" presetSubtype="1" fill="hold" grpId="0" nodeType="clickEffect">
                                  <p:stCondLst>
                                    <p:cond delay="0"/>
                                  </p:stCondLst>
                                  <p:childTnLst>
                                    <p:set>
                                      <p:cBhvr>
                                        <p:cTn id="20" dur="1" fill="hold">
                                          <p:stCondLst>
                                            <p:cond delay="0"/>
                                          </p:stCondLst>
                                        </p:cTn>
                                        <p:tgtEl>
                                          <p:spTgt spid="14339">
                                            <p:txEl>
                                              <p:pRg st="3" end="3"/>
                                            </p:txEl>
                                          </p:spTgt>
                                        </p:tgtEl>
                                        <p:attrNameLst>
                                          <p:attrName>style.visibility</p:attrName>
                                        </p:attrNameLst>
                                      </p:cBhvr>
                                      <p:to>
                                        <p:strVal val="visible"/>
                                      </p:to>
                                    </p:set>
                                    <p:anim calcmode="lin" valueType="num">
                                      <p:cBhvr>
                                        <p:cTn id="21" dur="5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p:cTn id="22" dur="500" fill="hold"/>
                                        <p:tgtEl>
                                          <p:spTgt spid="14339">
                                            <p:txEl>
                                              <p:pRg st="3" end="3"/>
                                            </p:txEl>
                                          </p:spTgt>
                                        </p:tgtEl>
                                        <p:attrNameLst>
                                          <p:attrName>ppt_y</p:attrName>
                                        </p:attrNameLst>
                                      </p:cBhvr>
                                      <p:tavLst>
                                        <p:tav tm="0">
                                          <p:val>
                                            <p:strVal val="#ppt_y-#ppt_h/2"/>
                                          </p:val>
                                        </p:tav>
                                        <p:tav tm="100000">
                                          <p:val>
                                            <p:strVal val="#ppt_y"/>
                                          </p:val>
                                        </p:tav>
                                      </p:tavLst>
                                    </p:anim>
                                    <p:anim calcmode="lin" valueType="num">
                                      <p:cBhvr>
                                        <p:cTn id="23" dur="500" fill="hold"/>
                                        <p:tgtEl>
                                          <p:spTgt spid="14339">
                                            <p:txEl>
                                              <p:pRg st="3" end="3"/>
                                            </p:txEl>
                                          </p:spTgt>
                                        </p:tgtEl>
                                        <p:attrNameLst>
                                          <p:attrName>ppt_w</p:attrName>
                                        </p:attrNameLst>
                                      </p:cBhvr>
                                      <p:tavLst>
                                        <p:tav tm="0">
                                          <p:val>
                                            <p:strVal val="#ppt_w"/>
                                          </p:val>
                                        </p:tav>
                                        <p:tav tm="100000">
                                          <p:val>
                                            <p:strVal val="#ppt_w"/>
                                          </p:val>
                                        </p:tav>
                                      </p:tavLst>
                                    </p:anim>
                                    <p:anim calcmode="lin" valueType="num">
                                      <p:cBhvr>
                                        <p:cTn id="24" dur="500" fill="hold"/>
                                        <p:tgtEl>
                                          <p:spTgt spid="14339">
                                            <p:txEl>
                                              <p:pRg st="3" end="3"/>
                                            </p:txEl>
                                          </p:spTgt>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14339">
                                            <p:txEl>
                                              <p:pRg st="3" end="3"/>
                                            </p:txEl>
                                          </p:spTgt>
                                        </p:tgtEl>
                                        <p:attrNameLst>
                                          <p:attrName>ppt_c</p:attrName>
                                        </p:attrNameLst>
                                      </p:cBhvr>
                                      <p:to>
                                        <a:srgbClr val="44B9E8"/>
                                      </p:to>
                                    </p:animClr>
                                  </p:subTnLst>
                                </p:cTn>
                              </p:par>
                            </p:childTnLst>
                          </p:cTn>
                        </p:par>
                      </p:childTnLst>
                    </p:cTn>
                  </p:par>
                  <p:par>
                    <p:cTn id="25" fill="hold">
                      <p:stCondLst>
                        <p:cond delay="indefinite"/>
                      </p:stCondLst>
                      <p:childTnLst>
                        <p:par>
                          <p:cTn id="26" fill="hold">
                            <p:stCondLst>
                              <p:cond delay="0"/>
                            </p:stCondLst>
                            <p:childTnLst>
                              <p:par>
                                <p:cTn id="27" presetID="17" presetClass="entr" presetSubtype="1" fill="hold" grpId="0" nodeType="clickEffect">
                                  <p:stCondLst>
                                    <p:cond delay="0"/>
                                  </p:stCondLst>
                                  <p:childTnLst>
                                    <p:set>
                                      <p:cBhvr>
                                        <p:cTn id="28" dur="1" fill="hold">
                                          <p:stCondLst>
                                            <p:cond delay="0"/>
                                          </p:stCondLst>
                                        </p:cTn>
                                        <p:tgtEl>
                                          <p:spTgt spid="14339">
                                            <p:txEl>
                                              <p:pRg st="5" end="5"/>
                                            </p:txEl>
                                          </p:spTgt>
                                        </p:tgtEl>
                                        <p:attrNameLst>
                                          <p:attrName>style.visibility</p:attrName>
                                        </p:attrNameLst>
                                      </p:cBhvr>
                                      <p:to>
                                        <p:strVal val="visible"/>
                                      </p:to>
                                    </p:set>
                                    <p:anim calcmode="lin" valueType="num">
                                      <p:cBhvr>
                                        <p:cTn id="29" dur="500" fill="hold"/>
                                        <p:tgtEl>
                                          <p:spTgt spid="14339">
                                            <p:txEl>
                                              <p:pRg st="5" end="5"/>
                                            </p:txEl>
                                          </p:spTgt>
                                        </p:tgtEl>
                                        <p:attrNameLst>
                                          <p:attrName>ppt_x</p:attrName>
                                        </p:attrNameLst>
                                      </p:cBhvr>
                                      <p:tavLst>
                                        <p:tav tm="0">
                                          <p:val>
                                            <p:strVal val="#ppt_x"/>
                                          </p:val>
                                        </p:tav>
                                        <p:tav tm="100000">
                                          <p:val>
                                            <p:strVal val="#ppt_x"/>
                                          </p:val>
                                        </p:tav>
                                      </p:tavLst>
                                    </p:anim>
                                    <p:anim calcmode="lin" valueType="num">
                                      <p:cBhvr>
                                        <p:cTn id="30" dur="500" fill="hold"/>
                                        <p:tgtEl>
                                          <p:spTgt spid="14339">
                                            <p:txEl>
                                              <p:pRg st="5" end="5"/>
                                            </p:txEl>
                                          </p:spTgt>
                                        </p:tgtEl>
                                        <p:attrNameLst>
                                          <p:attrName>ppt_y</p:attrName>
                                        </p:attrNameLst>
                                      </p:cBhvr>
                                      <p:tavLst>
                                        <p:tav tm="0">
                                          <p:val>
                                            <p:strVal val="#ppt_y-#ppt_h/2"/>
                                          </p:val>
                                        </p:tav>
                                        <p:tav tm="100000">
                                          <p:val>
                                            <p:strVal val="#ppt_y"/>
                                          </p:val>
                                        </p:tav>
                                      </p:tavLst>
                                    </p:anim>
                                    <p:anim calcmode="lin" valueType="num">
                                      <p:cBhvr>
                                        <p:cTn id="31" dur="500" fill="hold"/>
                                        <p:tgtEl>
                                          <p:spTgt spid="14339">
                                            <p:txEl>
                                              <p:pRg st="5" end="5"/>
                                            </p:txEl>
                                          </p:spTgt>
                                        </p:tgtEl>
                                        <p:attrNameLst>
                                          <p:attrName>ppt_w</p:attrName>
                                        </p:attrNameLst>
                                      </p:cBhvr>
                                      <p:tavLst>
                                        <p:tav tm="0">
                                          <p:val>
                                            <p:strVal val="#ppt_w"/>
                                          </p:val>
                                        </p:tav>
                                        <p:tav tm="100000">
                                          <p:val>
                                            <p:strVal val="#ppt_w"/>
                                          </p:val>
                                        </p:tav>
                                      </p:tavLst>
                                    </p:anim>
                                    <p:anim calcmode="lin" valueType="num">
                                      <p:cBhvr>
                                        <p:cTn id="32" dur="500" fill="hold"/>
                                        <p:tgtEl>
                                          <p:spTgt spid="14339">
                                            <p:txEl>
                                              <p:pRg st="5" end="5"/>
                                            </p:txEl>
                                          </p:spTgt>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14339">
                                            <p:txEl>
                                              <p:pRg st="5" end="5"/>
                                            </p:txEl>
                                          </p:spTgt>
                                        </p:tgtEl>
                                        <p:attrNameLst>
                                          <p:attrName>ppt_c</p:attrName>
                                        </p:attrNameLst>
                                      </p:cBhvr>
                                      <p:to>
                                        <a:srgbClr val="44B9E8"/>
                                      </p:to>
                                    </p:animClr>
                                  </p:subTnLst>
                                </p:cTn>
                              </p:par>
                            </p:childTnLst>
                          </p:cTn>
                        </p:par>
                      </p:childTnLst>
                    </p:cTn>
                  </p:par>
                  <p:par>
                    <p:cTn id="33" fill="hold">
                      <p:stCondLst>
                        <p:cond delay="indefinite"/>
                      </p:stCondLst>
                      <p:childTnLst>
                        <p:par>
                          <p:cTn id="34" fill="hold">
                            <p:stCondLst>
                              <p:cond delay="0"/>
                            </p:stCondLst>
                            <p:childTnLst>
                              <p:par>
                                <p:cTn id="35" presetID="17" presetClass="entr" presetSubtype="1" fill="hold" grpId="0" nodeType="clickEffect">
                                  <p:stCondLst>
                                    <p:cond delay="0"/>
                                  </p:stCondLst>
                                  <p:childTnLst>
                                    <p:set>
                                      <p:cBhvr>
                                        <p:cTn id="36" dur="1" fill="hold">
                                          <p:stCondLst>
                                            <p:cond delay="0"/>
                                          </p:stCondLst>
                                        </p:cTn>
                                        <p:tgtEl>
                                          <p:spTgt spid="14339">
                                            <p:txEl>
                                              <p:pRg st="6" end="6"/>
                                            </p:txEl>
                                          </p:spTgt>
                                        </p:tgtEl>
                                        <p:attrNameLst>
                                          <p:attrName>style.visibility</p:attrName>
                                        </p:attrNameLst>
                                      </p:cBhvr>
                                      <p:to>
                                        <p:strVal val="visible"/>
                                      </p:to>
                                    </p:set>
                                    <p:anim calcmode="lin" valueType="num">
                                      <p:cBhvr>
                                        <p:cTn id="37" dur="500" fill="hold"/>
                                        <p:tgtEl>
                                          <p:spTgt spid="14339">
                                            <p:txEl>
                                              <p:pRg st="6" end="6"/>
                                            </p:txEl>
                                          </p:spTgt>
                                        </p:tgtEl>
                                        <p:attrNameLst>
                                          <p:attrName>ppt_x</p:attrName>
                                        </p:attrNameLst>
                                      </p:cBhvr>
                                      <p:tavLst>
                                        <p:tav tm="0">
                                          <p:val>
                                            <p:strVal val="#ppt_x"/>
                                          </p:val>
                                        </p:tav>
                                        <p:tav tm="100000">
                                          <p:val>
                                            <p:strVal val="#ppt_x"/>
                                          </p:val>
                                        </p:tav>
                                      </p:tavLst>
                                    </p:anim>
                                    <p:anim calcmode="lin" valueType="num">
                                      <p:cBhvr>
                                        <p:cTn id="38" dur="500" fill="hold"/>
                                        <p:tgtEl>
                                          <p:spTgt spid="14339">
                                            <p:txEl>
                                              <p:pRg st="6" end="6"/>
                                            </p:txEl>
                                          </p:spTgt>
                                        </p:tgtEl>
                                        <p:attrNameLst>
                                          <p:attrName>ppt_y</p:attrName>
                                        </p:attrNameLst>
                                      </p:cBhvr>
                                      <p:tavLst>
                                        <p:tav tm="0">
                                          <p:val>
                                            <p:strVal val="#ppt_y-#ppt_h/2"/>
                                          </p:val>
                                        </p:tav>
                                        <p:tav tm="100000">
                                          <p:val>
                                            <p:strVal val="#ppt_y"/>
                                          </p:val>
                                        </p:tav>
                                      </p:tavLst>
                                    </p:anim>
                                    <p:anim calcmode="lin" valueType="num">
                                      <p:cBhvr>
                                        <p:cTn id="39" dur="500" fill="hold"/>
                                        <p:tgtEl>
                                          <p:spTgt spid="14339">
                                            <p:txEl>
                                              <p:pRg st="6" end="6"/>
                                            </p:txEl>
                                          </p:spTgt>
                                        </p:tgtEl>
                                        <p:attrNameLst>
                                          <p:attrName>ppt_w</p:attrName>
                                        </p:attrNameLst>
                                      </p:cBhvr>
                                      <p:tavLst>
                                        <p:tav tm="0">
                                          <p:val>
                                            <p:strVal val="#ppt_w"/>
                                          </p:val>
                                        </p:tav>
                                        <p:tav tm="100000">
                                          <p:val>
                                            <p:strVal val="#ppt_w"/>
                                          </p:val>
                                        </p:tav>
                                      </p:tavLst>
                                    </p:anim>
                                    <p:anim calcmode="lin" valueType="num">
                                      <p:cBhvr>
                                        <p:cTn id="40" dur="500" fill="hold"/>
                                        <p:tgtEl>
                                          <p:spTgt spid="14339">
                                            <p:txEl>
                                              <p:pRg st="6" end="6"/>
                                            </p:txEl>
                                          </p:spTgt>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14339">
                                            <p:txEl>
                                              <p:pRg st="6" end="6"/>
                                            </p:txEl>
                                          </p:spTgt>
                                        </p:tgtEl>
                                        <p:attrNameLst>
                                          <p:attrName>ppt_c</p:attrName>
                                        </p:attrNameLst>
                                      </p:cBhvr>
                                      <p:to>
                                        <a:srgbClr val="44B9E8"/>
                                      </p:to>
                                    </p:animClr>
                                  </p:subTnLst>
                                </p:cTn>
                              </p:par>
                            </p:childTnLst>
                          </p:cTn>
                        </p:par>
                      </p:childTnLst>
                    </p:cTn>
                  </p:par>
                  <p:par>
                    <p:cTn id="41" fill="hold">
                      <p:stCondLst>
                        <p:cond delay="indefinite"/>
                      </p:stCondLst>
                      <p:childTnLst>
                        <p:par>
                          <p:cTn id="42" fill="hold">
                            <p:stCondLst>
                              <p:cond delay="0"/>
                            </p:stCondLst>
                            <p:childTnLst>
                              <p:par>
                                <p:cTn id="43" presetID="17" presetClass="entr" presetSubtype="1" fill="hold" grpId="0" nodeType="clickEffect">
                                  <p:stCondLst>
                                    <p:cond delay="0"/>
                                  </p:stCondLst>
                                  <p:childTnLst>
                                    <p:set>
                                      <p:cBhvr>
                                        <p:cTn id="44" dur="1" fill="hold">
                                          <p:stCondLst>
                                            <p:cond delay="0"/>
                                          </p:stCondLst>
                                        </p:cTn>
                                        <p:tgtEl>
                                          <p:spTgt spid="14339">
                                            <p:txEl>
                                              <p:pRg st="9" end="9"/>
                                            </p:txEl>
                                          </p:spTgt>
                                        </p:tgtEl>
                                        <p:attrNameLst>
                                          <p:attrName>style.visibility</p:attrName>
                                        </p:attrNameLst>
                                      </p:cBhvr>
                                      <p:to>
                                        <p:strVal val="visible"/>
                                      </p:to>
                                    </p:set>
                                    <p:anim calcmode="lin" valueType="num">
                                      <p:cBhvr>
                                        <p:cTn id="45" dur="500" fill="hold"/>
                                        <p:tgtEl>
                                          <p:spTgt spid="14339">
                                            <p:txEl>
                                              <p:pRg st="9" end="9"/>
                                            </p:txEl>
                                          </p:spTgt>
                                        </p:tgtEl>
                                        <p:attrNameLst>
                                          <p:attrName>ppt_x</p:attrName>
                                        </p:attrNameLst>
                                      </p:cBhvr>
                                      <p:tavLst>
                                        <p:tav tm="0">
                                          <p:val>
                                            <p:strVal val="#ppt_x"/>
                                          </p:val>
                                        </p:tav>
                                        <p:tav tm="100000">
                                          <p:val>
                                            <p:strVal val="#ppt_x"/>
                                          </p:val>
                                        </p:tav>
                                      </p:tavLst>
                                    </p:anim>
                                    <p:anim calcmode="lin" valueType="num">
                                      <p:cBhvr>
                                        <p:cTn id="46" dur="500" fill="hold"/>
                                        <p:tgtEl>
                                          <p:spTgt spid="14339">
                                            <p:txEl>
                                              <p:pRg st="9" end="9"/>
                                            </p:txEl>
                                          </p:spTgt>
                                        </p:tgtEl>
                                        <p:attrNameLst>
                                          <p:attrName>ppt_y</p:attrName>
                                        </p:attrNameLst>
                                      </p:cBhvr>
                                      <p:tavLst>
                                        <p:tav tm="0">
                                          <p:val>
                                            <p:strVal val="#ppt_y-#ppt_h/2"/>
                                          </p:val>
                                        </p:tav>
                                        <p:tav tm="100000">
                                          <p:val>
                                            <p:strVal val="#ppt_y"/>
                                          </p:val>
                                        </p:tav>
                                      </p:tavLst>
                                    </p:anim>
                                    <p:anim calcmode="lin" valueType="num">
                                      <p:cBhvr>
                                        <p:cTn id="47" dur="500" fill="hold"/>
                                        <p:tgtEl>
                                          <p:spTgt spid="14339">
                                            <p:txEl>
                                              <p:pRg st="9" end="9"/>
                                            </p:txEl>
                                          </p:spTgt>
                                        </p:tgtEl>
                                        <p:attrNameLst>
                                          <p:attrName>ppt_w</p:attrName>
                                        </p:attrNameLst>
                                      </p:cBhvr>
                                      <p:tavLst>
                                        <p:tav tm="0">
                                          <p:val>
                                            <p:strVal val="#ppt_w"/>
                                          </p:val>
                                        </p:tav>
                                        <p:tav tm="100000">
                                          <p:val>
                                            <p:strVal val="#ppt_w"/>
                                          </p:val>
                                        </p:tav>
                                      </p:tavLst>
                                    </p:anim>
                                    <p:anim calcmode="lin" valueType="num">
                                      <p:cBhvr>
                                        <p:cTn id="48" dur="500" fill="hold"/>
                                        <p:tgtEl>
                                          <p:spTgt spid="14339">
                                            <p:txEl>
                                              <p:pRg st="9" end="9"/>
                                            </p:txEl>
                                          </p:spTgt>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14339">
                                            <p:txEl>
                                              <p:pRg st="9" end="9"/>
                                            </p:txEl>
                                          </p:spTgt>
                                        </p:tgtEl>
                                        <p:attrNameLst>
                                          <p:attrName>ppt_c</p:attrName>
                                        </p:attrNameLst>
                                      </p:cBhvr>
                                      <p:to>
                                        <a:srgbClr val="44B9E8"/>
                                      </p:to>
                                    </p:animClr>
                                  </p:subTnLst>
                                </p:cTn>
                              </p:par>
                            </p:childTnLst>
                          </p:cTn>
                        </p:par>
                      </p:childTnLst>
                    </p:cTn>
                  </p:par>
                  <p:par>
                    <p:cTn id="49" fill="hold">
                      <p:stCondLst>
                        <p:cond delay="indefinite"/>
                      </p:stCondLst>
                      <p:childTnLst>
                        <p:par>
                          <p:cTn id="50" fill="hold">
                            <p:stCondLst>
                              <p:cond delay="0"/>
                            </p:stCondLst>
                            <p:childTnLst>
                              <p:par>
                                <p:cTn id="51" presetID="17" presetClass="entr" presetSubtype="1" fill="hold" grpId="0" nodeType="clickEffect">
                                  <p:stCondLst>
                                    <p:cond delay="0"/>
                                  </p:stCondLst>
                                  <p:childTnLst>
                                    <p:set>
                                      <p:cBhvr>
                                        <p:cTn id="52" dur="1" fill="hold">
                                          <p:stCondLst>
                                            <p:cond delay="0"/>
                                          </p:stCondLst>
                                        </p:cTn>
                                        <p:tgtEl>
                                          <p:spTgt spid="14339">
                                            <p:txEl>
                                              <p:pRg st="10" end="10"/>
                                            </p:txEl>
                                          </p:spTgt>
                                        </p:tgtEl>
                                        <p:attrNameLst>
                                          <p:attrName>style.visibility</p:attrName>
                                        </p:attrNameLst>
                                      </p:cBhvr>
                                      <p:to>
                                        <p:strVal val="visible"/>
                                      </p:to>
                                    </p:set>
                                    <p:anim calcmode="lin" valueType="num">
                                      <p:cBhvr>
                                        <p:cTn id="53" dur="500" fill="hold"/>
                                        <p:tgtEl>
                                          <p:spTgt spid="14339">
                                            <p:txEl>
                                              <p:pRg st="10" end="10"/>
                                            </p:txEl>
                                          </p:spTgt>
                                        </p:tgtEl>
                                        <p:attrNameLst>
                                          <p:attrName>ppt_x</p:attrName>
                                        </p:attrNameLst>
                                      </p:cBhvr>
                                      <p:tavLst>
                                        <p:tav tm="0">
                                          <p:val>
                                            <p:strVal val="#ppt_x"/>
                                          </p:val>
                                        </p:tav>
                                        <p:tav tm="100000">
                                          <p:val>
                                            <p:strVal val="#ppt_x"/>
                                          </p:val>
                                        </p:tav>
                                      </p:tavLst>
                                    </p:anim>
                                    <p:anim calcmode="lin" valueType="num">
                                      <p:cBhvr>
                                        <p:cTn id="54" dur="500" fill="hold"/>
                                        <p:tgtEl>
                                          <p:spTgt spid="14339">
                                            <p:txEl>
                                              <p:pRg st="10" end="10"/>
                                            </p:txEl>
                                          </p:spTgt>
                                        </p:tgtEl>
                                        <p:attrNameLst>
                                          <p:attrName>ppt_y</p:attrName>
                                        </p:attrNameLst>
                                      </p:cBhvr>
                                      <p:tavLst>
                                        <p:tav tm="0">
                                          <p:val>
                                            <p:strVal val="#ppt_y-#ppt_h/2"/>
                                          </p:val>
                                        </p:tav>
                                        <p:tav tm="100000">
                                          <p:val>
                                            <p:strVal val="#ppt_y"/>
                                          </p:val>
                                        </p:tav>
                                      </p:tavLst>
                                    </p:anim>
                                    <p:anim calcmode="lin" valueType="num">
                                      <p:cBhvr>
                                        <p:cTn id="55" dur="500" fill="hold"/>
                                        <p:tgtEl>
                                          <p:spTgt spid="14339">
                                            <p:txEl>
                                              <p:pRg st="10" end="10"/>
                                            </p:txEl>
                                          </p:spTgt>
                                        </p:tgtEl>
                                        <p:attrNameLst>
                                          <p:attrName>ppt_w</p:attrName>
                                        </p:attrNameLst>
                                      </p:cBhvr>
                                      <p:tavLst>
                                        <p:tav tm="0">
                                          <p:val>
                                            <p:strVal val="#ppt_w"/>
                                          </p:val>
                                        </p:tav>
                                        <p:tav tm="100000">
                                          <p:val>
                                            <p:strVal val="#ppt_w"/>
                                          </p:val>
                                        </p:tav>
                                      </p:tavLst>
                                    </p:anim>
                                    <p:anim calcmode="lin" valueType="num">
                                      <p:cBhvr>
                                        <p:cTn id="56" dur="500" fill="hold"/>
                                        <p:tgtEl>
                                          <p:spTgt spid="14339">
                                            <p:txEl>
                                              <p:pRg st="10" end="10"/>
                                            </p:txEl>
                                          </p:spTgt>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14339">
                                            <p:txEl>
                                              <p:pRg st="10" end="10"/>
                                            </p:txEl>
                                          </p:spTgt>
                                        </p:tgtEl>
                                        <p:attrNameLst>
                                          <p:attrName>ppt_c</p:attrName>
                                        </p:attrNameLst>
                                      </p:cBhvr>
                                      <p:to>
                                        <a:srgbClr val="44B9E8"/>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endParaRPr lang="en-US" dirty="0"/>
          </a:p>
          <a:p>
            <a:pPr>
              <a:buSzPct val="100000"/>
              <a:buFont typeface="Wingdings" panose="05000000000000000000" pitchFamily="2" charset="2"/>
              <a:buChar char="§"/>
            </a:pPr>
            <a:r>
              <a:rPr lang="en-US" dirty="0"/>
              <a:t>Federal Labor Standards Act (FLSA) determines whether a position/employee is eligible to be paid overtime. </a:t>
            </a:r>
          </a:p>
          <a:p>
            <a:pPr>
              <a:buSzPct val="100000"/>
              <a:buFont typeface="Wingdings" panose="05000000000000000000" pitchFamily="2" charset="2"/>
              <a:buChar char="§"/>
            </a:pPr>
            <a:endParaRPr lang="en-US" dirty="0"/>
          </a:p>
          <a:p>
            <a:pPr>
              <a:buSzPct val="100000"/>
              <a:buFont typeface="Wingdings" panose="05000000000000000000" pitchFamily="2" charset="2"/>
              <a:buChar char="§"/>
            </a:pPr>
            <a:r>
              <a:rPr lang="en-US" dirty="0"/>
              <a:t>TA’s, RA’s, and PGA’s are FLSA exempt and therefore not eligible to receive overtime compensation </a:t>
            </a:r>
          </a:p>
          <a:p>
            <a:pPr>
              <a:buSzPct val="100000"/>
              <a:buFont typeface="Wingdings" panose="05000000000000000000" pitchFamily="2" charset="2"/>
              <a:buChar char="§"/>
            </a:pPr>
            <a:endParaRPr lang="en-US" dirty="0"/>
          </a:p>
          <a:p>
            <a:pPr>
              <a:buSzPct val="100000"/>
              <a:buFont typeface="Wingdings" panose="05000000000000000000" pitchFamily="2" charset="2"/>
              <a:buChar char="§"/>
            </a:pPr>
            <a:r>
              <a:rPr lang="en-US" dirty="0"/>
              <a:t>Administrative GA positions are FLSA non-exempt and eligible for overtime if more than 40 hours are worked in a single week </a:t>
            </a:r>
          </a:p>
          <a:p>
            <a:pPr>
              <a:buSzPct val="100000"/>
              <a:buFont typeface="Wingdings" panose="05000000000000000000" pitchFamily="2" charset="2"/>
              <a:buChar char="§"/>
            </a:pPr>
            <a:endParaRPr lang="en-US" dirty="0">
              <a:highlight>
                <a:srgbClr val="FFFF00"/>
              </a:highlight>
            </a:endParaRPr>
          </a:p>
          <a:p>
            <a:pPr>
              <a:buSzPct val="100000"/>
              <a:buFont typeface="Wingdings" panose="05000000000000000000" pitchFamily="2" charset="2"/>
              <a:buChar char="§"/>
            </a:pPr>
            <a:r>
              <a:rPr lang="en-US" dirty="0"/>
              <a:t>Required to keep record of actual hours worked</a:t>
            </a:r>
          </a:p>
          <a:p>
            <a:pPr>
              <a:buSzPct val="100000"/>
              <a:buFont typeface="Wingdings" panose="05000000000000000000" pitchFamily="2" charset="2"/>
              <a:buChar char="§"/>
            </a:pPr>
            <a:endParaRPr lang="en-US" dirty="0"/>
          </a:p>
          <a:p>
            <a:endParaRPr lang="en-US" dirty="0"/>
          </a:p>
          <a:p>
            <a:endParaRPr lang="en-US" dirty="0"/>
          </a:p>
          <a:p>
            <a:endParaRPr lang="en-US" dirty="0"/>
          </a:p>
        </p:txBody>
      </p:sp>
      <p:sp>
        <p:nvSpPr>
          <p:cNvPr id="3" name="Title 2"/>
          <p:cNvSpPr>
            <a:spLocks noGrp="1"/>
          </p:cNvSpPr>
          <p:nvPr>
            <p:ph type="title"/>
          </p:nvPr>
        </p:nvSpPr>
        <p:spPr/>
        <p:txBody>
          <a:bodyPr/>
          <a:lstStyle/>
          <a:p>
            <a:pPr algn="l"/>
            <a:r>
              <a:rPr lang="en-US" dirty="0"/>
              <a:t>Overtime Pay </a:t>
            </a:r>
          </a:p>
        </p:txBody>
      </p:sp>
    </p:spTree>
    <p:extLst>
      <p:ext uri="{BB962C8B-B14F-4D97-AF65-F5344CB8AC3E}">
        <p14:creationId xmlns:p14="http://schemas.microsoft.com/office/powerpoint/2010/main" val="3855066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5B149-87C1-4F76-BA9E-30DA08D903C5}"/>
              </a:ext>
            </a:extLst>
          </p:cNvPr>
          <p:cNvSpPr>
            <a:spLocks noGrp="1"/>
          </p:cNvSpPr>
          <p:nvPr>
            <p:ph type="ctrTitle" idx="4294967295"/>
          </p:nvPr>
        </p:nvSpPr>
        <p:spPr>
          <a:xfrm>
            <a:off x="2824843" y="1171349"/>
            <a:ext cx="5784850" cy="2387600"/>
          </a:xfrm>
        </p:spPr>
        <p:txBody>
          <a:bodyPr>
            <a:normAutofit/>
          </a:bodyPr>
          <a:lstStyle/>
          <a:p>
            <a:pPr algn="ctr"/>
            <a:r>
              <a:rPr lang="en-US" dirty="0"/>
              <a:t>Tuition Waivers</a:t>
            </a:r>
          </a:p>
        </p:txBody>
      </p:sp>
    </p:spTree>
    <p:extLst>
      <p:ext uri="{BB962C8B-B14F-4D97-AF65-F5344CB8AC3E}">
        <p14:creationId xmlns:p14="http://schemas.microsoft.com/office/powerpoint/2010/main" val="709058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2A1C3-C0C5-F577-F0C7-4F5ECDE78AD3}"/>
              </a:ext>
            </a:extLst>
          </p:cNvPr>
          <p:cNvSpPr>
            <a:spLocks noGrp="1"/>
          </p:cNvSpPr>
          <p:nvPr>
            <p:ph type="title"/>
          </p:nvPr>
        </p:nvSpPr>
        <p:spPr/>
        <p:txBody>
          <a:bodyPr/>
          <a:lstStyle/>
          <a:p>
            <a:r>
              <a:rPr lang="en-US" dirty="0"/>
              <a:t>Tuition Waiver Generating Assistantships</a:t>
            </a:r>
          </a:p>
        </p:txBody>
      </p:sp>
      <p:sp>
        <p:nvSpPr>
          <p:cNvPr id="3" name="Content Placeholder 2">
            <a:extLst>
              <a:ext uri="{FF2B5EF4-FFF2-40B4-BE49-F238E27FC236}">
                <a16:creationId xmlns:a16="http://schemas.microsoft.com/office/drawing/2014/main" id="{7286932E-782D-2AC8-248E-64F46FB29684}"/>
              </a:ext>
            </a:extLst>
          </p:cNvPr>
          <p:cNvSpPr>
            <a:spLocks noGrp="1"/>
          </p:cNvSpPr>
          <p:nvPr>
            <p:ph idx="1"/>
          </p:nvPr>
        </p:nvSpPr>
        <p:spPr>
          <a:xfrm>
            <a:off x="378823" y="1690688"/>
            <a:ext cx="9614263" cy="4473806"/>
          </a:xfrm>
        </p:spPr>
        <p:txBody>
          <a:bodyPr>
            <a:normAutofit fontScale="25000" lnSpcReduction="20000"/>
          </a:bodyPr>
          <a:lstStyle/>
          <a:p>
            <a:pPr marL="0" indent="0">
              <a:buNone/>
            </a:pPr>
            <a:r>
              <a:rPr lang="en-US" altLang="en-US" sz="8000" b="1" u="sng" dirty="0"/>
              <a:t>Student Status</a:t>
            </a:r>
          </a:p>
          <a:p>
            <a:pPr lvl="1"/>
            <a:r>
              <a:rPr lang="en-US" altLang="en-US" sz="8000" dirty="0"/>
              <a:t>Must be degree-seeking student in good standing in academic program</a:t>
            </a:r>
            <a:endParaRPr lang="en-US" altLang="en-US" sz="8000" b="1" dirty="0"/>
          </a:p>
          <a:p>
            <a:pPr marL="0" indent="0">
              <a:buNone/>
            </a:pPr>
            <a:r>
              <a:rPr lang="en-US" altLang="en-US" sz="8000" b="1" u="sng" dirty="0"/>
              <a:t>Registration</a:t>
            </a:r>
          </a:p>
          <a:p>
            <a:pPr lvl="1"/>
            <a:r>
              <a:rPr lang="en-US" altLang="en-US" sz="8000" dirty="0"/>
              <a:t>Required in Fall and Spring</a:t>
            </a:r>
          </a:p>
          <a:p>
            <a:pPr lvl="1"/>
            <a:r>
              <a:rPr lang="en-US" altLang="en-US" sz="8000" dirty="0"/>
              <a:t>May be required by academic program in Summer</a:t>
            </a:r>
            <a:endParaRPr lang="en-US" altLang="en-US" sz="8000" b="1" dirty="0"/>
          </a:p>
          <a:p>
            <a:pPr marL="0" indent="0">
              <a:buNone/>
            </a:pPr>
            <a:r>
              <a:rPr lang="en-US" sz="8000" b="1" u="sng" dirty="0"/>
              <a:t>Full-Time Equivalent (</a:t>
            </a:r>
            <a:r>
              <a:rPr lang="en-US" altLang="en-US" sz="8000" b="1" u="sng" dirty="0"/>
              <a:t>FTE)</a:t>
            </a:r>
          </a:p>
          <a:p>
            <a:pPr lvl="1"/>
            <a:r>
              <a:rPr lang="en-US" altLang="en-US" sz="8000" dirty="0"/>
              <a:t>Total Assistantship FTE 25 - 67%</a:t>
            </a:r>
            <a:endParaRPr lang="en-US" altLang="en-US" sz="8000" b="1" dirty="0"/>
          </a:p>
          <a:p>
            <a:pPr marL="0" indent="0">
              <a:buNone/>
            </a:pPr>
            <a:r>
              <a:rPr lang="en-US" altLang="en-US" sz="8000" b="1" u="sng" dirty="0"/>
              <a:t>Duration</a:t>
            </a:r>
          </a:p>
          <a:p>
            <a:pPr lvl="1"/>
            <a:r>
              <a:rPr lang="en-US" altLang="en-US" sz="8000" dirty="0"/>
              <a:t>At least ¾ of academic term</a:t>
            </a:r>
          </a:p>
          <a:p>
            <a:pPr lvl="1"/>
            <a:r>
              <a:rPr lang="en-US" altLang="en-US" sz="8000" dirty="0"/>
              <a:t>Fall/Spring: 91 days </a:t>
            </a:r>
          </a:p>
          <a:p>
            <a:pPr lvl="1"/>
            <a:r>
              <a:rPr lang="en-US" altLang="en-US" sz="8000" dirty="0"/>
              <a:t>Summer: 41 days</a:t>
            </a:r>
          </a:p>
          <a:p>
            <a:pPr lvl="1"/>
            <a:r>
              <a:rPr lang="en-US" altLang="en-US" sz="8000" dirty="0"/>
              <a:t>Summer I TA only: 21 days</a:t>
            </a:r>
          </a:p>
          <a:p>
            <a:pPr lvl="1"/>
            <a:r>
              <a:rPr lang="en-US" altLang="en-US" sz="8000" dirty="0"/>
              <a:t>Academic Term = first day of classes through last day of finals</a:t>
            </a:r>
          </a:p>
          <a:p>
            <a:endParaRPr lang="en-US" dirty="0"/>
          </a:p>
        </p:txBody>
      </p:sp>
    </p:spTree>
    <p:extLst>
      <p:ext uri="{BB962C8B-B14F-4D97-AF65-F5344CB8AC3E}">
        <p14:creationId xmlns:p14="http://schemas.microsoft.com/office/powerpoint/2010/main" val="1733910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pPr eaLnBrk="1" hangingPunct="1"/>
            <a:r>
              <a:rPr lang="en-US" dirty="0"/>
              <a:t>What is included in a waiver?</a:t>
            </a:r>
          </a:p>
        </p:txBody>
      </p:sp>
      <p:sp>
        <p:nvSpPr>
          <p:cNvPr id="17411" name="Rectangle 2"/>
          <p:cNvSpPr>
            <a:spLocks noChangeArrowheads="1"/>
          </p:cNvSpPr>
          <p:nvPr/>
        </p:nvSpPr>
        <p:spPr bwMode="auto">
          <a:xfrm>
            <a:off x="1905000" y="1295400"/>
            <a:ext cx="8458200" cy="5201424"/>
          </a:xfrm>
          <a:prstGeom prst="rect">
            <a:avLst/>
          </a:prstGeom>
          <a:noFill/>
          <a:ln w="9525">
            <a:noFill/>
            <a:miter lim="800000"/>
            <a:headEnd/>
            <a:tailEnd/>
          </a:ln>
        </p:spPr>
        <p:txBody>
          <a:bodyPr wrap="square">
            <a:spAutoFit/>
          </a:bodyPr>
          <a:lstStyle/>
          <a:p>
            <a:pPr marL="457200" indent="-457200">
              <a:buClr>
                <a:schemeClr val="bg2">
                  <a:lumMod val="50000"/>
                </a:schemeClr>
              </a:buClr>
              <a:buSzPct val="125000"/>
              <a:buFont typeface="Wingdings" pitchFamily="2" charset="2"/>
              <a:buChar char="§"/>
            </a:pPr>
            <a:r>
              <a:rPr lang="en-US" sz="2800" b="1" dirty="0"/>
              <a:t>Tuition waivers</a:t>
            </a:r>
          </a:p>
          <a:p>
            <a:pPr>
              <a:buClr>
                <a:schemeClr val="bg2">
                  <a:lumMod val="50000"/>
                </a:schemeClr>
              </a:buClr>
              <a:buSzPct val="125000"/>
            </a:pPr>
            <a:endParaRPr lang="en-US" sz="2400" dirty="0"/>
          </a:p>
          <a:p>
            <a:pPr marL="800100" lvl="1" indent="-342900">
              <a:buClr>
                <a:schemeClr val="bg2">
                  <a:lumMod val="50000"/>
                </a:schemeClr>
              </a:buClr>
              <a:buFont typeface="Arial" pitchFamily="34" charset="0"/>
              <a:buChar char="•"/>
            </a:pPr>
            <a:r>
              <a:rPr lang="en-US" sz="2000" dirty="0"/>
              <a:t>Traditional programs can have base-rate or full waivers. It is dependent on curricula. </a:t>
            </a:r>
          </a:p>
          <a:p>
            <a:pPr marL="800100" lvl="1" indent="-342900">
              <a:buClr>
                <a:schemeClr val="bg2">
                  <a:lumMod val="50000"/>
                </a:schemeClr>
              </a:buClr>
              <a:buFont typeface="Arial" pitchFamily="34" charset="0"/>
              <a:buChar char="•"/>
            </a:pPr>
            <a:r>
              <a:rPr lang="en-US" sz="2000" dirty="0"/>
              <a:t>Students in approved cost-recovery and self-supporting programs are not eligible to receive tuition &amp; fee waivers except statutory waivers. However, students are eligible to receive tuition scholarships.</a:t>
            </a:r>
          </a:p>
          <a:p>
            <a:pPr marL="800100" lvl="1" indent="-342900">
              <a:buClr>
                <a:schemeClr val="bg2">
                  <a:lumMod val="50000"/>
                </a:schemeClr>
              </a:buClr>
              <a:buFont typeface="Arial" pitchFamily="34" charset="0"/>
              <a:buChar char="•"/>
            </a:pPr>
            <a:r>
              <a:rPr lang="en-US" sz="2000" dirty="0"/>
              <a:t>Additional waiver information can be found in the Graduate College </a:t>
            </a:r>
            <a:r>
              <a:rPr lang="en-US" sz="2000" dirty="0">
                <a:solidFill>
                  <a:schemeClr val="accent6">
                    <a:lumMod val="10000"/>
                  </a:schemeClr>
                </a:solidFill>
              </a:rPr>
              <a:t>Handbook (Chapter 7) </a:t>
            </a:r>
            <a:r>
              <a:rPr lang="en-US" sz="2000" dirty="0"/>
              <a:t>at: </a:t>
            </a:r>
            <a:r>
              <a:rPr lang="en-US" sz="2000" dirty="0">
                <a:hlinkClick r:id="rId3"/>
              </a:rPr>
              <a:t>Handbook &amp; Policies | The Graduate College at the University of Illinois at Urbana-Champaign</a:t>
            </a:r>
            <a:endParaRPr lang="en-US" sz="2000" dirty="0"/>
          </a:p>
          <a:p>
            <a:pPr marL="800100" lvl="1" indent="-342900">
              <a:buClr>
                <a:schemeClr val="bg2">
                  <a:lumMod val="50000"/>
                </a:schemeClr>
              </a:buClr>
              <a:buFont typeface="Arial" pitchFamily="34" charset="0"/>
              <a:buChar char="•"/>
            </a:pPr>
            <a:endParaRPr lang="en-US" sz="2000" dirty="0"/>
          </a:p>
          <a:p>
            <a:r>
              <a:rPr lang="en-US" sz="2000" i="1" dirty="0"/>
              <a:t>*If your appointment applies late, please contact financial aid at </a:t>
            </a:r>
            <a:r>
              <a:rPr lang="en-US" sz="2000" i="1" dirty="0">
                <a:hlinkClick r:id="rId4"/>
              </a:rPr>
              <a:t>finaidwaivers@illinois.edu</a:t>
            </a:r>
            <a:r>
              <a:rPr lang="en-US" sz="2000" i="1" dirty="0"/>
              <a:t> for information about the tuition waiver process</a:t>
            </a:r>
          </a:p>
          <a:p>
            <a:endParaRPr lang="en-US" sz="2000" i="1" dirty="0"/>
          </a:p>
          <a:p>
            <a:endParaRPr lang="en-US" sz="2000" b="1" i="1" dirty="0">
              <a:solidFill>
                <a:schemeClr val="bg2">
                  <a:lumMod val="50000"/>
                </a:schemeClr>
              </a:solidFill>
            </a:endParaRPr>
          </a:p>
          <a:p>
            <a:endParaRPr lang="en-US" sz="2000" b="1" i="1" dirty="0">
              <a:solidFill>
                <a:schemeClr val="bg2">
                  <a:lumMod val="50000"/>
                </a:schemeClr>
              </a:solidFill>
            </a:endParaRPr>
          </a:p>
        </p:txBody>
      </p:sp>
      <p:pic>
        <p:nvPicPr>
          <p:cNvPr id="6" name="Picture 5" descr="logo.TIF"/>
          <p:cNvPicPr>
            <a:picLocks noChangeAspect="1"/>
          </p:cNvPicPr>
          <p:nvPr/>
        </p:nvPicPr>
        <p:blipFill>
          <a:blip r:embed="rId5" cstate="print"/>
          <a:stretch>
            <a:fillRect/>
          </a:stretch>
        </p:blipFill>
        <p:spPr>
          <a:xfrm>
            <a:off x="1828800" y="6096000"/>
            <a:ext cx="465328" cy="603668"/>
          </a:xfrm>
          <a:prstGeom prst="rect">
            <a:avLst/>
          </a:prstGeom>
        </p:spPr>
      </p:pic>
    </p:spTree>
    <p:extLst>
      <p:ext uri="{BB962C8B-B14F-4D97-AF65-F5344CB8AC3E}">
        <p14:creationId xmlns:p14="http://schemas.microsoft.com/office/powerpoint/2010/main" val="2847087830"/>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411">
                                            <p:txEl>
                                              <p:pRg st="2" end="2"/>
                                            </p:txEl>
                                          </p:spTgt>
                                        </p:tgtEl>
                                        <p:attrNameLst>
                                          <p:attrName>style.visibility</p:attrName>
                                        </p:attrNameLst>
                                      </p:cBhvr>
                                      <p:to>
                                        <p:strVal val="visible"/>
                                      </p:to>
                                    </p:set>
                                    <p:anim calcmode="lin" valueType="num">
                                      <p:cBhvr additive="base">
                                        <p:cTn id="11" dur="500" fill="hold"/>
                                        <p:tgtEl>
                                          <p:spTgt spid="17411">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7411">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7411">
                                            <p:txEl>
                                              <p:pRg st="3" end="3"/>
                                            </p:txEl>
                                          </p:spTgt>
                                        </p:tgtEl>
                                        <p:attrNameLst>
                                          <p:attrName>style.visibility</p:attrName>
                                        </p:attrNameLst>
                                      </p:cBhvr>
                                      <p:to>
                                        <p:strVal val="visible"/>
                                      </p:to>
                                    </p:set>
                                    <p:anim calcmode="lin" valueType="num">
                                      <p:cBhvr additive="base">
                                        <p:cTn id="15" dur="500" fill="hold"/>
                                        <p:tgtEl>
                                          <p:spTgt spid="17411">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7411">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7411">
                                            <p:txEl>
                                              <p:pRg st="4" end="4"/>
                                            </p:txEl>
                                          </p:spTgt>
                                        </p:tgtEl>
                                        <p:attrNameLst>
                                          <p:attrName>style.visibility</p:attrName>
                                        </p:attrNameLst>
                                      </p:cBhvr>
                                      <p:to>
                                        <p:strVal val="visible"/>
                                      </p:to>
                                    </p:set>
                                    <p:anim calcmode="lin" valueType="num">
                                      <p:cBhvr additive="base">
                                        <p:cTn id="19" dur="500" fill="hold"/>
                                        <p:tgtEl>
                                          <p:spTgt spid="17411">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41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7411">
                                            <p:txEl>
                                              <p:pRg st="6" end="6"/>
                                            </p:txEl>
                                          </p:spTgt>
                                        </p:tgtEl>
                                        <p:attrNameLst>
                                          <p:attrName>style.visibility</p:attrName>
                                        </p:attrNameLst>
                                      </p:cBhvr>
                                      <p:to>
                                        <p:strVal val="visible"/>
                                      </p:to>
                                    </p:set>
                                    <p:anim calcmode="lin" valueType="num">
                                      <p:cBhvr additive="base">
                                        <p:cTn id="25" dur="500" fill="hold"/>
                                        <p:tgtEl>
                                          <p:spTgt spid="17411">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7411">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pPr eaLnBrk="1" hangingPunct="1"/>
            <a:r>
              <a:rPr lang="en-US" dirty="0"/>
              <a:t>What is included in a waiver?</a:t>
            </a:r>
          </a:p>
        </p:txBody>
      </p:sp>
      <p:sp>
        <p:nvSpPr>
          <p:cNvPr id="17411" name="Rectangle 2"/>
          <p:cNvSpPr>
            <a:spLocks noChangeArrowheads="1"/>
          </p:cNvSpPr>
          <p:nvPr/>
        </p:nvSpPr>
        <p:spPr bwMode="auto">
          <a:xfrm>
            <a:off x="1905000" y="1295400"/>
            <a:ext cx="8458200" cy="400110"/>
          </a:xfrm>
          <a:prstGeom prst="rect">
            <a:avLst/>
          </a:prstGeom>
          <a:noFill/>
          <a:ln w="9525">
            <a:noFill/>
            <a:miter lim="800000"/>
            <a:headEnd/>
            <a:tailEnd/>
          </a:ln>
        </p:spPr>
        <p:txBody>
          <a:bodyPr wrap="square">
            <a:spAutoFit/>
          </a:bodyPr>
          <a:lstStyle/>
          <a:p>
            <a:endParaRPr lang="en-US" sz="2000" b="1" i="1" dirty="0">
              <a:solidFill>
                <a:schemeClr val="bg2">
                  <a:lumMod val="50000"/>
                </a:schemeClr>
              </a:solidFill>
            </a:endParaRPr>
          </a:p>
        </p:txBody>
      </p:sp>
      <p:pic>
        <p:nvPicPr>
          <p:cNvPr id="6" name="Picture 5" descr="logo.TIF"/>
          <p:cNvPicPr>
            <a:picLocks noChangeAspect="1"/>
          </p:cNvPicPr>
          <p:nvPr/>
        </p:nvPicPr>
        <p:blipFill>
          <a:blip r:embed="rId3" cstate="print"/>
          <a:stretch>
            <a:fillRect/>
          </a:stretch>
        </p:blipFill>
        <p:spPr>
          <a:xfrm>
            <a:off x="1828800" y="6096000"/>
            <a:ext cx="465328" cy="603668"/>
          </a:xfrm>
          <a:prstGeom prst="rect">
            <a:avLst/>
          </a:prstGeom>
        </p:spPr>
      </p:pic>
      <p:sp>
        <p:nvSpPr>
          <p:cNvPr id="2" name="TextBox 1"/>
          <p:cNvSpPr txBox="1"/>
          <p:nvPr/>
        </p:nvSpPr>
        <p:spPr>
          <a:xfrm>
            <a:off x="1139757" y="1495455"/>
            <a:ext cx="7854214" cy="4601260"/>
          </a:xfrm>
          <a:prstGeom prst="rect">
            <a:avLst/>
          </a:prstGeom>
          <a:noFill/>
        </p:spPr>
        <p:txBody>
          <a:bodyPr wrap="square" rtlCol="0">
            <a:spAutoFit/>
          </a:bodyPr>
          <a:lstStyle/>
          <a:p>
            <a:pPr>
              <a:buClr>
                <a:schemeClr val="bg2">
                  <a:lumMod val="50000"/>
                </a:schemeClr>
              </a:buClr>
              <a:buSzPct val="125000"/>
            </a:pPr>
            <a:r>
              <a:rPr lang="en-US" sz="2000" b="1" dirty="0"/>
              <a:t>Fee Waivers</a:t>
            </a:r>
          </a:p>
          <a:p>
            <a:pPr>
              <a:buClr>
                <a:schemeClr val="bg2">
                  <a:lumMod val="50000"/>
                </a:schemeClr>
              </a:buClr>
              <a:buSzPct val="125000"/>
            </a:pPr>
            <a:endParaRPr lang="en-US" dirty="0"/>
          </a:p>
          <a:p>
            <a:pPr marL="285750" indent="-285750">
              <a:buClr>
                <a:schemeClr val="bg2">
                  <a:lumMod val="50000"/>
                </a:schemeClr>
              </a:buClr>
              <a:buFont typeface="Arial" panose="020B0604020202020204" pitchFamily="34" charset="0"/>
              <a:buChar char="•"/>
            </a:pPr>
            <a:r>
              <a:rPr lang="en-US" dirty="0"/>
              <a:t>Academic Facilities Maintenance Fund Assessment (AFMFA) fee</a:t>
            </a:r>
          </a:p>
          <a:p>
            <a:pPr marL="342900" indent="-342900">
              <a:buClr>
                <a:schemeClr val="bg2">
                  <a:lumMod val="50000"/>
                </a:schemeClr>
              </a:buClr>
              <a:buFont typeface="Arial" pitchFamily="34" charset="0"/>
              <a:buChar char="•"/>
            </a:pPr>
            <a:endParaRPr lang="en-US" dirty="0"/>
          </a:p>
          <a:p>
            <a:pPr marL="285750" indent="-285750">
              <a:buClr>
                <a:schemeClr val="bg2">
                  <a:lumMod val="50000"/>
                </a:schemeClr>
              </a:buClr>
              <a:buFont typeface="Arial" panose="020B0604020202020204" pitchFamily="34" charset="0"/>
              <a:buChar char="•"/>
            </a:pPr>
            <a:r>
              <a:rPr lang="en-US" dirty="0"/>
              <a:t>Service fee</a:t>
            </a:r>
          </a:p>
          <a:p>
            <a:pPr marL="342900" indent="-342900">
              <a:buClr>
                <a:schemeClr val="bg2">
                  <a:lumMod val="50000"/>
                </a:schemeClr>
              </a:buClr>
              <a:buFont typeface="Arial" pitchFamily="34" charset="0"/>
              <a:buChar char="•"/>
            </a:pPr>
            <a:endParaRPr lang="en-US" dirty="0"/>
          </a:p>
          <a:p>
            <a:pPr marL="285750" indent="-285750">
              <a:buClr>
                <a:schemeClr val="bg2">
                  <a:lumMod val="50000"/>
                </a:schemeClr>
              </a:buClr>
              <a:buFont typeface="Arial" panose="020B0604020202020204" pitchFamily="34" charset="0"/>
              <a:buChar char="•"/>
            </a:pPr>
            <a:r>
              <a:rPr lang="en-US" dirty="0"/>
              <a:t>Library/ Information Technology fee</a:t>
            </a:r>
          </a:p>
          <a:p>
            <a:pPr marL="342900" indent="-342900">
              <a:buClr>
                <a:schemeClr val="bg2">
                  <a:lumMod val="50000"/>
                </a:schemeClr>
              </a:buClr>
              <a:buFont typeface="Arial" pitchFamily="34" charset="0"/>
              <a:buChar char="•"/>
            </a:pPr>
            <a:endParaRPr lang="en-US" dirty="0"/>
          </a:p>
          <a:p>
            <a:pPr marL="285750" indent="-285750">
              <a:buClr>
                <a:schemeClr val="bg2">
                  <a:lumMod val="50000"/>
                </a:schemeClr>
              </a:buClr>
              <a:buFont typeface="Arial" panose="020B0604020202020204" pitchFamily="34" charset="0"/>
              <a:buChar char="•"/>
            </a:pPr>
            <a:r>
              <a:rPr lang="en-US" dirty="0"/>
              <a:t>Transportation fee</a:t>
            </a:r>
          </a:p>
          <a:p>
            <a:pPr marL="285750" indent="-285750">
              <a:buClr>
                <a:schemeClr val="bg2">
                  <a:lumMod val="50000"/>
                </a:schemeClr>
              </a:buClr>
              <a:buFont typeface="Arial" panose="020B0604020202020204" pitchFamily="34" charset="0"/>
              <a:buChar char="•"/>
            </a:pPr>
            <a:endParaRPr lang="en-US" dirty="0"/>
          </a:p>
          <a:p>
            <a:pPr marL="285750" indent="-285750">
              <a:buClr>
                <a:schemeClr val="bg2">
                  <a:lumMod val="50000"/>
                </a:schemeClr>
              </a:buClr>
              <a:buFont typeface="Arial" panose="020B0604020202020204" pitchFamily="34" charset="0"/>
              <a:buChar char="•"/>
            </a:pPr>
            <a:r>
              <a:rPr lang="en-US" dirty="0"/>
              <a:t>International Student Fee (if applicable)</a:t>
            </a:r>
          </a:p>
          <a:p>
            <a:pPr marL="285750" indent="-285750">
              <a:buClr>
                <a:schemeClr val="bg2">
                  <a:lumMod val="50000"/>
                </a:schemeClr>
              </a:buClr>
              <a:buFont typeface="Arial" panose="020B0604020202020204" pitchFamily="34" charset="0"/>
              <a:buChar char="•"/>
            </a:pPr>
            <a:endParaRPr lang="en-US" dirty="0"/>
          </a:p>
          <a:p>
            <a:r>
              <a:rPr lang="en-US" altLang="en-US" sz="1900" b="1" dirty="0"/>
              <a:t>Office of the Registrar</a:t>
            </a:r>
          </a:p>
          <a:p>
            <a:pPr lvl="1"/>
            <a:r>
              <a:rPr lang="en-US" altLang="en-US" sz="1900" dirty="0"/>
              <a:t>Fee Assessment Information</a:t>
            </a:r>
          </a:p>
          <a:p>
            <a:pPr lvl="1"/>
            <a:r>
              <a:rPr lang="en-US" altLang="en-US" sz="1900" dirty="0">
                <a:hlinkClick r:id="rId4"/>
              </a:rPr>
              <a:t>https://registrar.illinois.edu/tuition-fees/fee-info/</a:t>
            </a:r>
            <a:r>
              <a:rPr lang="en-US" altLang="en-US" sz="1900" dirty="0"/>
              <a:t>   </a:t>
            </a:r>
          </a:p>
          <a:p>
            <a:pPr marL="285750" indent="-285750">
              <a:buClr>
                <a:schemeClr val="bg2">
                  <a:lumMod val="50000"/>
                </a:schemeClr>
              </a:buClr>
              <a:buFont typeface="Arial" panose="020B0604020202020204" pitchFamily="34" charset="0"/>
              <a:buChar char="•"/>
            </a:pPr>
            <a:endParaRPr lang="en-US" dirty="0"/>
          </a:p>
        </p:txBody>
      </p:sp>
    </p:spTree>
    <p:extLst>
      <p:ext uri="{BB962C8B-B14F-4D97-AF65-F5344CB8AC3E}">
        <p14:creationId xmlns:p14="http://schemas.microsoft.com/office/powerpoint/2010/main" val="1020512653"/>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nodePh="1">
                                  <p:stCondLst>
                                    <p:cond delay="0"/>
                                  </p:stCondLst>
                                  <p:endCondLst>
                                    <p:cond evt="begin" delay="0">
                                      <p:tn val="5"/>
                                    </p:cond>
                                  </p:end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pPr eaLnBrk="1" hangingPunct="1"/>
            <a:r>
              <a:rPr lang="en-US" dirty="0"/>
              <a:t>Tuition waiver processing schedule</a:t>
            </a:r>
          </a:p>
        </p:txBody>
      </p:sp>
      <p:sp>
        <p:nvSpPr>
          <p:cNvPr id="17411" name="Rectangle 2"/>
          <p:cNvSpPr>
            <a:spLocks noChangeArrowheads="1"/>
          </p:cNvSpPr>
          <p:nvPr/>
        </p:nvSpPr>
        <p:spPr bwMode="auto">
          <a:xfrm>
            <a:off x="1905000" y="1295400"/>
            <a:ext cx="8458200" cy="400110"/>
          </a:xfrm>
          <a:prstGeom prst="rect">
            <a:avLst/>
          </a:prstGeom>
          <a:noFill/>
          <a:ln w="9525">
            <a:noFill/>
            <a:miter lim="800000"/>
            <a:headEnd/>
            <a:tailEnd/>
          </a:ln>
        </p:spPr>
        <p:txBody>
          <a:bodyPr wrap="square">
            <a:spAutoFit/>
          </a:bodyPr>
          <a:lstStyle/>
          <a:p>
            <a:endParaRPr lang="en-US" sz="2000" b="1" i="1" dirty="0">
              <a:solidFill>
                <a:schemeClr val="bg2">
                  <a:lumMod val="50000"/>
                </a:schemeClr>
              </a:solidFill>
            </a:endParaRPr>
          </a:p>
        </p:txBody>
      </p:sp>
      <p:pic>
        <p:nvPicPr>
          <p:cNvPr id="6" name="Picture 5" descr="logo.TIF"/>
          <p:cNvPicPr>
            <a:picLocks noChangeAspect="1"/>
          </p:cNvPicPr>
          <p:nvPr/>
        </p:nvPicPr>
        <p:blipFill>
          <a:blip r:embed="rId3" cstate="print"/>
          <a:stretch>
            <a:fillRect/>
          </a:stretch>
        </p:blipFill>
        <p:spPr>
          <a:xfrm>
            <a:off x="1828800" y="6096000"/>
            <a:ext cx="465328" cy="603668"/>
          </a:xfrm>
          <a:prstGeom prst="rect">
            <a:avLst/>
          </a:prstGeom>
        </p:spPr>
      </p:pic>
      <p:sp>
        <p:nvSpPr>
          <p:cNvPr id="2" name="TextBox 1"/>
          <p:cNvSpPr txBox="1"/>
          <p:nvPr/>
        </p:nvSpPr>
        <p:spPr>
          <a:xfrm>
            <a:off x="838200" y="1495455"/>
            <a:ext cx="10134600" cy="3447098"/>
          </a:xfrm>
          <a:prstGeom prst="rect">
            <a:avLst/>
          </a:prstGeom>
          <a:noFill/>
        </p:spPr>
        <p:txBody>
          <a:bodyPr wrap="square" rtlCol="0">
            <a:spAutoFit/>
          </a:bodyPr>
          <a:lstStyle/>
          <a:p>
            <a:r>
              <a:rPr lang="en-US" sz="2000" dirty="0"/>
              <a:t>Tuition waivers are processed daily. Financial aid for the current academic term is disbursed to student accounts on Sunday and Wednesday evenings. Refunds are issued by the </a:t>
            </a:r>
            <a:r>
              <a:rPr lang="en-US" sz="2000" dirty="0">
                <a:hlinkClick r:id="rId4">
                  <a:extLst>
                    <a:ext uri="{A12FA001-AC4F-418D-AE19-62706E023703}">
                      <ahyp:hlinkClr xmlns:ahyp="http://schemas.microsoft.com/office/drawing/2018/hyperlinkcolor" val="tx"/>
                    </a:ext>
                  </a:extLst>
                </a:hlinkClick>
              </a:rPr>
              <a:t>University Bursar</a:t>
            </a:r>
            <a:r>
              <a:rPr lang="en-US" sz="2000" dirty="0"/>
              <a:t> the following business day.</a:t>
            </a:r>
          </a:p>
          <a:p>
            <a:br>
              <a:rPr lang="en-US" sz="2000" dirty="0"/>
            </a:br>
            <a:r>
              <a:rPr lang="en-US" sz="2000" dirty="0"/>
              <a:t>Contact the </a:t>
            </a:r>
            <a:r>
              <a:rPr lang="en-US" sz="2000" dirty="0">
                <a:solidFill>
                  <a:schemeClr val="tx1">
                    <a:lumMod val="75000"/>
                    <a:lumOff val="25000"/>
                  </a:schemeClr>
                </a:solidFill>
                <a:hlinkClick r:id="rId5">
                  <a:extLst>
                    <a:ext uri="{A12FA001-AC4F-418D-AE19-62706E023703}">
                      <ahyp:hlinkClr xmlns:ahyp="http://schemas.microsoft.com/office/drawing/2018/hyperlinkcolor" val="tx"/>
                    </a:ext>
                  </a:extLst>
                </a:hlinkClick>
              </a:rPr>
              <a:t>Bursar’s office</a:t>
            </a:r>
            <a:r>
              <a:rPr lang="en-US" sz="2000" dirty="0">
                <a:solidFill>
                  <a:schemeClr val="tx1">
                    <a:lumMod val="75000"/>
                    <a:lumOff val="25000"/>
                  </a:schemeClr>
                </a:solidFill>
              </a:rPr>
              <a:t> </a:t>
            </a:r>
            <a:r>
              <a:rPr lang="en-US" sz="2000" dirty="0"/>
              <a:t>with questions about the waiver processing</a:t>
            </a:r>
          </a:p>
          <a:p>
            <a:r>
              <a:rPr lang="en-US" sz="2000" dirty="0"/>
              <a:t> </a:t>
            </a:r>
            <a:r>
              <a:rPr lang="en-US" sz="2000" u="sng" dirty="0">
                <a:hlinkClick r:id="rId6" tooltip="bursar help email address"/>
              </a:rPr>
              <a:t>bursarhelp@uillinois.edu</a:t>
            </a:r>
            <a:endParaRPr lang="en-US" sz="2000" u="sng" dirty="0"/>
          </a:p>
          <a:p>
            <a:endParaRPr lang="en-US" sz="2000" u="sng" dirty="0"/>
          </a:p>
          <a:p>
            <a:r>
              <a:rPr lang="en-US" sz="2000" dirty="0"/>
              <a:t>Access Refund Information: Log in to Student </a:t>
            </a:r>
            <a:r>
              <a:rPr lang="en-US" sz="2000" u="sng" dirty="0">
                <a:hlinkClick r:id="rId7" tooltip="Student Self-Service"/>
              </a:rPr>
              <a:t>Self-Service</a:t>
            </a:r>
            <a:r>
              <a:rPr lang="en-US" dirty="0"/>
              <a:t> wit</a:t>
            </a:r>
            <a:r>
              <a:rPr lang="en-US" sz="2000" dirty="0"/>
              <a:t>h your NetID/password, verify your identity, then select University Bursar → Refund Information.</a:t>
            </a:r>
          </a:p>
          <a:p>
            <a:br>
              <a:rPr lang="en-US" sz="2000" dirty="0"/>
            </a:br>
            <a:endParaRPr lang="en-US" sz="2000" dirty="0"/>
          </a:p>
        </p:txBody>
      </p:sp>
    </p:spTree>
    <p:extLst>
      <p:ext uri="{BB962C8B-B14F-4D97-AF65-F5344CB8AC3E}">
        <p14:creationId xmlns:p14="http://schemas.microsoft.com/office/powerpoint/2010/main" val="3403151244"/>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nodePh="1">
                                  <p:stCondLst>
                                    <p:cond delay="0"/>
                                  </p:stCondLst>
                                  <p:endCondLst>
                                    <p:cond evt="begin" delay="0">
                                      <p:tn val="5"/>
                                    </p:cond>
                                  </p:end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5B149-87C1-4F76-BA9E-30DA08D903C5}"/>
              </a:ext>
            </a:extLst>
          </p:cNvPr>
          <p:cNvSpPr>
            <a:spLocks noGrp="1"/>
          </p:cNvSpPr>
          <p:nvPr>
            <p:ph type="ctrTitle" idx="4294967295"/>
          </p:nvPr>
        </p:nvSpPr>
        <p:spPr>
          <a:xfrm>
            <a:off x="2824843" y="1171349"/>
            <a:ext cx="5784850" cy="2387600"/>
          </a:xfrm>
        </p:spPr>
        <p:txBody>
          <a:bodyPr>
            <a:normAutofit/>
          </a:bodyPr>
          <a:lstStyle/>
          <a:p>
            <a:pPr algn="ctr"/>
            <a:r>
              <a:rPr lang="en-US" dirty="0"/>
              <a:t>Healthcare &amp; Benefits Information</a:t>
            </a:r>
          </a:p>
        </p:txBody>
      </p:sp>
    </p:spTree>
    <p:extLst>
      <p:ext uri="{BB962C8B-B14F-4D97-AF65-F5344CB8AC3E}">
        <p14:creationId xmlns:p14="http://schemas.microsoft.com/office/powerpoint/2010/main" val="4293595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HR Presentation Overview</a:t>
            </a:r>
          </a:p>
        </p:txBody>
      </p:sp>
      <p:sp>
        <p:nvSpPr>
          <p:cNvPr id="3" name="Content Placeholder 2"/>
          <p:cNvSpPr>
            <a:spLocks noGrp="1"/>
          </p:cNvSpPr>
          <p:nvPr>
            <p:ph idx="1"/>
          </p:nvPr>
        </p:nvSpPr>
        <p:spPr>
          <a:xfrm>
            <a:off x="378823" y="1873568"/>
            <a:ext cx="9614263" cy="3953654"/>
          </a:xfrm>
        </p:spPr>
        <p:txBody>
          <a:bodyPr numCol="2">
            <a:normAutofit/>
          </a:bodyPr>
          <a:lstStyle/>
          <a:p>
            <a:r>
              <a:rPr lang="en-US" dirty="0"/>
              <a:t>Employment Information</a:t>
            </a:r>
          </a:p>
          <a:p>
            <a:r>
              <a:rPr lang="en-US" dirty="0"/>
              <a:t>Compensation</a:t>
            </a:r>
          </a:p>
          <a:p>
            <a:r>
              <a:rPr lang="en-US" dirty="0"/>
              <a:t>Tuition Waivers</a:t>
            </a:r>
          </a:p>
          <a:p>
            <a:r>
              <a:rPr lang="en-US" dirty="0"/>
              <a:t>Healthcare &amp; Benefits </a:t>
            </a:r>
          </a:p>
          <a:p>
            <a:r>
              <a:rPr lang="en-US" dirty="0"/>
              <a:t>Leaves</a:t>
            </a:r>
          </a:p>
          <a:p>
            <a:r>
              <a:rPr lang="en-US" dirty="0"/>
              <a:t>Other Important Information</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742055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69507" y="0"/>
            <a:ext cx="9941293" cy="1143000"/>
          </a:xfrm>
        </p:spPr>
        <p:txBody>
          <a:bodyPr/>
          <a:lstStyle/>
          <a:p>
            <a:pPr eaLnBrk="1" hangingPunct="1"/>
            <a:r>
              <a:rPr lang="en-US" dirty="0"/>
              <a:t>Health Care Information</a:t>
            </a:r>
          </a:p>
        </p:txBody>
      </p:sp>
      <p:sp>
        <p:nvSpPr>
          <p:cNvPr id="20483" name="Rectangle 2"/>
          <p:cNvSpPr>
            <a:spLocks noChangeArrowheads="1"/>
          </p:cNvSpPr>
          <p:nvPr/>
        </p:nvSpPr>
        <p:spPr bwMode="auto">
          <a:xfrm>
            <a:off x="374984" y="934150"/>
            <a:ext cx="8377428" cy="4909036"/>
          </a:xfrm>
          <a:prstGeom prst="rect">
            <a:avLst/>
          </a:prstGeom>
          <a:noFill/>
          <a:ln w="9525">
            <a:noFill/>
            <a:miter lim="800000"/>
            <a:headEnd/>
            <a:tailEnd/>
          </a:ln>
        </p:spPr>
        <p:txBody>
          <a:bodyPr wrap="square">
            <a:spAutoFit/>
          </a:bodyPr>
          <a:lstStyle/>
          <a:p>
            <a:pPr marL="342900" indent="-342900">
              <a:buClr>
                <a:schemeClr val="bg2">
                  <a:lumMod val="50000"/>
                </a:schemeClr>
              </a:buClr>
              <a:buFont typeface="Wingdings" pitchFamily="2" charset="2"/>
              <a:buChar char="§"/>
            </a:pPr>
            <a:r>
              <a:rPr lang="en-US" sz="2800" b="1" u="sng" dirty="0"/>
              <a:t>McKinley Health Center</a:t>
            </a:r>
          </a:p>
          <a:p>
            <a:pPr>
              <a:buClr>
                <a:schemeClr val="bg2">
                  <a:lumMod val="50000"/>
                </a:schemeClr>
              </a:buClr>
            </a:pPr>
            <a:endParaRPr lang="en-US" sz="2000" u="sng" dirty="0"/>
          </a:p>
          <a:p>
            <a:pPr>
              <a:spcAft>
                <a:spcPts val="600"/>
              </a:spcAft>
              <a:buClr>
                <a:schemeClr val="bg2">
                  <a:lumMod val="50000"/>
                </a:schemeClr>
              </a:buClr>
              <a:buFont typeface="Arial" pitchFamily="34" charset="0"/>
              <a:buChar char="•"/>
            </a:pPr>
            <a:r>
              <a:rPr lang="en-US" sz="2000" dirty="0"/>
              <a:t> </a:t>
            </a:r>
            <a:r>
              <a:rPr lang="en-US" dirty="0"/>
              <a:t>On-campus health center that provides a vast number of services including acute care, women's health, immunizations/vaccines, mental health services, primary care, and many others.  </a:t>
            </a:r>
          </a:p>
          <a:p>
            <a:pPr>
              <a:spcAft>
                <a:spcPts val="600"/>
              </a:spcAft>
              <a:buClr>
                <a:schemeClr val="bg2">
                  <a:lumMod val="50000"/>
                </a:schemeClr>
              </a:buClr>
              <a:buFont typeface="Arial" pitchFamily="34" charset="0"/>
              <a:buChar char="•"/>
            </a:pPr>
            <a:endParaRPr lang="en-US" sz="2000" dirty="0"/>
          </a:p>
          <a:p>
            <a:pPr>
              <a:spcAft>
                <a:spcPts val="600"/>
              </a:spcAft>
              <a:buClr>
                <a:schemeClr val="bg2">
                  <a:lumMod val="50000"/>
                </a:schemeClr>
              </a:buClr>
              <a:buFont typeface="Arial" pitchFamily="34" charset="0"/>
              <a:buChar char="•"/>
            </a:pPr>
            <a:r>
              <a:rPr lang="en-US" sz="2000" dirty="0"/>
              <a:t> Scheduling Appointments: M-F 8AM- 5PM at 217.333.2700 or online </a:t>
            </a:r>
            <a:r>
              <a:rPr lang="en-US" sz="2000" u="sng" dirty="0" err="1">
                <a:hlinkClick r:id="rId3"/>
              </a:rPr>
              <a:t>MyMcKinley</a:t>
            </a:r>
            <a:r>
              <a:rPr lang="en-US" sz="2000" u="sng" dirty="0">
                <a:hlinkClick r:id="rId3"/>
              </a:rPr>
              <a:t> Portal</a:t>
            </a:r>
            <a:endParaRPr lang="en-US" sz="2000" b="1" i="1" dirty="0"/>
          </a:p>
          <a:p>
            <a:pPr>
              <a:spcAft>
                <a:spcPts val="600"/>
              </a:spcAft>
              <a:buClr>
                <a:schemeClr val="bg2">
                  <a:lumMod val="50000"/>
                </a:schemeClr>
              </a:buClr>
              <a:buFont typeface="Arial" pitchFamily="34" charset="0"/>
              <a:buChar char="•"/>
            </a:pPr>
            <a:endParaRPr lang="en-US" sz="2000" dirty="0"/>
          </a:p>
          <a:p>
            <a:pPr>
              <a:spcAft>
                <a:spcPts val="600"/>
              </a:spcAft>
              <a:buClr>
                <a:schemeClr val="bg2">
                  <a:lumMod val="50000"/>
                </a:schemeClr>
              </a:buClr>
              <a:buFont typeface="Arial" pitchFamily="34" charset="0"/>
              <a:buChar char="•"/>
            </a:pPr>
            <a:r>
              <a:rPr lang="en-US" sz="2000" dirty="0"/>
              <a:t>Fees &amp; Dates: </a:t>
            </a:r>
            <a:r>
              <a:rPr lang="en-US" sz="2000" dirty="0">
                <a:hlinkClick r:id="rId4"/>
              </a:rPr>
              <a:t>Health Service Fees, Dates, and Deadlines | McKinley Health Center | UIUC (illinois.edu)</a:t>
            </a:r>
            <a:endParaRPr lang="en-US" sz="2000" dirty="0"/>
          </a:p>
          <a:p>
            <a:pPr>
              <a:spcAft>
                <a:spcPts val="600"/>
              </a:spcAft>
              <a:buClr>
                <a:schemeClr val="bg2">
                  <a:lumMod val="50000"/>
                </a:schemeClr>
              </a:buClr>
              <a:buFont typeface="Arial" pitchFamily="34" charset="0"/>
              <a:buChar char="•"/>
            </a:pPr>
            <a:endParaRPr lang="en-US" sz="2000" b="1" i="1" dirty="0"/>
          </a:p>
          <a:p>
            <a:pPr>
              <a:spcAft>
                <a:spcPts val="600"/>
              </a:spcAft>
              <a:buClr>
                <a:schemeClr val="bg2">
                  <a:lumMod val="50000"/>
                </a:schemeClr>
              </a:buClr>
              <a:buFont typeface="Arial" pitchFamily="34" charset="0"/>
              <a:buChar char="•"/>
            </a:pPr>
            <a:r>
              <a:rPr lang="en-US" sz="2000" dirty="0">
                <a:hlinkClick r:id="rId5"/>
              </a:rPr>
              <a:t>Home | McKinley Health Center | UIUC (illinois.edu)</a:t>
            </a:r>
            <a:endParaRPr lang="en-US" sz="2000" b="1" i="1" dirty="0"/>
          </a:p>
          <a:p>
            <a:pPr algn="ctr"/>
            <a:r>
              <a:rPr lang="en-US" sz="1600" b="1" i="1" dirty="0"/>
              <a:t> </a:t>
            </a:r>
            <a:endParaRPr lang="en-US" sz="1600" b="1" dirty="0"/>
          </a:p>
        </p:txBody>
      </p:sp>
      <p:pic>
        <p:nvPicPr>
          <p:cNvPr id="7" name="Picture 6" descr="logo.TIF"/>
          <p:cNvPicPr>
            <a:picLocks noChangeAspect="1"/>
          </p:cNvPicPr>
          <p:nvPr/>
        </p:nvPicPr>
        <p:blipFill>
          <a:blip r:embed="rId6" cstate="print"/>
          <a:stretch>
            <a:fillRect/>
          </a:stretch>
        </p:blipFill>
        <p:spPr>
          <a:xfrm>
            <a:off x="1828800" y="6096000"/>
            <a:ext cx="465328" cy="603668"/>
          </a:xfrm>
          <a:prstGeom prst="rect">
            <a:avLst/>
          </a:prstGeom>
        </p:spPr>
      </p:pic>
    </p:spTree>
    <p:extLst>
      <p:ext uri="{BB962C8B-B14F-4D97-AF65-F5344CB8AC3E}">
        <p14:creationId xmlns:p14="http://schemas.microsoft.com/office/powerpoint/2010/main" val="2223801247"/>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blinds(horizontal)">
                                      <p:cBhvr>
                                        <p:cTn id="7" dur="5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uiExpan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dirty="0"/>
              <a:t>Health Care Information</a:t>
            </a:r>
          </a:p>
        </p:txBody>
      </p:sp>
      <p:sp>
        <p:nvSpPr>
          <p:cNvPr id="21507" name="Rectangle 2"/>
          <p:cNvSpPr>
            <a:spLocks noChangeArrowheads="1"/>
          </p:cNvSpPr>
          <p:nvPr/>
        </p:nvSpPr>
        <p:spPr bwMode="auto">
          <a:xfrm>
            <a:off x="1905000" y="1447801"/>
            <a:ext cx="7467600" cy="4216539"/>
          </a:xfrm>
          <a:prstGeom prst="rect">
            <a:avLst/>
          </a:prstGeom>
          <a:noFill/>
          <a:ln w="9525">
            <a:noFill/>
            <a:miter lim="800000"/>
            <a:headEnd/>
            <a:tailEnd/>
          </a:ln>
        </p:spPr>
        <p:txBody>
          <a:bodyPr wrap="square">
            <a:spAutoFit/>
          </a:bodyPr>
          <a:lstStyle/>
          <a:p>
            <a:pPr marL="457200" indent="-457200">
              <a:buClr>
                <a:schemeClr val="bg2">
                  <a:lumMod val="50000"/>
                </a:schemeClr>
              </a:buClr>
              <a:buFont typeface="Wingdings" pitchFamily="2" charset="2"/>
              <a:buChar char="§"/>
            </a:pPr>
            <a:r>
              <a:rPr lang="en-US" sz="2800" b="1" u="sng" dirty="0"/>
              <a:t>Student Health Insurance</a:t>
            </a:r>
          </a:p>
          <a:p>
            <a:pPr marL="457200" indent="-457200">
              <a:buClr>
                <a:schemeClr val="bg2">
                  <a:lumMod val="50000"/>
                </a:schemeClr>
              </a:buClr>
              <a:buFont typeface="Arial" panose="020B0604020202020204" pitchFamily="34" charset="0"/>
              <a:buChar char="•"/>
            </a:pPr>
            <a:r>
              <a:rPr lang="en-US" sz="2000" b="1" i="1" dirty="0">
                <a:solidFill>
                  <a:schemeClr val="bg2">
                    <a:lumMod val="50000"/>
                  </a:schemeClr>
                </a:solidFill>
                <a:hlinkClick r:id="rId2"/>
              </a:rPr>
              <a:t>http://si.illinois.edu</a:t>
            </a:r>
            <a:endParaRPr lang="en-US" sz="2000" b="1" i="1" dirty="0">
              <a:solidFill>
                <a:schemeClr val="bg2">
                  <a:lumMod val="50000"/>
                </a:schemeClr>
              </a:solidFill>
            </a:endParaRPr>
          </a:p>
          <a:p>
            <a:pPr marL="457200" indent="-457200">
              <a:buClr>
                <a:schemeClr val="bg2">
                  <a:lumMod val="50000"/>
                </a:schemeClr>
              </a:buClr>
              <a:buFont typeface="Arial" panose="020B0604020202020204" pitchFamily="34" charset="0"/>
              <a:buChar char="•"/>
            </a:pPr>
            <a:r>
              <a:rPr lang="en-US" sz="2000" dirty="0"/>
              <a:t>May enroll dependents</a:t>
            </a:r>
          </a:p>
          <a:p>
            <a:pPr marL="457200" indent="-457200">
              <a:buClr>
                <a:schemeClr val="bg2">
                  <a:lumMod val="50000"/>
                </a:schemeClr>
              </a:buClr>
              <a:buFont typeface="Arial" panose="020B0604020202020204" pitchFamily="34" charset="0"/>
              <a:buChar char="•"/>
            </a:pPr>
            <a:r>
              <a:rPr lang="en-US" sz="2000" dirty="0"/>
              <a:t>Student Insurance Office</a:t>
            </a:r>
          </a:p>
          <a:p>
            <a:pPr marL="342900" indent="-342900">
              <a:buClr>
                <a:schemeClr val="bg2">
                  <a:lumMod val="50000"/>
                </a:schemeClr>
              </a:buClr>
              <a:buFont typeface="Arial" panose="020B0604020202020204" pitchFamily="34" charset="0"/>
              <a:buChar char="•"/>
            </a:pPr>
            <a:r>
              <a:rPr lang="en-US" sz="2000" dirty="0"/>
              <a:t>1109 S. Lincoln Ave. Urbana, IL (</a:t>
            </a:r>
            <a:r>
              <a:rPr lang="en-US" dirty="0"/>
              <a:t>inside McKinley Health Center in the main lobby)</a:t>
            </a:r>
            <a:endParaRPr lang="en-US" sz="2800" u="sng" dirty="0"/>
          </a:p>
          <a:p>
            <a:pPr marL="457200" indent="-457200">
              <a:buClr>
                <a:schemeClr val="bg2">
                  <a:lumMod val="50000"/>
                </a:schemeClr>
              </a:buClr>
              <a:buFont typeface="Wingdings" pitchFamily="2" charset="2"/>
              <a:buChar char="§"/>
            </a:pPr>
            <a:r>
              <a:rPr lang="en-US" sz="2800" b="1" u="sng" dirty="0"/>
              <a:t>Dental &amp; Vision</a:t>
            </a:r>
          </a:p>
          <a:p>
            <a:pPr marL="457200" indent="-457200">
              <a:buClr>
                <a:schemeClr val="bg2">
                  <a:lumMod val="50000"/>
                </a:schemeClr>
              </a:buClr>
              <a:buFont typeface="Arial" pitchFamily="34" charset="0"/>
              <a:buChar char="•"/>
            </a:pPr>
            <a:r>
              <a:rPr lang="en-US" sz="2000" dirty="0"/>
              <a:t>Assistants automatically enrolled</a:t>
            </a:r>
          </a:p>
          <a:p>
            <a:pPr marL="457200" indent="-457200">
              <a:buClr>
                <a:schemeClr val="bg2">
                  <a:lumMod val="50000"/>
                </a:schemeClr>
              </a:buClr>
              <a:buFont typeface="Arial" pitchFamily="34" charset="0"/>
              <a:buChar char="•"/>
            </a:pPr>
            <a:r>
              <a:rPr lang="en-US" sz="2000" dirty="0"/>
              <a:t>May enroll dependents</a:t>
            </a:r>
          </a:p>
          <a:p>
            <a:pPr>
              <a:buClr>
                <a:schemeClr val="bg2">
                  <a:lumMod val="50000"/>
                </a:schemeClr>
              </a:buClr>
            </a:pPr>
            <a:endParaRPr lang="en-US" sz="1000" dirty="0"/>
          </a:p>
          <a:p>
            <a:r>
              <a:rPr lang="en-US" sz="2000" dirty="0"/>
              <a:t>For more information and access to forms: </a:t>
            </a:r>
          </a:p>
          <a:p>
            <a:r>
              <a:rPr lang="en-US" sz="2000" b="1" dirty="0">
                <a:hlinkClick r:id="rId3"/>
              </a:rPr>
              <a:t>https://si.illinois.edu/benefits/dental-insurance-policy</a:t>
            </a:r>
            <a:endParaRPr lang="en-US" sz="2000" b="1" dirty="0"/>
          </a:p>
          <a:p>
            <a:endParaRPr lang="en-US" sz="2400" dirty="0"/>
          </a:p>
        </p:txBody>
      </p:sp>
      <p:pic>
        <p:nvPicPr>
          <p:cNvPr id="6" name="Picture 5" descr="logo.TIF"/>
          <p:cNvPicPr>
            <a:picLocks noChangeAspect="1"/>
          </p:cNvPicPr>
          <p:nvPr/>
        </p:nvPicPr>
        <p:blipFill>
          <a:blip r:embed="rId4" cstate="print"/>
          <a:stretch>
            <a:fillRect/>
          </a:stretch>
        </p:blipFill>
        <p:spPr>
          <a:xfrm>
            <a:off x="1828800" y="6096000"/>
            <a:ext cx="465328" cy="603668"/>
          </a:xfrm>
          <a:prstGeom prst="rect">
            <a:avLst/>
          </a:prstGeom>
        </p:spPr>
      </p:pic>
    </p:spTree>
    <p:extLst>
      <p:ext uri="{BB962C8B-B14F-4D97-AF65-F5344CB8AC3E}">
        <p14:creationId xmlns:p14="http://schemas.microsoft.com/office/powerpoint/2010/main" val="29154709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21507"/>
                                        </p:tgtEl>
                                        <p:attrNameLst>
                                          <p:attrName>style.visibility</p:attrName>
                                        </p:attrNameLst>
                                      </p:cBhvr>
                                      <p:to>
                                        <p:strVal val="visible"/>
                                      </p:to>
                                    </p:set>
                                    <p:animEffect transition="in" filter="blinds(vertical)">
                                      <p:cBhvr>
                                        <p:cTn id="7" dur="500"/>
                                        <p:tgtEl>
                                          <p:spTgt spid="21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5B149-87C1-4F76-BA9E-30DA08D903C5}"/>
              </a:ext>
            </a:extLst>
          </p:cNvPr>
          <p:cNvSpPr>
            <a:spLocks noGrp="1"/>
          </p:cNvSpPr>
          <p:nvPr>
            <p:ph type="ctrTitle" idx="4294967295"/>
          </p:nvPr>
        </p:nvSpPr>
        <p:spPr>
          <a:xfrm>
            <a:off x="2824843" y="1171349"/>
            <a:ext cx="5784850" cy="2387600"/>
          </a:xfrm>
        </p:spPr>
        <p:txBody>
          <a:bodyPr/>
          <a:lstStyle/>
          <a:p>
            <a:pPr algn="ctr"/>
            <a:r>
              <a:rPr lang="en-US" dirty="0"/>
              <a:t>Leaves</a:t>
            </a:r>
          </a:p>
        </p:txBody>
      </p:sp>
    </p:spTree>
    <p:extLst>
      <p:ext uri="{BB962C8B-B14F-4D97-AF65-F5344CB8AC3E}">
        <p14:creationId xmlns:p14="http://schemas.microsoft.com/office/powerpoint/2010/main" val="2874163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612168" y="365125"/>
            <a:ext cx="10515600" cy="1325563"/>
          </a:xfrm>
        </p:spPr>
        <p:txBody>
          <a:bodyPr/>
          <a:lstStyle/>
          <a:p>
            <a:pPr eaLnBrk="1" hangingPunct="1"/>
            <a:r>
              <a:rPr lang="en-US" dirty="0"/>
              <a:t>Leaves</a:t>
            </a:r>
          </a:p>
        </p:txBody>
      </p:sp>
      <p:sp>
        <p:nvSpPr>
          <p:cNvPr id="22531" name="Rectangle 3"/>
          <p:cNvSpPr>
            <a:spLocks noChangeArrowheads="1"/>
          </p:cNvSpPr>
          <p:nvPr/>
        </p:nvSpPr>
        <p:spPr bwMode="auto">
          <a:xfrm>
            <a:off x="692618" y="1380423"/>
            <a:ext cx="8724900" cy="4524315"/>
          </a:xfrm>
          <a:prstGeom prst="rect">
            <a:avLst/>
          </a:prstGeom>
          <a:noFill/>
          <a:ln w="9525">
            <a:noFill/>
            <a:miter lim="800000"/>
            <a:headEnd/>
            <a:tailEnd/>
          </a:ln>
        </p:spPr>
        <p:txBody>
          <a:bodyPr wrap="square">
            <a:spAutoFit/>
          </a:bodyPr>
          <a:lstStyle/>
          <a:p>
            <a:r>
              <a:rPr lang="en-US" sz="2000" b="1" u="sng" dirty="0"/>
              <a:t>Paid Sick leave</a:t>
            </a:r>
            <a:endParaRPr lang="en-US" sz="2000" u="sng" dirty="0"/>
          </a:p>
          <a:p>
            <a:pPr marL="457200" indent="-457200">
              <a:buClr>
                <a:schemeClr val="bg2">
                  <a:lumMod val="50000"/>
                </a:schemeClr>
              </a:buClr>
              <a:buFont typeface="Wingdings" pitchFamily="2" charset="2"/>
              <a:buChar char="§"/>
            </a:pPr>
            <a:r>
              <a:rPr lang="en-US" sz="2000" dirty="0"/>
              <a:t>Maximum 13 non-cumulative days per year</a:t>
            </a:r>
            <a:endParaRPr lang="en-US" sz="2000" i="1" dirty="0"/>
          </a:p>
          <a:p>
            <a:pPr marL="457200" indent="-457200">
              <a:buClr>
                <a:schemeClr val="bg2">
                  <a:lumMod val="50000"/>
                </a:schemeClr>
              </a:buClr>
              <a:buFont typeface="Wingdings" pitchFamily="2" charset="2"/>
              <a:buChar char="§"/>
            </a:pPr>
            <a:r>
              <a:rPr lang="en-US" sz="2000" i="1" dirty="0"/>
              <a:t>6 ½ days per semester</a:t>
            </a:r>
          </a:p>
          <a:p>
            <a:pPr marL="457200" indent="-457200">
              <a:buClr>
                <a:schemeClr val="bg2">
                  <a:lumMod val="50000"/>
                </a:schemeClr>
              </a:buClr>
              <a:buFont typeface="Wingdings" pitchFamily="2" charset="2"/>
              <a:buChar char="§"/>
            </a:pPr>
            <a:r>
              <a:rPr lang="en-US" sz="2000" i="1" dirty="0"/>
              <a:t>Days are equal to your “work day” and not set at 8 hours</a:t>
            </a:r>
          </a:p>
          <a:p>
            <a:r>
              <a:rPr lang="en-US" sz="2000" dirty="0"/>
              <a:t>	Example: 33% appointment of 13.2 </a:t>
            </a:r>
            <a:r>
              <a:rPr lang="en-US" sz="2000" dirty="0" err="1"/>
              <a:t>hrs</a:t>
            </a:r>
            <a:r>
              <a:rPr lang="en-US" sz="2000" dirty="0"/>
              <a:t>/</a:t>
            </a:r>
            <a:r>
              <a:rPr lang="en-US" sz="2000" dirty="0" err="1"/>
              <a:t>wk</a:t>
            </a:r>
            <a:r>
              <a:rPr lang="en-US" sz="2000" dirty="0"/>
              <a:t> = sick day of 2.64 hours</a:t>
            </a:r>
          </a:p>
          <a:p>
            <a:pPr marL="457200" indent="-457200">
              <a:buClr>
                <a:schemeClr val="bg2">
                  <a:lumMod val="50000"/>
                </a:schemeClr>
              </a:buClr>
              <a:buFont typeface="Wingdings" pitchFamily="2" charset="2"/>
              <a:buChar char="§"/>
            </a:pPr>
            <a:r>
              <a:rPr lang="en-US" sz="2000" dirty="0"/>
              <a:t>Tracked by supervisors/units</a:t>
            </a:r>
          </a:p>
          <a:p>
            <a:pPr marL="457200" indent="-457200">
              <a:buClr>
                <a:schemeClr val="bg2">
                  <a:lumMod val="50000"/>
                </a:schemeClr>
              </a:buClr>
              <a:buFont typeface="Wingdings" pitchFamily="2" charset="2"/>
              <a:buChar char="§"/>
            </a:pPr>
            <a:endParaRPr lang="en-US" sz="2000" dirty="0"/>
          </a:p>
          <a:p>
            <a:r>
              <a:rPr lang="en-US" sz="2000" b="1" u="sng" dirty="0"/>
              <a:t>Parental Leave</a:t>
            </a:r>
          </a:p>
          <a:p>
            <a:pPr marL="342900" indent="-342900">
              <a:buClr>
                <a:schemeClr val="bg2">
                  <a:lumMod val="50000"/>
                </a:schemeClr>
              </a:buClr>
              <a:buFont typeface="Wingdings" pitchFamily="2" charset="2"/>
              <a:buChar char="§"/>
            </a:pPr>
            <a:r>
              <a:rPr lang="en-US" sz="2000" dirty="0"/>
              <a:t>6 weeks of paid leave immediately following birth or adoption</a:t>
            </a:r>
            <a:endParaRPr lang="en-US" sz="2000" u="sng" dirty="0"/>
          </a:p>
          <a:p>
            <a:pPr marL="342900" indent="-342900">
              <a:buClr>
                <a:schemeClr val="bg2">
                  <a:lumMod val="50000"/>
                </a:schemeClr>
              </a:buClr>
              <a:buFont typeface="Wingdings" pitchFamily="2" charset="2"/>
              <a:buChar char="§"/>
            </a:pPr>
            <a:r>
              <a:rPr lang="en-US" sz="2000" dirty="0"/>
              <a:t>Leave shall not exceed 6 weeks in total </a:t>
            </a:r>
            <a:endParaRPr lang="en-US" sz="2000" i="1" dirty="0"/>
          </a:p>
          <a:p>
            <a:pPr marL="342900" indent="-342900">
              <a:buClr>
                <a:schemeClr val="bg2">
                  <a:lumMod val="50000"/>
                </a:schemeClr>
              </a:buClr>
              <a:buFont typeface="Wingdings" pitchFamily="2" charset="2"/>
              <a:buChar char="§"/>
            </a:pPr>
            <a:r>
              <a:rPr lang="en-US" sz="2000" dirty="0"/>
              <a:t>Available to both mothers and fathers</a:t>
            </a:r>
            <a:endParaRPr lang="en-US" sz="2000" i="1" dirty="0"/>
          </a:p>
          <a:p>
            <a:pPr marL="342900" indent="-342900">
              <a:buClr>
                <a:schemeClr val="bg2">
                  <a:lumMod val="50000"/>
                </a:schemeClr>
              </a:buClr>
              <a:buFont typeface="Wingdings" pitchFamily="2" charset="2"/>
              <a:buChar char="§"/>
            </a:pPr>
            <a:r>
              <a:rPr lang="en-US" sz="2000" dirty="0"/>
              <a:t>Must occur during active appointment period</a:t>
            </a:r>
          </a:p>
          <a:p>
            <a:pPr marL="457200" indent="-457200">
              <a:buClr>
                <a:schemeClr val="bg2">
                  <a:lumMod val="50000"/>
                </a:schemeClr>
              </a:buClr>
              <a:buFont typeface="Wingdings" pitchFamily="2" charset="2"/>
              <a:buChar char="§"/>
            </a:pPr>
            <a:endParaRPr lang="en-US" sz="2000" dirty="0"/>
          </a:p>
          <a:p>
            <a:endParaRPr lang="en-US" sz="2800" dirty="0"/>
          </a:p>
        </p:txBody>
      </p:sp>
      <p:pic>
        <p:nvPicPr>
          <p:cNvPr id="7" name="Picture 6" descr="logo.TIF"/>
          <p:cNvPicPr>
            <a:picLocks noChangeAspect="1"/>
          </p:cNvPicPr>
          <p:nvPr/>
        </p:nvPicPr>
        <p:blipFill>
          <a:blip r:embed="rId2" cstate="print"/>
          <a:stretch>
            <a:fillRect/>
          </a:stretch>
        </p:blipFill>
        <p:spPr>
          <a:xfrm>
            <a:off x="1828800" y="6096000"/>
            <a:ext cx="465328" cy="603668"/>
          </a:xfrm>
          <a:prstGeom prst="rect">
            <a:avLst/>
          </a:prstGeom>
        </p:spPr>
      </p:pic>
    </p:spTree>
    <p:extLst>
      <p:ext uri="{BB962C8B-B14F-4D97-AF65-F5344CB8AC3E}">
        <p14:creationId xmlns:p14="http://schemas.microsoft.com/office/powerpoint/2010/main" val="308818340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p:cTn id="7" dur="1000" fill="hold"/>
                                        <p:tgtEl>
                                          <p:spTgt spid="22531">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2253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22531">
                                            <p:txEl>
                                              <p:pRg st="0" end="0"/>
                                            </p:txEl>
                                          </p:spTgt>
                                        </p:tgtEl>
                                      </p:cBhvr>
                                    </p:animEffect>
                                  </p:childTnLst>
                                  <p:subTnLst>
                                    <p:animClr clrSpc="rgb" dir="cw">
                                      <p:cBhvr override="childStyle">
                                        <p:cTn dur="1" fill="hold" display="0" masterRel="nextClick" afterEffect="1"/>
                                        <p:tgtEl>
                                          <p:spTgt spid="22531">
                                            <p:txEl>
                                              <p:pRg st="0" end="0"/>
                                            </p:txEl>
                                          </p:spTgt>
                                        </p:tgtEl>
                                        <p:attrNameLst>
                                          <p:attrName>ppt_c</p:attrName>
                                        </p:attrNameLst>
                                      </p:cBhvr>
                                      <p:to>
                                        <a:srgbClr val="44B9E8"/>
                                      </p:to>
                                    </p:animClr>
                                  </p:sub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22531">
                                            <p:txEl>
                                              <p:pRg st="1" end="1"/>
                                            </p:txEl>
                                          </p:spTgt>
                                        </p:tgtEl>
                                        <p:attrNameLst>
                                          <p:attrName>style.visibility</p:attrName>
                                        </p:attrNameLst>
                                      </p:cBhvr>
                                      <p:to>
                                        <p:strVal val="visible"/>
                                      </p:to>
                                    </p:set>
                                    <p:anim calcmode="lin" valueType="num">
                                      <p:cBhvr>
                                        <p:cTn id="14" dur="500" fill="hold"/>
                                        <p:tgtEl>
                                          <p:spTgt spid="22531">
                                            <p:txEl>
                                              <p:pRg st="1" end="1"/>
                                            </p:txEl>
                                          </p:spTgt>
                                        </p:tgtEl>
                                        <p:attrNameLst>
                                          <p:attrName>ppt_x</p:attrName>
                                        </p:attrNameLst>
                                      </p:cBhvr>
                                      <p:tavLst>
                                        <p:tav tm="0">
                                          <p:val>
                                            <p:strVal val="#ppt_x-.2"/>
                                          </p:val>
                                        </p:tav>
                                        <p:tav tm="100000">
                                          <p:val>
                                            <p:strVal val="#ppt_x"/>
                                          </p:val>
                                        </p:tav>
                                      </p:tavLst>
                                    </p:anim>
                                    <p:anim calcmode="lin" valueType="num">
                                      <p:cBhvr>
                                        <p:cTn id="15" dur="500" fill="hold"/>
                                        <p:tgtEl>
                                          <p:spTgt spid="22531">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500"/>
                                        <p:tgtEl>
                                          <p:spTgt spid="22531">
                                            <p:txEl>
                                              <p:pRg st="1" end="1"/>
                                            </p:txEl>
                                          </p:spTgt>
                                        </p:tgtEl>
                                      </p:cBhvr>
                                    </p:animEffect>
                                  </p:childTnLst>
                                  <p:subTnLst>
                                    <p:animClr clrSpc="rgb" dir="cw">
                                      <p:cBhvr override="childStyle">
                                        <p:cTn dur="1" fill="hold" display="0" masterRel="nextClick" afterEffect="1"/>
                                        <p:tgtEl>
                                          <p:spTgt spid="22531">
                                            <p:txEl>
                                              <p:pRg st="1" end="1"/>
                                            </p:txEl>
                                          </p:spTgt>
                                        </p:tgtEl>
                                        <p:attrNameLst>
                                          <p:attrName>ppt_c</p:attrName>
                                        </p:attrNameLst>
                                      </p:cBhvr>
                                      <p:to>
                                        <a:srgbClr val="44B9E8"/>
                                      </p:to>
                                    </p:animClr>
                                  </p:sub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22531">
                                            <p:txEl>
                                              <p:pRg st="2" end="2"/>
                                            </p:txEl>
                                          </p:spTgt>
                                        </p:tgtEl>
                                        <p:attrNameLst>
                                          <p:attrName>style.visibility</p:attrName>
                                        </p:attrNameLst>
                                      </p:cBhvr>
                                      <p:to>
                                        <p:strVal val="visible"/>
                                      </p:to>
                                    </p:set>
                                    <p:anim calcmode="lin" valueType="num">
                                      <p:cBhvr>
                                        <p:cTn id="21" dur="500" fill="hold"/>
                                        <p:tgtEl>
                                          <p:spTgt spid="22531">
                                            <p:txEl>
                                              <p:pRg st="2" end="2"/>
                                            </p:txEl>
                                          </p:spTgt>
                                        </p:tgtEl>
                                        <p:attrNameLst>
                                          <p:attrName>ppt_x</p:attrName>
                                        </p:attrNameLst>
                                      </p:cBhvr>
                                      <p:tavLst>
                                        <p:tav tm="0">
                                          <p:val>
                                            <p:strVal val="#ppt_x-.2"/>
                                          </p:val>
                                        </p:tav>
                                        <p:tav tm="100000">
                                          <p:val>
                                            <p:strVal val="#ppt_x"/>
                                          </p:val>
                                        </p:tav>
                                      </p:tavLst>
                                    </p:anim>
                                    <p:anim calcmode="lin" valueType="num">
                                      <p:cBhvr>
                                        <p:cTn id="22" dur="500" fill="hold"/>
                                        <p:tgtEl>
                                          <p:spTgt spid="22531">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500"/>
                                        <p:tgtEl>
                                          <p:spTgt spid="22531">
                                            <p:txEl>
                                              <p:pRg st="2" end="2"/>
                                            </p:txEl>
                                          </p:spTgt>
                                        </p:tgtEl>
                                      </p:cBhvr>
                                    </p:animEffect>
                                  </p:childTnLst>
                                  <p:subTnLst>
                                    <p:animClr clrSpc="rgb" dir="cw">
                                      <p:cBhvr override="childStyle">
                                        <p:cTn dur="1" fill="hold" display="0" masterRel="nextClick" afterEffect="1"/>
                                        <p:tgtEl>
                                          <p:spTgt spid="22531">
                                            <p:txEl>
                                              <p:pRg st="2" end="2"/>
                                            </p:txEl>
                                          </p:spTgt>
                                        </p:tgtEl>
                                        <p:attrNameLst>
                                          <p:attrName>ppt_c</p:attrName>
                                        </p:attrNameLst>
                                      </p:cBhvr>
                                      <p:to>
                                        <a:srgbClr val="44B9E8"/>
                                      </p:to>
                                    </p:animClr>
                                  </p:sub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22531">
                                            <p:txEl>
                                              <p:pRg st="3" end="3"/>
                                            </p:txEl>
                                          </p:spTgt>
                                        </p:tgtEl>
                                        <p:attrNameLst>
                                          <p:attrName>style.visibility</p:attrName>
                                        </p:attrNameLst>
                                      </p:cBhvr>
                                      <p:to>
                                        <p:strVal val="visible"/>
                                      </p:to>
                                    </p:set>
                                    <p:anim calcmode="lin" valueType="num">
                                      <p:cBhvr>
                                        <p:cTn id="28" dur="500" fill="hold"/>
                                        <p:tgtEl>
                                          <p:spTgt spid="22531">
                                            <p:txEl>
                                              <p:pRg st="3" end="3"/>
                                            </p:txEl>
                                          </p:spTgt>
                                        </p:tgtEl>
                                        <p:attrNameLst>
                                          <p:attrName>ppt_x</p:attrName>
                                        </p:attrNameLst>
                                      </p:cBhvr>
                                      <p:tavLst>
                                        <p:tav tm="0">
                                          <p:val>
                                            <p:strVal val="#ppt_x-.2"/>
                                          </p:val>
                                        </p:tav>
                                        <p:tav tm="100000">
                                          <p:val>
                                            <p:strVal val="#ppt_x"/>
                                          </p:val>
                                        </p:tav>
                                      </p:tavLst>
                                    </p:anim>
                                    <p:anim calcmode="lin" valueType="num">
                                      <p:cBhvr>
                                        <p:cTn id="29" dur="500" fill="hold"/>
                                        <p:tgtEl>
                                          <p:spTgt spid="22531">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500"/>
                                        <p:tgtEl>
                                          <p:spTgt spid="22531">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22531">
                                            <p:txEl>
                                              <p:pRg st="4" end="4"/>
                                            </p:txEl>
                                          </p:spTgt>
                                        </p:tgtEl>
                                        <p:attrNameLst>
                                          <p:attrName>style.visibility</p:attrName>
                                        </p:attrNameLst>
                                      </p:cBhvr>
                                      <p:to>
                                        <p:strVal val="visible"/>
                                      </p:to>
                                    </p:set>
                                    <p:anim calcmode="lin" valueType="num">
                                      <p:cBhvr>
                                        <p:cTn id="35" dur="500" fill="hold"/>
                                        <p:tgtEl>
                                          <p:spTgt spid="22531">
                                            <p:txEl>
                                              <p:pRg st="4" end="4"/>
                                            </p:txEl>
                                          </p:spTgt>
                                        </p:tgtEl>
                                        <p:attrNameLst>
                                          <p:attrName>ppt_x</p:attrName>
                                        </p:attrNameLst>
                                      </p:cBhvr>
                                      <p:tavLst>
                                        <p:tav tm="0">
                                          <p:val>
                                            <p:strVal val="#ppt_x-.2"/>
                                          </p:val>
                                        </p:tav>
                                        <p:tav tm="100000">
                                          <p:val>
                                            <p:strVal val="#ppt_x"/>
                                          </p:val>
                                        </p:tav>
                                      </p:tavLst>
                                    </p:anim>
                                    <p:anim calcmode="lin" valueType="num">
                                      <p:cBhvr>
                                        <p:cTn id="36" dur="500" fill="hold"/>
                                        <p:tgtEl>
                                          <p:spTgt spid="22531">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500"/>
                                        <p:tgtEl>
                                          <p:spTgt spid="225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7417" y="1082312"/>
            <a:ext cx="8889125" cy="3658650"/>
          </a:xfrm>
        </p:spPr>
        <p:txBody>
          <a:bodyPr>
            <a:noAutofit/>
          </a:bodyPr>
          <a:lstStyle/>
          <a:p>
            <a:pPr>
              <a:buNone/>
            </a:pPr>
            <a:r>
              <a:rPr lang="en-US" sz="2000" b="1" u="sng" dirty="0"/>
              <a:t>Funeral/Bereavement Leave </a:t>
            </a:r>
          </a:p>
          <a:p>
            <a:pPr>
              <a:buNone/>
            </a:pPr>
            <a:r>
              <a:rPr lang="en-US" sz="1600" dirty="0"/>
              <a:t>Up to 5 days paid leave upon death of:</a:t>
            </a:r>
          </a:p>
          <a:p>
            <a:pPr>
              <a:buSzPct val="125000"/>
              <a:buFont typeface="Wingdings" pitchFamily="2" charset="2"/>
              <a:buChar char="§"/>
            </a:pPr>
            <a:r>
              <a:rPr lang="en-US" sz="1600" i="1" dirty="0"/>
              <a:t>Immediate family</a:t>
            </a:r>
            <a:endParaRPr lang="en-US" sz="1600" i="1" dirty="0">
              <a:solidFill>
                <a:schemeClr val="accent2"/>
              </a:solidFill>
            </a:endParaRPr>
          </a:p>
          <a:p>
            <a:pPr>
              <a:buSzPct val="125000"/>
              <a:buFont typeface="Wingdings" pitchFamily="2" charset="2"/>
              <a:buChar char="§"/>
            </a:pPr>
            <a:r>
              <a:rPr lang="en-US" sz="1600" i="1" dirty="0"/>
              <a:t>Domestic partner</a:t>
            </a:r>
          </a:p>
          <a:p>
            <a:pPr>
              <a:buSzPct val="125000"/>
              <a:buFont typeface="Wingdings" pitchFamily="2" charset="2"/>
              <a:buChar char="§"/>
            </a:pPr>
            <a:r>
              <a:rPr lang="en-US" sz="1600" i="1" dirty="0"/>
              <a:t>Civil union partner</a:t>
            </a:r>
          </a:p>
          <a:p>
            <a:pPr>
              <a:buSzPct val="125000"/>
              <a:buFont typeface="Wingdings" pitchFamily="2" charset="2"/>
              <a:buChar char="§"/>
            </a:pPr>
            <a:r>
              <a:rPr lang="en-US" sz="1600" i="1" dirty="0"/>
              <a:t>Household member</a:t>
            </a:r>
          </a:p>
          <a:p>
            <a:pPr>
              <a:buSzPct val="125000"/>
              <a:buFont typeface="Wingdings" pitchFamily="2" charset="2"/>
              <a:buChar char="§"/>
            </a:pPr>
            <a:r>
              <a:rPr lang="en-US" sz="1600" i="1" dirty="0"/>
              <a:t>In-laws</a:t>
            </a:r>
          </a:p>
          <a:p>
            <a:pPr>
              <a:buSzPct val="125000"/>
              <a:buFont typeface="Wingdings" pitchFamily="2" charset="2"/>
              <a:buChar char="§"/>
            </a:pPr>
            <a:r>
              <a:rPr lang="en-US" sz="1600" i="1" dirty="0"/>
              <a:t>Grandparents and/or grandchildren</a:t>
            </a:r>
          </a:p>
          <a:p>
            <a:pPr marL="0" indent="0">
              <a:buSzPct val="125000"/>
              <a:buNone/>
            </a:pPr>
            <a:r>
              <a:rPr lang="en-US" sz="1600" dirty="0"/>
              <a:t>1 day paid leave upon death</a:t>
            </a:r>
            <a:r>
              <a:rPr lang="en-US" sz="1600" i="1" dirty="0"/>
              <a:t> </a:t>
            </a:r>
            <a:r>
              <a:rPr lang="en-US" sz="1600" dirty="0"/>
              <a:t>of:</a:t>
            </a:r>
          </a:p>
          <a:p>
            <a:pPr>
              <a:buSzPct val="125000"/>
              <a:buFont typeface="Wingdings" pitchFamily="2" charset="2"/>
              <a:buChar char="§"/>
            </a:pPr>
            <a:r>
              <a:rPr lang="en-US" sz="1600" i="1" dirty="0"/>
              <a:t>Relative other than the above who is not a member of employee’s household</a:t>
            </a:r>
          </a:p>
          <a:p>
            <a:pPr>
              <a:buSzPct val="125000"/>
              <a:buFont typeface="Wingdings" pitchFamily="2" charset="2"/>
              <a:buChar char="§"/>
            </a:pPr>
            <a:endParaRPr lang="en-US" sz="1600" i="1" dirty="0"/>
          </a:p>
          <a:p>
            <a:pPr marL="0" indent="0">
              <a:buSzPct val="125000"/>
              <a:buNone/>
            </a:pPr>
            <a:r>
              <a:rPr lang="en-US" sz="1600" i="1" dirty="0">
                <a:hlinkClick r:id="rId3"/>
              </a:rPr>
              <a:t>https://www.hr.uillinois.edu/cms/One.aspx?portalId=4292&amp;pageId=5623#Other%20Provisions</a:t>
            </a:r>
            <a:endParaRPr lang="en-US" sz="1600" i="1" dirty="0"/>
          </a:p>
          <a:p>
            <a:pPr marL="0" indent="0">
              <a:buSzPct val="125000"/>
              <a:buNone/>
            </a:pPr>
            <a:endParaRPr lang="en-US" sz="1600" i="1" dirty="0"/>
          </a:p>
          <a:p>
            <a:pPr marL="0" indent="0">
              <a:buSzPct val="125000"/>
              <a:buNone/>
            </a:pPr>
            <a:endParaRPr lang="en-US" sz="1600" i="1" dirty="0"/>
          </a:p>
          <a:p>
            <a:pPr>
              <a:buSzPct val="125000"/>
              <a:buNone/>
            </a:pPr>
            <a:endParaRPr lang="en-US" sz="1600" dirty="0"/>
          </a:p>
        </p:txBody>
      </p:sp>
      <p:sp>
        <p:nvSpPr>
          <p:cNvPr id="2" name="Title 1"/>
          <p:cNvSpPr>
            <a:spLocks noGrp="1"/>
          </p:cNvSpPr>
          <p:nvPr>
            <p:ph type="title"/>
          </p:nvPr>
        </p:nvSpPr>
        <p:spPr>
          <a:xfrm>
            <a:off x="367417" y="152400"/>
            <a:ext cx="8229600" cy="1143000"/>
          </a:xfrm>
        </p:spPr>
        <p:txBody>
          <a:bodyPr/>
          <a:lstStyle/>
          <a:p>
            <a:pPr algn="l"/>
            <a:r>
              <a:rPr lang="en-US" dirty="0"/>
              <a:t>Leaves</a:t>
            </a:r>
          </a:p>
        </p:txBody>
      </p:sp>
      <p:pic>
        <p:nvPicPr>
          <p:cNvPr id="6" name="Picture 5" descr="logo.TIF"/>
          <p:cNvPicPr>
            <a:picLocks noChangeAspect="1"/>
          </p:cNvPicPr>
          <p:nvPr/>
        </p:nvPicPr>
        <p:blipFill>
          <a:blip r:embed="rId4" cstate="print"/>
          <a:stretch>
            <a:fillRect/>
          </a:stretch>
        </p:blipFill>
        <p:spPr>
          <a:xfrm>
            <a:off x="1828800" y="6096000"/>
            <a:ext cx="465328" cy="603668"/>
          </a:xfrm>
          <a:prstGeom prst="rect">
            <a:avLst/>
          </a:prstGeom>
        </p:spPr>
      </p:pic>
    </p:spTree>
    <p:extLst>
      <p:ext uri="{BB962C8B-B14F-4D97-AF65-F5344CB8AC3E}">
        <p14:creationId xmlns:p14="http://schemas.microsoft.com/office/powerpoint/2010/main" val="36130617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44B9E8"/>
                                      </p:to>
                                    </p:animClr>
                                  </p:subTnLst>
                                </p:cTn>
                              </p:par>
                              <p:par>
                                <p:cTn id="11" presetID="39" presetClass="entr" presetSubtype="0" accel="10000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3">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3">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rgbClr val="44B9E8"/>
                                      </p:to>
                                    </p:animClr>
                                  </p:subTnLst>
                                </p:cTn>
                              </p:par>
                              <p:par>
                                <p:cTn id="17" presetID="39" presetClass="entr" presetSubtype="0" accel="10000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3">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3">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3">
                                            <p:txEl>
                                              <p:pRg st="2" end="2"/>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2" end="2"/>
                                            </p:txEl>
                                          </p:spTgt>
                                        </p:tgtEl>
                                        <p:attrNameLst>
                                          <p:attrName>ppt_c</p:attrName>
                                        </p:attrNameLst>
                                      </p:cBhvr>
                                      <p:to>
                                        <a:srgbClr val="44B9E8"/>
                                      </p:to>
                                    </p:animClr>
                                  </p:subTnLst>
                                </p:cTn>
                              </p:par>
                              <p:par>
                                <p:cTn id="23" presetID="39" presetClass="entr" presetSubtype="0" accel="10000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6" dur="500" fill="hold"/>
                                        <p:tgtEl>
                                          <p:spTgt spid="3">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7" dur="500" fill="hold"/>
                                        <p:tgtEl>
                                          <p:spTgt spid="3">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28" dur="500" fill="hold"/>
                                        <p:tgtEl>
                                          <p:spTgt spid="3">
                                            <p:txEl>
                                              <p:pRg st="3" end="3"/>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3" end="3"/>
                                            </p:txEl>
                                          </p:spTgt>
                                        </p:tgtEl>
                                        <p:attrNameLst>
                                          <p:attrName>ppt_c</p:attrName>
                                        </p:attrNameLst>
                                      </p:cBhvr>
                                      <p:to>
                                        <a:srgbClr val="44B9E8"/>
                                      </p:to>
                                    </p:animClr>
                                  </p:subTnLst>
                                </p:cTn>
                              </p:par>
                              <p:par>
                                <p:cTn id="29" presetID="39" presetClass="entr" presetSubtype="0" accel="10000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2" dur="500" fill="hold"/>
                                        <p:tgtEl>
                                          <p:spTgt spid="3">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3" dur="500" fill="hold"/>
                                        <p:tgtEl>
                                          <p:spTgt spid="3">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4" dur="500" fill="hold"/>
                                        <p:tgtEl>
                                          <p:spTgt spid="3">
                                            <p:txEl>
                                              <p:pRg st="4" end="4"/>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4" end="4"/>
                                            </p:txEl>
                                          </p:spTgt>
                                        </p:tgtEl>
                                        <p:attrNameLst>
                                          <p:attrName>ppt_c</p:attrName>
                                        </p:attrNameLst>
                                      </p:cBhvr>
                                      <p:to>
                                        <a:srgbClr val="44B9E8"/>
                                      </p:to>
                                    </p:animClr>
                                  </p:subTnLst>
                                </p:cTn>
                              </p:par>
                              <p:par>
                                <p:cTn id="35" presetID="39" presetClass="entr" presetSubtype="0" accel="100000" fill="hold" grpId="0"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500" fill="hold"/>
                                        <p:tgtEl>
                                          <p:spTgt spid="3">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8" dur="500" fill="hold"/>
                                        <p:tgtEl>
                                          <p:spTgt spid="3">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9" dur="500" fill="hold"/>
                                        <p:tgtEl>
                                          <p:spTgt spid="3">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40" dur="500" fill="hold"/>
                                        <p:tgtEl>
                                          <p:spTgt spid="3">
                                            <p:txEl>
                                              <p:pRg st="5" end="5"/>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5" end="5"/>
                                            </p:txEl>
                                          </p:spTgt>
                                        </p:tgtEl>
                                        <p:attrNameLst>
                                          <p:attrName>ppt_c</p:attrName>
                                        </p:attrNameLst>
                                      </p:cBhvr>
                                      <p:to>
                                        <a:srgbClr val="44B9E8"/>
                                      </p:to>
                                    </p:animClr>
                                  </p:subTnLst>
                                </p:cTn>
                              </p:par>
                              <p:par>
                                <p:cTn id="41" presetID="39" presetClass="entr" presetSubtype="0" accel="100000" fill="hold" grpId="0"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500" fill="hold"/>
                                        <p:tgtEl>
                                          <p:spTgt spid="3">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4" dur="500" fill="hold"/>
                                        <p:tgtEl>
                                          <p:spTgt spid="3">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5" dur="500" fill="hold"/>
                                        <p:tgtEl>
                                          <p:spTgt spid="3">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46" dur="500" fill="hold"/>
                                        <p:tgtEl>
                                          <p:spTgt spid="3">
                                            <p:txEl>
                                              <p:pRg st="6" end="6"/>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6" end="6"/>
                                            </p:txEl>
                                          </p:spTgt>
                                        </p:tgtEl>
                                        <p:attrNameLst>
                                          <p:attrName>ppt_c</p:attrName>
                                        </p:attrNameLst>
                                      </p:cBhvr>
                                      <p:to>
                                        <a:srgbClr val="44B9E8"/>
                                      </p:to>
                                    </p:animClr>
                                  </p:subTnLst>
                                </p:cTn>
                              </p:par>
                              <p:par>
                                <p:cTn id="47" presetID="39" presetClass="entr" presetSubtype="0" accel="100000" fill="hold" grpId="0"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500" fill="hold"/>
                                        <p:tgtEl>
                                          <p:spTgt spid="3">
                                            <p:txEl>
                                              <p:pRg st="7" end="7"/>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0" dur="500" fill="hold"/>
                                        <p:tgtEl>
                                          <p:spTgt spid="3">
                                            <p:txEl>
                                              <p:pRg st="7" end="7"/>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1" dur="500" fill="hold"/>
                                        <p:tgtEl>
                                          <p:spTgt spid="3">
                                            <p:txEl>
                                              <p:pRg st="7" end="7"/>
                                            </p:txEl>
                                          </p:spTgt>
                                        </p:tgtEl>
                                        <p:attrNameLst>
                                          <p:attrName>ppt_x</p:attrName>
                                        </p:attrNameLst>
                                      </p:cBhvr>
                                      <p:tavLst>
                                        <p:tav tm="0">
                                          <p:val>
                                            <p:strVal val="#ppt_x-.3"/>
                                          </p:val>
                                        </p:tav>
                                        <p:tav tm="50000">
                                          <p:val>
                                            <p:strVal val="#ppt_x"/>
                                          </p:val>
                                        </p:tav>
                                        <p:tav tm="100000">
                                          <p:val>
                                            <p:strVal val="#ppt_x"/>
                                          </p:val>
                                        </p:tav>
                                      </p:tavLst>
                                    </p:anim>
                                    <p:anim calcmode="lin" valueType="num">
                                      <p:cBhvr>
                                        <p:cTn id="52" dur="500" fill="hold"/>
                                        <p:tgtEl>
                                          <p:spTgt spid="3">
                                            <p:txEl>
                                              <p:pRg st="7" end="7"/>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7" end="7"/>
                                            </p:txEl>
                                          </p:spTgt>
                                        </p:tgtEl>
                                        <p:attrNameLst>
                                          <p:attrName>ppt_c</p:attrName>
                                        </p:attrNameLst>
                                      </p:cBhvr>
                                      <p:to>
                                        <a:srgbClr val="44B9E8"/>
                                      </p:to>
                                    </p:animClr>
                                  </p:subTnLst>
                                </p:cTn>
                              </p:par>
                              <p:par>
                                <p:cTn id="53" presetID="39" presetClass="entr" presetSubtype="0" accel="100000" fill="hold" grpId="0"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500" fill="hold"/>
                                        <p:tgtEl>
                                          <p:spTgt spid="3">
                                            <p:txEl>
                                              <p:pRg st="8" end="8"/>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6" dur="500" fill="hold"/>
                                        <p:tgtEl>
                                          <p:spTgt spid="3">
                                            <p:txEl>
                                              <p:pRg st="8" end="8"/>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7" dur="500" fill="hold"/>
                                        <p:tgtEl>
                                          <p:spTgt spid="3">
                                            <p:txEl>
                                              <p:pRg st="8" end="8"/>
                                            </p:txEl>
                                          </p:spTgt>
                                        </p:tgtEl>
                                        <p:attrNameLst>
                                          <p:attrName>ppt_x</p:attrName>
                                        </p:attrNameLst>
                                      </p:cBhvr>
                                      <p:tavLst>
                                        <p:tav tm="0">
                                          <p:val>
                                            <p:strVal val="#ppt_x-.3"/>
                                          </p:val>
                                        </p:tav>
                                        <p:tav tm="50000">
                                          <p:val>
                                            <p:strVal val="#ppt_x"/>
                                          </p:val>
                                        </p:tav>
                                        <p:tav tm="100000">
                                          <p:val>
                                            <p:strVal val="#ppt_x"/>
                                          </p:val>
                                        </p:tav>
                                      </p:tavLst>
                                    </p:anim>
                                    <p:anim calcmode="lin" valueType="num">
                                      <p:cBhvr>
                                        <p:cTn id="58" dur="500" fill="hold"/>
                                        <p:tgtEl>
                                          <p:spTgt spid="3">
                                            <p:txEl>
                                              <p:pRg st="8" end="8"/>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8" end="8"/>
                                            </p:txEl>
                                          </p:spTgt>
                                        </p:tgtEl>
                                        <p:attrNameLst>
                                          <p:attrName>ppt_c</p:attrName>
                                        </p:attrNameLst>
                                      </p:cBhvr>
                                      <p:to>
                                        <a:srgbClr val="44B9E8"/>
                                      </p:to>
                                    </p:animClr>
                                  </p:subTnLst>
                                </p:cTn>
                              </p:par>
                              <p:par>
                                <p:cTn id="59" presetID="39" presetClass="entr" presetSubtype="0" accel="100000" fill="hold" grpId="0"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500" fill="hold"/>
                                        <p:tgtEl>
                                          <p:spTgt spid="3">
                                            <p:txEl>
                                              <p:pRg st="9" end="9"/>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62" dur="500" fill="hold"/>
                                        <p:tgtEl>
                                          <p:spTgt spid="3">
                                            <p:txEl>
                                              <p:pRg st="9" end="9"/>
                                            </p:txEl>
                                          </p:spTgt>
                                        </p:tgtEl>
                                        <p:attrNameLst>
                                          <p:attrName>ppt_w</p:attrName>
                                        </p:attrNameLst>
                                      </p:cBhvr>
                                      <p:tavLst>
                                        <p:tav tm="0">
                                          <p:val>
                                            <p:strVal val="#ppt_w+.3"/>
                                          </p:val>
                                        </p:tav>
                                        <p:tav tm="50000">
                                          <p:val>
                                            <p:strVal val="#ppt_w+.3"/>
                                          </p:val>
                                        </p:tav>
                                        <p:tav tm="100000">
                                          <p:val>
                                            <p:strVal val="#ppt_w"/>
                                          </p:val>
                                        </p:tav>
                                      </p:tavLst>
                                    </p:anim>
                                    <p:anim calcmode="lin" valueType="num">
                                      <p:cBhvr>
                                        <p:cTn id="63" dur="500" fill="hold"/>
                                        <p:tgtEl>
                                          <p:spTgt spid="3">
                                            <p:txEl>
                                              <p:pRg st="9" end="9"/>
                                            </p:txEl>
                                          </p:spTgt>
                                        </p:tgtEl>
                                        <p:attrNameLst>
                                          <p:attrName>ppt_x</p:attrName>
                                        </p:attrNameLst>
                                      </p:cBhvr>
                                      <p:tavLst>
                                        <p:tav tm="0">
                                          <p:val>
                                            <p:strVal val="#ppt_x-.3"/>
                                          </p:val>
                                        </p:tav>
                                        <p:tav tm="50000">
                                          <p:val>
                                            <p:strVal val="#ppt_x"/>
                                          </p:val>
                                        </p:tav>
                                        <p:tav tm="100000">
                                          <p:val>
                                            <p:strVal val="#ppt_x"/>
                                          </p:val>
                                        </p:tav>
                                      </p:tavLst>
                                    </p:anim>
                                    <p:anim calcmode="lin" valueType="num">
                                      <p:cBhvr>
                                        <p:cTn id="64" dur="500" fill="hold"/>
                                        <p:tgtEl>
                                          <p:spTgt spid="3">
                                            <p:txEl>
                                              <p:pRg st="9" end="9"/>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9" end="9"/>
                                            </p:txEl>
                                          </p:spTgt>
                                        </p:tgtEl>
                                        <p:attrNameLst>
                                          <p:attrName>ppt_c</p:attrName>
                                        </p:attrNameLst>
                                      </p:cBhvr>
                                      <p:to>
                                        <a:srgbClr val="44B9E8"/>
                                      </p:to>
                                    </p:animClr>
                                  </p:subTnLst>
                                </p:cTn>
                              </p:par>
                              <p:par>
                                <p:cTn id="65" presetID="39" presetClass="entr" presetSubtype="0" accel="100000" fill="hold" grpId="0" nodeType="with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p:cTn id="67" dur="500" fill="hold"/>
                                        <p:tgtEl>
                                          <p:spTgt spid="3">
                                            <p:txEl>
                                              <p:pRg st="11" end="1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68" dur="500" fill="hold"/>
                                        <p:tgtEl>
                                          <p:spTgt spid="3">
                                            <p:txEl>
                                              <p:pRg st="11" end="1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69" dur="500" fill="hold"/>
                                        <p:tgtEl>
                                          <p:spTgt spid="3">
                                            <p:txEl>
                                              <p:pRg st="11" end="11"/>
                                            </p:txEl>
                                          </p:spTgt>
                                        </p:tgtEl>
                                        <p:attrNameLst>
                                          <p:attrName>ppt_x</p:attrName>
                                        </p:attrNameLst>
                                      </p:cBhvr>
                                      <p:tavLst>
                                        <p:tav tm="0">
                                          <p:val>
                                            <p:strVal val="#ppt_x-.3"/>
                                          </p:val>
                                        </p:tav>
                                        <p:tav tm="50000">
                                          <p:val>
                                            <p:strVal val="#ppt_x"/>
                                          </p:val>
                                        </p:tav>
                                        <p:tav tm="100000">
                                          <p:val>
                                            <p:strVal val="#ppt_x"/>
                                          </p:val>
                                        </p:tav>
                                      </p:tavLst>
                                    </p:anim>
                                    <p:anim calcmode="lin" valueType="num">
                                      <p:cBhvr>
                                        <p:cTn id="70" dur="500" fill="hold"/>
                                        <p:tgtEl>
                                          <p:spTgt spid="3">
                                            <p:txEl>
                                              <p:pRg st="11" end="11"/>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
                                            <p:txEl>
                                              <p:pRg st="11" end="11"/>
                                            </p:txEl>
                                          </p:spTgt>
                                        </p:tgtEl>
                                        <p:attrNameLst>
                                          <p:attrName>ppt_c</p:attrName>
                                        </p:attrNameLst>
                                      </p:cBhvr>
                                      <p:to>
                                        <a:srgbClr val="44B9E8"/>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35280" y="38457"/>
            <a:ext cx="8229600" cy="1143000"/>
          </a:xfrm>
        </p:spPr>
        <p:txBody>
          <a:bodyPr/>
          <a:lstStyle/>
          <a:p>
            <a:pPr eaLnBrk="1" hangingPunct="1"/>
            <a:r>
              <a:rPr lang="en-US" dirty="0"/>
              <a:t>Leaves</a:t>
            </a:r>
          </a:p>
        </p:txBody>
      </p:sp>
      <p:sp>
        <p:nvSpPr>
          <p:cNvPr id="23555" name="Rectangle 2"/>
          <p:cNvSpPr>
            <a:spLocks noChangeArrowheads="1"/>
          </p:cNvSpPr>
          <p:nvPr/>
        </p:nvSpPr>
        <p:spPr bwMode="auto">
          <a:xfrm>
            <a:off x="758792" y="761198"/>
            <a:ext cx="8229600" cy="3831818"/>
          </a:xfrm>
          <a:prstGeom prst="rect">
            <a:avLst/>
          </a:prstGeom>
          <a:noFill/>
          <a:ln w="9525">
            <a:noFill/>
            <a:miter lim="800000"/>
            <a:headEnd/>
            <a:tailEnd/>
          </a:ln>
        </p:spPr>
        <p:txBody>
          <a:bodyPr wrap="square">
            <a:spAutoFit/>
          </a:bodyPr>
          <a:lstStyle/>
          <a:p>
            <a:endParaRPr lang="en-US" b="1" u="sng" dirty="0"/>
          </a:p>
          <a:p>
            <a:r>
              <a:rPr lang="en-US" altLang="en-US" sz="2000" b="1" u="sng" dirty="0">
                <a:latin typeface="Calibri" panose="020F0502020204030204" pitchFamily="34" charset="0"/>
                <a:cs typeface="Calibri" panose="020F0502020204030204" pitchFamily="34" charset="0"/>
              </a:rPr>
              <a:t> </a:t>
            </a:r>
            <a:r>
              <a:rPr lang="en-US" altLang="en-US" sz="2000" b="1" u="sng" dirty="0"/>
              <a:t>Family Medical Leave Act (FMLA)</a:t>
            </a:r>
          </a:p>
          <a:p>
            <a:pPr marL="285750" indent="-285750">
              <a:buFont typeface="Wingdings" panose="05000000000000000000" pitchFamily="2" charset="2"/>
              <a:buChar char="§"/>
            </a:pPr>
            <a:r>
              <a:rPr lang="en-US" altLang="en-US" sz="2000" dirty="0"/>
              <a:t>Must have 12 months of University employment</a:t>
            </a:r>
          </a:p>
          <a:p>
            <a:pPr marL="285750" indent="-285750">
              <a:buFont typeface="Wingdings" panose="05000000000000000000" pitchFamily="2" charset="2"/>
              <a:buChar char="§"/>
            </a:pPr>
            <a:r>
              <a:rPr lang="en-US" altLang="en-US" sz="2000" dirty="0"/>
              <a:t>Must have at least 1000 hours of service in the last 12 months</a:t>
            </a:r>
          </a:p>
          <a:p>
            <a:pPr marL="285750" indent="-285750">
              <a:buFont typeface="Wingdings" panose="05000000000000000000" pitchFamily="2" charset="2"/>
              <a:buChar char="§"/>
            </a:pPr>
            <a:r>
              <a:rPr lang="en-US" altLang="en-US" sz="2000" dirty="0"/>
              <a:t>Serious medical condition of self or immediate family member </a:t>
            </a:r>
          </a:p>
          <a:p>
            <a:pPr marL="285750" indent="-285750">
              <a:buFont typeface="Wingdings" panose="05000000000000000000" pitchFamily="2" charset="2"/>
              <a:buChar char="§"/>
            </a:pPr>
            <a:r>
              <a:rPr lang="en-US" altLang="en-US" sz="2000" dirty="0"/>
              <a:t>Birth, Adoption or foster care</a:t>
            </a:r>
          </a:p>
          <a:p>
            <a:pPr marL="285750" indent="-285750">
              <a:buFont typeface="Wingdings" panose="05000000000000000000" pitchFamily="2" charset="2"/>
              <a:buChar char="§"/>
            </a:pPr>
            <a:r>
              <a:rPr lang="en-US" altLang="en-US" sz="2000" dirty="0"/>
              <a:t>If eligible, FMLA provides 12 weeks of leave, leave not required to be paid</a:t>
            </a:r>
          </a:p>
          <a:p>
            <a:pPr marL="285750" indent="-285750">
              <a:buFont typeface="Wingdings" panose="05000000000000000000" pitchFamily="2" charset="2"/>
              <a:buChar char="§"/>
            </a:pPr>
            <a:r>
              <a:rPr lang="en-US" altLang="en-US" sz="2000" dirty="0"/>
              <a:t>Additionally, University Family Medical Leave (UFML) policy covers leave for the serious health condition of a civil union partner</a:t>
            </a:r>
          </a:p>
          <a:p>
            <a:pPr marL="285750" indent="-285750">
              <a:buFont typeface="Wingdings" panose="05000000000000000000" pitchFamily="2" charset="2"/>
              <a:buChar char="§"/>
            </a:pPr>
            <a:endParaRPr lang="en-US" altLang="en-US" sz="1700" dirty="0"/>
          </a:p>
          <a:p>
            <a:pPr marL="342900" indent="-342900">
              <a:buClr>
                <a:srgbClr val="00AAE6"/>
              </a:buClr>
              <a:buFont typeface="Wingdings" pitchFamily="2" charset="2"/>
              <a:buChar char="ü"/>
            </a:pPr>
            <a:endParaRPr lang="en-US" sz="2400" u="sng" dirty="0"/>
          </a:p>
          <a:p>
            <a:r>
              <a:rPr lang="en-US" sz="2400" u="sng" dirty="0"/>
              <a:t> </a:t>
            </a:r>
            <a:endParaRPr lang="en-US" sz="2400" dirty="0"/>
          </a:p>
        </p:txBody>
      </p:sp>
      <p:pic>
        <p:nvPicPr>
          <p:cNvPr id="5" name="Picture 4" descr="logo.TIF"/>
          <p:cNvPicPr>
            <a:picLocks noChangeAspect="1"/>
          </p:cNvPicPr>
          <p:nvPr/>
        </p:nvPicPr>
        <p:blipFill>
          <a:blip r:embed="rId3" cstate="print"/>
          <a:stretch>
            <a:fillRect/>
          </a:stretch>
        </p:blipFill>
        <p:spPr>
          <a:xfrm>
            <a:off x="1828800" y="6096000"/>
            <a:ext cx="465328" cy="603668"/>
          </a:xfrm>
          <a:prstGeom prst="rect">
            <a:avLst/>
          </a:prstGeom>
        </p:spPr>
      </p:pic>
    </p:spTree>
    <p:extLst>
      <p:ext uri="{BB962C8B-B14F-4D97-AF65-F5344CB8AC3E}">
        <p14:creationId xmlns:p14="http://schemas.microsoft.com/office/powerpoint/2010/main" val="3630707567"/>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23555">
                                            <p:txEl>
                                              <p:pRg st="1" end="1"/>
                                            </p:txEl>
                                          </p:spTgt>
                                        </p:tgtEl>
                                        <p:attrNameLst>
                                          <p:attrName>style.visibility</p:attrName>
                                        </p:attrNameLst>
                                      </p:cBhvr>
                                      <p:to>
                                        <p:strVal val="visible"/>
                                      </p:to>
                                    </p:set>
                                    <p:animEffect transition="in" filter="barn(inHorizontal)">
                                      <p:cBhvr>
                                        <p:cTn id="7" dur="500"/>
                                        <p:tgtEl>
                                          <p:spTgt spid="23555">
                                            <p:txEl>
                                              <p:pRg st="1" end="1"/>
                                            </p:txEl>
                                          </p:spTgt>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23555">
                                            <p:txEl>
                                              <p:pRg st="2" end="2"/>
                                            </p:txEl>
                                          </p:spTgt>
                                        </p:tgtEl>
                                        <p:attrNameLst>
                                          <p:attrName>style.visibility</p:attrName>
                                        </p:attrNameLst>
                                      </p:cBhvr>
                                      <p:to>
                                        <p:strVal val="visible"/>
                                      </p:to>
                                    </p:set>
                                    <p:animEffect transition="in" filter="barn(inHorizontal)">
                                      <p:cBhvr>
                                        <p:cTn id="10" dur="500"/>
                                        <p:tgtEl>
                                          <p:spTgt spid="23555">
                                            <p:txEl>
                                              <p:pRg st="2" end="2"/>
                                            </p:txEl>
                                          </p:spTgt>
                                        </p:tgtEl>
                                      </p:cBhvr>
                                    </p:animEffect>
                                  </p:childTnLst>
                                </p:cTn>
                              </p:par>
                              <p:par>
                                <p:cTn id="11" presetID="16" presetClass="entr" presetSubtype="26" fill="hold" grpId="0" nodeType="withEffect">
                                  <p:stCondLst>
                                    <p:cond delay="0"/>
                                  </p:stCondLst>
                                  <p:childTnLst>
                                    <p:set>
                                      <p:cBhvr>
                                        <p:cTn id="12" dur="1" fill="hold">
                                          <p:stCondLst>
                                            <p:cond delay="0"/>
                                          </p:stCondLst>
                                        </p:cTn>
                                        <p:tgtEl>
                                          <p:spTgt spid="23555">
                                            <p:txEl>
                                              <p:pRg st="3" end="3"/>
                                            </p:txEl>
                                          </p:spTgt>
                                        </p:tgtEl>
                                        <p:attrNameLst>
                                          <p:attrName>style.visibility</p:attrName>
                                        </p:attrNameLst>
                                      </p:cBhvr>
                                      <p:to>
                                        <p:strVal val="visible"/>
                                      </p:to>
                                    </p:set>
                                    <p:animEffect transition="in" filter="barn(inHorizontal)">
                                      <p:cBhvr>
                                        <p:cTn id="13" dur="500"/>
                                        <p:tgtEl>
                                          <p:spTgt spid="23555">
                                            <p:txEl>
                                              <p:pRg st="3" end="3"/>
                                            </p:txEl>
                                          </p:spTgt>
                                        </p:tgtEl>
                                      </p:cBhvr>
                                    </p:animEffect>
                                  </p:childTnLst>
                                </p:cTn>
                              </p:par>
                              <p:par>
                                <p:cTn id="14" presetID="16" presetClass="entr" presetSubtype="26" fill="hold" grpId="0" nodeType="withEffect">
                                  <p:stCondLst>
                                    <p:cond delay="0"/>
                                  </p:stCondLst>
                                  <p:childTnLst>
                                    <p:set>
                                      <p:cBhvr>
                                        <p:cTn id="15" dur="1" fill="hold">
                                          <p:stCondLst>
                                            <p:cond delay="0"/>
                                          </p:stCondLst>
                                        </p:cTn>
                                        <p:tgtEl>
                                          <p:spTgt spid="23555">
                                            <p:txEl>
                                              <p:pRg st="4" end="4"/>
                                            </p:txEl>
                                          </p:spTgt>
                                        </p:tgtEl>
                                        <p:attrNameLst>
                                          <p:attrName>style.visibility</p:attrName>
                                        </p:attrNameLst>
                                      </p:cBhvr>
                                      <p:to>
                                        <p:strVal val="visible"/>
                                      </p:to>
                                    </p:set>
                                    <p:animEffect transition="in" filter="barn(inHorizontal)">
                                      <p:cBhvr>
                                        <p:cTn id="16" dur="500"/>
                                        <p:tgtEl>
                                          <p:spTgt spid="23555">
                                            <p:txEl>
                                              <p:pRg st="4" end="4"/>
                                            </p:txEl>
                                          </p:spTgt>
                                        </p:tgtEl>
                                      </p:cBhvr>
                                    </p:animEffect>
                                  </p:childTnLst>
                                </p:cTn>
                              </p:par>
                              <p:par>
                                <p:cTn id="17" presetID="16" presetClass="entr" presetSubtype="26" fill="hold" grpId="0" nodeType="withEffect">
                                  <p:stCondLst>
                                    <p:cond delay="0"/>
                                  </p:stCondLst>
                                  <p:childTnLst>
                                    <p:set>
                                      <p:cBhvr>
                                        <p:cTn id="18" dur="1" fill="hold">
                                          <p:stCondLst>
                                            <p:cond delay="0"/>
                                          </p:stCondLst>
                                        </p:cTn>
                                        <p:tgtEl>
                                          <p:spTgt spid="23555">
                                            <p:txEl>
                                              <p:pRg st="5" end="5"/>
                                            </p:txEl>
                                          </p:spTgt>
                                        </p:tgtEl>
                                        <p:attrNameLst>
                                          <p:attrName>style.visibility</p:attrName>
                                        </p:attrNameLst>
                                      </p:cBhvr>
                                      <p:to>
                                        <p:strVal val="visible"/>
                                      </p:to>
                                    </p:set>
                                    <p:animEffect transition="in" filter="barn(inHorizontal)">
                                      <p:cBhvr>
                                        <p:cTn id="19" dur="500"/>
                                        <p:tgtEl>
                                          <p:spTgt spid="23555">
                                            <p:txEl>
                                              <p:pRg st="5" end="5"/>
                                            </p:txEl>
                                          </p:spTgt>
                                        </p:tgtEl>
                                      </p:cBhvr>
                                    </p:animEffect>
                                  </p:childTnLst>
                                </p:cTn>
                              </p:par>
                              <p:par>
                                <p:cTn id="20" presetID="16" presetClass="entr" presetSubtype="26" fill="hold" grpId="0" nodeType="withEffect">
                                  <p:stCondLst>
                                    <p:cond delay="0"/>
                                  </p:stCondLst>
                                  <p:childTnLst>
                                    <p:set>
                                      <p:cBhvr>
                                        <p:cTn id="21" dur="1" fill="hold">
                                          <p:stCondLst>
                                            <p:cond delay="0"/>
                                          </p:stCondLst>
                                        </p:cTn>
                                        <p:tgtEl>
                                          <p:spTgt spid="23555">
                                            <p:txEl>
                                              <p:pRg st="6" end="6"/>
                                            </p:txEl>
                                          </p:spTgt>
                                        </p:tgtEl>
                                        <p:attrNameLst>
                                          <p:attrName>style.visibility</p:attrName>
                                        </p:attrNameLst>
                                      </p:cBhvr>
                                      <p:to>
                                        <p:strVal val="visible"/>
                                      </p:to>
                                    </p:set>
                                    <p:animEffect transition="in" filter="barn(inHorizontal)">
                                      <p:cBhvr>
                                        <p:cTn id="22" dur="500"/>
                                        <p:tgtEl>
                                          <p:spTgt spid="23555">
                                            <p:txEl>
                                              <p:pRg st="6" end="6"/>
                                            </p:txEl>
                                          </p:spTgt>
                                        </p:tgtEl>
                                      </p:cBhvr>
                                    </p:animEffect>
                                  </p:childTnLst>
                                </p:cTn>
                              </p:par>
                              <p:par>
                                <p:cTn id="23" presetID="16" presetClass="entr" presetSubtype="26" fill="hold" grpId="0" nodeType="withEffect">
                                  <p:stCondLst>
                                    <p:cond delay="0"/>
                                  </p:stCondLst>
                                  <p:childTnLst>
                                    <p:set>
                                      <p:cBhvr>
                                        <p:cTn id="24" dur="1" fill="hold">
                                          <p:stCondLst>
                                            <p:cond delay="0"/>
                                          </p:stCondLst>
                                        </p:cTn>
                                        <p:tgtEl>
                                          <p:spTgt spid="23555">
                                            <p:txEl>
                                              <p:pRg st="7" end="7"/>
                                            </p:txEl>
                                          </p:spTgt>
                                        </p:tgtEl>
                                        <p:attrNameLst>
                                          <p:attrName>style.visibility</p:attrName>
                                        </p:attrNameLst>
                                      </p:cBhvr>
                                      <p:to>
                                        <p:strVal val="visible"/>
                                      </p:to>
                                    </p:set>
                                    <p:animEffect transition="in" filter="barn(inHorizontal)">
                                      <p:cBhvr>
                                        <p:cTn id="25" dur="500"/>
                                        <p:tgtEl>
                                          <p:spTgt spid="2355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2000" b="1" u="sng" dirty="0"/>
              <a:t>Worker’s Compensation</a:t>
            </a:r>
          </a:p>
          <a:p>
            <a:r>
              <a:rPr lang="en-US" sz="2000" dirty="0"/>
              <a:t>Covered under the University’s plan </a:t>
            </a:r>
          </a:p>
          <a:p>
            <a:r>
              <a:rPr lang="en-US" sz="2000" dirty="0"/>
              <a:t>On the job, accidental injuries: </a:t>
            </a:r>
          </a:p>
          <a:p>
            <a:pPr lvl="1">
              <a:buFont typeface="Arial" panose="020B0604020202020204" pitchFamily="34" charset="0"/>
              <a:buChar char="•"/>
            </a:pPr>
            <a:r>
              <a:rPr lang="en-US" sz="2000" dirty="0"/>
              <a:t>Report the accidental injury to your supervisor </a:t>
            </a:r>
          </a:p>
          <a:p>
            <a:pPr lvl="1">
              <a:buFont typeface="Arial" panose="020B0604020202020204" pitchFamily="34" charset="0"/>
              <a:buChar char="•"/>
            </a:pPr>
            <a:r>
              <a:rPr lang="en-US" sz="2000" dirty="0"/>
              <a:t>Seek medical treatment </a:t>
            </a:r>
          </a:p>
          <a:p>
            <a:pPr lvl="1">
              <a:buFont typeface="Arial" panose="020B0604020202020204" pitchFamily="34" charset="0"/>
              <a:buChar char="•"/>
            </a:pPr>
            <a:r>
              <a:rPr lang="en-US" sz="2000" dirty="0"/>
              <a:t>Complete the injury report form </a:t>
            </a:r>
          </a:p>
          <a:p>
            <a:pPr lvl="1">
              <a:buFont typeface="Arial" panose="020B0604020202020204" pitchFamily="34" charset="0"/>
              <a:buChar char="•"/>
            </a:pPr>
            <a:endParaRPr lang="en-US" dirty="0"/>
          </a:p>
          <a:p>
            <a:pPr marL="457200" lvl="1" indent="0">
              <a:buNone/>
            </a:pPr>
            <a:endParaRPr lang="en-US" dirty="0"/>
          </a:p>
        </p:txBody>
      </p:sp>
      <p:sp>
        <p:nvSpPr>
          <p:cNvPr id="3" name="Title 2"/>
          <p:cNvSpPr>
            <a:spLocks noGrp="1"/>
          </p:cNvSpPr>
          <p:nvPr>
            <p:ph type="title"/>
          </p:nvPr>
        </p:nvSpPr>
        <p:spPr/>
        <p:txBody>
          <a:bodyPr/>
          <a:lstStyle/>
          <a:p>
            <a:pPr algn="l"/>
            <a:r>
              <a:rPr lang="en-US" dirty="0"/>
              <a:t>Leaves</a:t>
            </a:r>
          </a:p>
        </p:txBody>
      </p:sp>
    </p:spTree>
    <p:extLst>
      <p:ext uri="{BB962C8B-B14F-4D97-AF65-F5344CB8AC3E}">
        <p14:creationId xmlns:p14="http://schemas.microsoft.com/office/powerpoint/2010/main" val="12830717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89E94-3843-D43B-EE47-6F3B3D561A6E}"/>
              </a:ext>
            </a:extLst>
          </p:cNvPr>
          <p:cNvSpPr>
            <a:spLocks noGrp="1"/>
          </p:cNvSpPr>
          <p:nvPr>
            <p:ph type="title"/>
          </p:nvPr>
        </p:nvSpPr>
        <p:spPr/>
        <p:txBody>
          <a:bodyPr/>
          <a:lstStyle/>
          <a:p>
            <a:pPr algn="l"/>
            <a:r>
              <a:rPr lang="en-US" dirty="0"/>
              <a:t>Leaves</a:t>
            </a:r>
          </a:p>
        </p:txBody>
      </p:sp>
      <p:sp>
        <p:nvSpPr>
          <p:cNvPr id="3" name="Content Placeholder 2">
            <a:extLst>
              <a:ext uri="{FF2B5EF4-FFF2-40B4-BE49-F238E27FC236}">
                <a16:creationId xmlns:a16="http://schemas.microsoft.com/office/drawing/2014/main" id="{1663D1AC-A728-B3E8-5457-ECFA223D159F}"/>
              </a:ext>
            </a:extLst>
          </p:cNvPr>
          <p:cNvSpPr>
            <a:spLocks noGrp="1"/>
          </p:cNvSpPr>
          <p:nvPr>
            <p:ph idx="1"/>
          </p:nvPr>
        </p:nvSpPr>
        <p:spPr/>
        <p:txBody>
          <a:bodyPr>
            <a:normAutofit lnSpcReduction="10000"/>
          </a:bodyPr>
          <a:lstStyle/>
          <a:p>
            <a:pPr marL="0" indent="0">
              <a:buNone/>
            </a:pPr>
            <a:r>
              <a:rPr lang="en-US" altLang="en-US" sz="2000" b="1" u="sng" dirty="0"/>
              <a:t>Jury Duty</a:t>
            </a:r>
          </a:p>
          <a:p>
            <a:pPr marL="457200" lvl="1" indent="0">
              <a:buNone/>
            </a:pPr>
            <a:r>
              <a:rPr lang="en-US" altLang="en-US" sz="2000" dirty="0"/>
              <a:t>Paid release time for the duration of jury duty</a:t>
            </a:r>
          </a:p>
          <a:p>
            <a:pPr marL="457200" lvl="1" indent="0">
              <a:buNone/>
            </a:pPr>
            <a:r>
              <a:rPr lang="en-US" altLang="en-US" sz="2000" dirty="0"/>
              <a:t>May retain funds paid for jury duty compensation</a:t>
            </a:r>
          </a:p>
          <a:p>
            <a:endParaRPr lang="en-US" altLang="en-US" sz="2000" b="1" dirty="0"/>
          </a:p>
          <a:p>
            <a:pPr marL="0" indent="0">
              <a:buNone/>
            </a:pPr>
            <a:r>
              <a:rPr lang="en-US" altLang="en-US" sz="2000" b="1" u="sng" dirty="0"/>
              <a:t>Leave without Pay</a:t>
            </a:r>
          </a:p>
          <a:p>
            <a:pPr marL="457200" lvl="1" indent="0">
              <a:buNone/>
            </a:pPr>
            <a:r>
              <a:rPr lang="en-US" altLang="en-US" sz="2000" dirty="0"/>
              <a:t>May request an unpaid leave</a:t>
            </a:r>
          </a:p>
          <a:p>
            <a:pPr marL="457200" lvl="1" indent="0">
              <a:buNone/>
            </a:pPr>
            <a:r>
              <a:rPr lang="en-US" altLang="en-US" sz="2000" dirty="0"/>
              <a:t>Approval at sole discretion of the University</a:t>
            </a:r>
          </a:p>
          <a:p>
            <a:pPr marL="457200" lvl="1" indent="0">
              <a:buNone/>
            </a:pPr>
            <a:endParaRPr lang="en-US" altLang="en-US" sz="2000" b="1" dirty="0"/>
          </a:p>
          <a:p>
            <a:pPr marL="0" indent="0">
              <a:buNone/>
            </a:pPr>
            <a:r>
              <a:rPr lang="en-US" altLang="en-US" sz="2000" b="1" u="sng" dirty="0"/>
              <a:t>Military Leave</a:t>
            </a:r>
          </a:p>
          <a:p>
            <a:pPr marL="457200" lvl="1" indent="0">
              <a:buNone/>
            </a:pPr>
            <a:r>
              <a:rPr lang="en-US" altLang="en-US" sz="2000" dirty="0"/>
              <a:t>Granted in accordance with the Illinois Military Leave of Absence Act</a:t>
            </a:r>
          </a:p>
          <a:p>
            <a:pPr marL="457200" lvl="1" indent="0">
              <a:buNone/>
            </a:pPr>
            <a:r>
              <a:rPr lang="en-US" altLang="en-US" sz="2000" dirty="0"/>
              <a:t>Contact the Labor &amp; Employee Relations Office if need arises</a:t>
            </a:r>
          </a:p>
          <a:p>
            <a:endParaRPr lang="en-US" dirty="0"/>
          </a:p>
        </p:txBody>
      </p:sp>
    </p:spTree>
    <p:extLst>
      <p:ext uri="{BB962C8B-B14F-4D97-AF65-F5344CB8AC3E}">
        <p14:creationId xmlns:p14="http://schemas.microsoft.com/office/powerpoint/2010/main" val="18151029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915" y="228600"/>
            <a:ext cx="10120301" cy="1143000"/>
          </a:xfrm>
        </p:spPr>
        <p:txBody>
          <a:bodyPr>
            <a:normAutofit/>
          </a:bodyPr>
          <a:lstStyle/>
          <a:p>
            <a:pPr algn="l"/>
            <a:r>
              <a:rPr lang="en-US" sz="3600" dirty="0"/>
              <a:t>Campus Holiday Schedule 2026-2027</a:t>
            </a:r>
          </a:p>
        </p:txBody>
      </p:sp>
      <p:pic>
        <p:nvPicPr>
          <p:cNvPr id="8" name="Picture 7" descr="logo.TIF"/>
          <p:cNvPicPr>
            <a:picLocks noChangeAspect="1"/>
          </p:cNvPicPr>
          <p:nvPr/>
        </p:nvPicPr>
        <p:blipFill>
          <a:blip r:embed="rId2" cstate="print"/>
          <a:stretch>
            <a:fillRect/>
          </a:stretch>
        </p:blipFill>
        <p:spPr>
          <a:xfrm>
            <a:off x="1828800" y="6096000"/>
            <a:ext cx="465328" cy="603668"/>
          </a:xfrm>
          <a:prstGeom prst="rect">
            <a:avLst/>
          </a:prstGeom>
        </p:spPr>
      </p:pic>
      <p:pic>
        <p:nvPicPr>
          <p:cNvPr id="5" name="Picture 4">
            <a:extLst>
              <a:ext uri="{FF2B5EF4-FFF2-40B4-BE49-F238E27FC236}">
                <a16:creationId xmlns:a16="http://schemas.microsoft.com/office/drawing/2014/main" id="{0F68168D-0D5E-DD8C-447A-DAF283987ECF}"/>
              </a:ext>
            </a:extLst>
          </p:cNvPr>
          <p:cNvPicPr>
            <a:picLocks noChangeAspect="1"/>
          </p:cNvPicPr>
          <p:nvPr/>
        </p:nvPicPr>
        <p:blipFill>
          <a:blip r:embed="rId3"/>
          <a:stretch>
            <a:fillRect/>
          </a:stretch>
        </p:blipFill>
        <p:spPr>
          <a:xfrm>
            <a:off x="1124858" y="1095828"/>
            <a:ext cx="7307942" cy="4942114"/>
          </a:xfrm>
          <a:prstGeom prst="rect">
            <a:avLst/>
          </a:prstGeom>
        </p:spPr>
      </p:pic>
    </p:spTree>
    <p:extLst>
      <p:ext uri="{BB962C8B-B14F-4D97-AF65-F5344CB8AC3E}">
        <p14:creationId xmlns:p14="http://schemas.microsoft.com/office/powerpoint/2010/main" val="2621593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5B149-87C1-4F76-BA9E-30DA08D903C5}"/>
              </a:ext>
            </a:extLst>
          </p:cNvPr>
          <p:cNvSpPr>
            <a:spLocks noGrp="1"/>
          </p:cNvSpPr>
          <p:nvPr>
            <p:ph type="ctrTitle" idx="4294967295"/>
          </p:nvPr>
        </p:nvSpPr>
        <p:spPr>
          <a:xfrm>
            <a:off x="2824843" y="1171349"/>
            <a:ext cx="5784850" cy="2387600"/>
          </a:xfrm>
        </p:spPr>
        <p:txBody>
          <a:bodyPr>
            <a:normAutofit/>
          </a:bodyPr>
          <a:lstStyle/>
          <a:p>
            <a:pPr algn="ctr"/>
            <a:r>
              <a:rPr lang="en-US" dirty="0"/>
              <a:t>Important Information</a:t>
            </a:r>
          </a:p>
        </p:txBody>
      </p:sp>
    </p:spTree>
    <p:extLst>
      <p:ext uri="{BB962C8B-B14F-4D97-AF65-F5344CB8AC3E}">
        <p14:creationId xmlns:p14="http://schemas.microsoft.com/office/powerpoint/2010/main" val="2880914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5B149-87C1-4F76-BA9E-30DA08D903C5}"/>
              </a:ext>
            </a:extLst>
          </p:cNvPr>
          <p:cNvSpPr>
            <a:spLocks noGrp="1"/>
          </p:cNvSpPr>
          <p:nvPr>
            <p:ph type="ctrTitle" idx="4294967295"/>
          </p:nvPr>
        </p:nvSpPr>
        <p:spPr>
          <a:xfrm>
            <a:off x="3112655" y="1602654"/>
            <a:ext cx="5784850" cy="2387600"/>
          </a:xfrm>
        </p:spPr>
        <p:txBody>
          <a:bodyPr/>
          <a:lstStyle/>
          <a:p>
            <a:pPr algn="ctr"/>
            <a:r>
              <a:rPr lang="en-US" dirty="0"/>
              <a:t>Employment Information</a:t>
            </a:r>
          </a:p>
        </p:txBody>
      </p:sp>
    </p:spTree>
    <p:extLst>
      <p:ext uri="{BB962C8B-B14F-4D97-AF65-F5344CB8AC3E}">
        <p14:creationId xmlns:p14="http://schemas.microsoft.com/office/powerpoint/2010/main" val="236236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3294B"/>
                </a:solidFill>
                <a:effectLst/>
                <a:uLnTx/>
                <a:uFillTx/>
                <a:latin typeface="Calibri" panose="020F0502020204030204" pitchFamily="34" charset="0"/>
                <a:ea typeface="Calibri" panose="020F0502020204030204" pitchFamily="34" charset="0"/>
                <a:cs typeface="+mn-cs"/>
              </a:rPr>
              <a:t>Annual Security Report at </a:t>
            </a:r>
            <a:r>
              <a:rPr kumimoji="0" lang="en-US" sz="18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2"/>
              </a:rPr>
              <a:t>https://police.illinois.edu/clery/</a:t>
            </a:r>
            <a:r>
              <a:rPr kumimoji="0" lang="en-US" sz="1800" b="0" i="0" u="none" strike="noStrike" kern="1200" cap="none" spc="0" normalizeH="0" baseline="0" noProof="0" dirty="0">
                <a:ln>
                  <a:noFill/>
                </a:ln>
                <a:solidFill>
                  <a:srgbClr val="13294B"/>
                </a:solidFill>
                <a:effectLst/>
                <a:uLnTx/>
                <a:uFillTx/>
                <a:latin typeface="Calibri" panose="020F0502020204030204" pitchFamily="34" charset="0"/>
                <a:ea typeface="Calibri" panose="020F0502020204030204" pitchFamily="34" charset="0"/>
                <a:cs typeface="+mn-cs"/>
              </a:rPr>
              <a:t> (Campus crime statistics and campus security information</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3294B"/>
                </a:solidFill>
                <a:effectLst/>
                <a:uLnTx/>
                <a:uFillTx/>
                <a:latin typeface="Calibri" panose="020F0502020204030204" pitchFamily="34" charset="0"/>
                <a:ea typeface="Calibri" panose="020F0502020204030204" pitchFamily="34" charset="0"/>
                <a:cs typeface="+mn-cs"/>
              </a:rPr>
              <a:t>Campus Holiday Schedule at </a:t>
            </a:r>
            <a:r>
              <a:rPr kumimoji="0" lang="en-US" sz="1800" b="0" i="0" u="none" strike="noStrike" kern="1200" cap="none" spc="0" normalizeH="0" baseline="0" noProof="0" dirty="0">
                <a:ln>
                  <a:noFill/>
                </a:ln>
                <a:solidFill>
                  <a:srgbClr val="13294B"/>
                </a:solidFill>
                <a:effectLst/>
                <a:uLnTx/>
                <a:uFillTx/>
                <a:latin typeface="Calibri" panose="020F0502020204030204"/>
                <a:ea typeface="+mn-ea"/>
                <a:cs typeface="+mn-cs"/>
                <a:hlinkClick r:id="rId3"/>
              </a:rPr>
              <a:t>Campus Holiday Schedule - Illinois Human Resources</a:t>
            </a:r>
            <a:endParaRPr kumimoji="0" lang="en-US" sz="1800" b="0" i="0" u="none" strike="noStrike" kern="1200" cap="none" spc="0" normalizeH="0" baseline="0" noProof="0" dirty="0">
              <a:ln>
                <a:noFill/>
              </a:ln>
              <a:solidFill>
                <a:srgbClr val="13294B"/>
              </a:solidFill>
              <a:effectLst/>
              <a:highlight>
                <a:srgbClr val="FFFF00"/>
              </a:highlight>
              <a:uLnTx/>
              <a:uFillTx/>
              <a:latin typeface="Calibri" panose="020F0502020204030204" pitchFamily="34" charset="0"/>
              <a:ea typeface="Calibri" panose="020F0502020204030204" pitchFamily="34" charset="0"/>
              <a:cs typeface="+mn-cs"/>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3294B"/>
                </a:solidFill>
                <a:effectLst/>
                <a:uLnTx/>
                <a:uFillTx/>
                <a:latin typeface="Calibri" panose="020F0502020204030204" pitchFamily="34" charset="0"/>
                <a:ea typeface="Calibri" panose="020F0502020204030204" pitchFamily="34" charset="0"/>
                <a:cs typeface="+mn-cs"/>
              </a:rPr>
              <a:t>Campus Recreation at </a:t>
            </a:r>
            <a:r>
              <a:rPr kumimoji="0" lang="en-US" sz="18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4"/>
              </a:rPr>
              <a:t>https://campusrec.illinois.edu</a:t>
            </a:r>
            <a:endParaRPr kumimoji="0" lang="en-US" sz="1800" b="0" i="0" u="none" strike="noStrike" kern="1200" cap="none" spc="0" normalizeH="0" baseline="0" noProof="0" dirty="0">
              <a:ln>
                <a:noFill/>
              </a:ln>
              <a:solidFill>
                <a:srgbClr val="13294B"/>
              </a:solidFill>
              <a:effectLst/>
              <a:uLnTx/>
              <a:uFillTx/>
              <a:latin typeface="Calibri" panose="020F0502020204030204" pitchFamily="34" charset="0"/>
              <a:ea typeface="Calibri" panose="020F0502020204030204" pitchFamily="34" charset="0"/>
              <a:cs typeface="+mn-cs"/>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3294B"/>
                </a:solidFill>
                <a:effectLst/>
                <a:uLnTx/>
                <a:uFillTx/>
                <a:latin typeface="Calibri" panose="020F0502020204030204" pitchFamily="34" charset="0"/>
                <a:ea typeface="Calibri" panose="020F0502020204030204" pitchFamily="34" charset="0"/>
                <a:cs typeface="+mn-cs"/>
              </a:rPr>
              <a:t>Shared Benefits Program at </a:t>
            </a:r>
            <a:r>
              <a:rPr kumimoji="0" lang="en-US" sz="18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5"/>
              </a:rPr>
              <a:t>https://www.hr.uillinois.edu/leave/sharedbenefits/</a:t>
            </a:r>
            <a:endParaRPr kumimoji="0" lang="en-US" sz="1800" b="0" i="0" u="none" strike="noStrike" kern="1200" cap="none" spc="0" normalizeH="0" baseline="0" noProof="0" dirty="0">
              <a:ln>
                <a:noFill/>
              </a:ln>
              <a:solidFill>
                <a:srgbClr val="13294B"/>
              </a:solidFill>
              <a:effectLst/>
              <a:uLnTx/>
              <a:uFillTx/>
              <a:latin typeface="Calibri" panose="020F0502020204030204" pitchFamily="34" charset="0"/>
              <a:ea typeface="Calibri" panose="020F0502020204030204" pitchFamily="34" charset="0"/>
              <a:cs typeface="+mn-cs"/>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3294B"/>
                </a:solidFill>
                <a:effectLst/>
                <a:uLnTx/>
                <a:uFillTx/>
                <a:latin typeface="Calibri" panose="020F0502020204030204" pitchFamily="34" charset="0"/>
                <a:ea typeface="Calibri" panose="020F0502020204030204" pitchFamily="34" charset="0"/>
                <a:cs typeface="+mn-cs"/>
              </a:rPr>
              <a:t>Smoke-Free Campus Policy at </a:t>
            </a:r>
            <a:r>
              <a:rPr kumimoji="0" lang="en-US" sz="18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6"/>
              </a:rPr>
              <a:t>https://tobaccofree.illinois.edu/</a:t>
            </a:r>
            <a:endParaRPr kumimoji="0" lang="en-US" sz="18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3294B"/>
                </a:solidFill>
                <a:effectLst/>
                <a:uLnTx/>
                <a:uFillTx/>
                <a:latin typeface="Calibri" panose="020F0502020204030204" pitchFamily="34" charset="0"/>
                <a:ea typeface="Calibri" panose="020F0502020204030204" pitchFamily="34" charset="0"/>
                <a:cs typeface="+mn-cs"/>
              </a:rPr>
              <a:t>Obtain a University ID Card (Urbana ID Center, Illini Union Bookstore, First Floor, 809 S Wright Street, Champaign) </a:t>
            </a:r>
            <a:r>
              <a:rPr kumimoji="0" lang="en-US" sz="1800" b="0" i="0" u="none" strike="noStrike" kern="1200" cap="none" spc="0" normalizeH="0" baseline="0" noProof="0" dirty="0">
                <a:ln>
                  <a:noFill/>
                </a:ln>
                <a:solidFill>
                  <a:srgbClr val="13294B"/>
                </a:solidFill>
                <a:effectLst/>
                <a:uLnTx/>
                <a:uFillTx/>
                <a:latin typeface="Calibri" panose="020F0502020204030204"/>
                <a:ea typeface="+mn-ea"/>
                <a:cs typeface="+mn-cs"/>
                <a:hlinkClick r:id="rId7"/>
              </a:rPr>
              <a:t>Urbana ID Center, i-card Programs (uillinois.edu)</a:t>
            </a:r>
            <a:endParaRPr kumimoji="0" lang="en-US" sz="1800" b="0" i="0" u="none" strike="noStrike" kern="1200" cap="none" spc="0" normalizeH="0" baseline="0" noProof="0" dirty="0">
              <a:ln>
                <a:noFill/>
              </a:ln>
              <a:solidFill>
                <a:srgbClr val="13294B"/>
              </a:solidFill>
              <a:effectLst/>
              <a:highlight>
                <a:srgbClr val="FFFF00"/>
              </a:highlight>
              <a:uLnTx/>
              <a:uFillTx/>
              <a:latin typeface="Calibri" panose="020F0502020204030204" pitchFamily="34" charset="0"/>
              <a:ea typeface="Calibri" panose="020F0502020204030204" pitchFamily="34" charset="0"/>
              <a:cs typeface="+mn-cs"/>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3294B"/>
                </a:solidFill>
                <a:effectLst/>
                <a:uLnTx/>
                <a:uFillTx/>
                <a:latin typeface="Calibri" panose="020F0502020204030204" pitchFamily="34" charset="0"/>
                <a:ea typeface="Calibri" panose="020F0502020204030204" pitchFamily="34" charset="0"/>
                <a:cs typeface="+mn-cs"/>
              </a:rPr>
              <a:t>Establish parking arrangements if needed (Parking Department, 1201 W University Ave, Urbana, 217-333-3530) Web page: http://www.parking.illinois.edu Email: </a:t>
            </a:r>
            <a:r>
              <a:rPr kumimoji="0" lang="en-US" sz="1800" b="0" i="0" u="none" strike="noStrike" kern="1200" cap="none" spc="0" normalizeH="0" baseline="0" noProof="0" dirty="0">
                <a:ln>
                  <a:noFill/>
                </a:ln>
                <a:solidFill>
                  <a:srgbClr val="13294B"/>
                </a:solidFill>
                <a:effectLst/>
                <a:uLnTx/>
                <a:uFillTx/>
                <a:latin typeface="Calibri" panose="020F0502020204030204" pitchFamily="34" charset="0"/>
                <a:ea typeface="Calibri" panose="020F0502020204030204" pitchFamily="34" charset="0"/>
                <a:cs typeface="+mn-cs"/>
                <a:hlinkClick r:id="rId8"/>
              </a:rPr>
              <a:t>parkingcomments@illinois.edu</a:t>
            </a:r>
            <a:endParaRPr lang="en-US" sz="1800" dirty="0">
              <a:latin typeface="Calibri" panose="020F0502020204030204" pitchFamily="34" charset="0"/>
              <a:ea typeface="Calibri" panose="020F0502020204030204" pitchFamily="34" charset="0"/>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altLang="en-US" sz="1800" dirty="0">
                <a:latin typeface="Calibri" panose="020F0502020204030204" pitchFamily="34" charset="0"/>
                <a:ea typeface="Calibri" panose="020F0502020204030204" pitchFamily="34" charset="0"/>
              </a:rPr>
              <a:t>Research IT Portal Resources and Trainings </a:t>
            </a:r>
            <a:r>
              <a:rPr lang="en-US" altLang="en-US" sz="1800" dirty="0">
                <a:hlinkClick r:id="rId9"/>
              </a:rPr>
              <a:t>https://researchit.illinois.edu/</a:t>
            </a:r>
            <a:r>
              <a:rPr lang="en-US" altLang="en-US" sz="1800" dirty="0"/>
              <a:t> </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13294B"/>
              </a:solidFill>
              <a:effectLst/>
              <a:uLnTx/>
              <a:uFillTx/>
              <a:latin typeface="Calibri" panose="020F0502020204030204" pitchFamily="34" charset="0"/>
              <a:ea typeface="Calibri" panose="020F0502020204030204" pitchFamily="34" charset="0"/>
              <a:cs typeface="+mn-cs"/>
            </a:endParaRPr>
          </a:p>
          <a:p>
            <a:endParaRPr lang="en-US" dirty="0"/>
          </a:p>
        </p:txBody>
      </p:sp>
      <p:sp>
        <p:nvSpPr>
          <p:cNvPr id="3" name="Title 2"/>
          <p:cNvSpPr>
            <a:spLocks noGrp="1"/>
          </p:cNvSpPr>
          <p:nvPr>
            <p:ph type="title"/>
          </p:nvPr>
        </p:nvSpPr>
        <p:spPr/>
        <p:txBody>
          <a:bodyPr/>
          <a:lstStyle/>
          <a:p>
            <a:pPr algn="l"/>
            <a:r>
              <a:rPr lang="en-US" dirty="0"/>
              <a:t>Campus Resources</a:t>
            </a:r>
          </a:p>
        </p:txBody>
      </p:sp>
    </p:spTree>
    <p:extLst>
      <p:ext uri="{BB962C8B-B14F-4D97-AF65-F5344CB8AC3E}">
        <p14:creationId xmlns:p14="http://schemas.microsoft.com/office/powerpoint/2010/main" val="15183692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5C7FA-7571-9A86-95B4-4DF9E7F8A04A}"/>
              </a:ext>
            </a:extLst>
          </p:cNvPr>
          <p:cNvSpPr>
            <a:spLocks noGrp="1"/>
          </p:cNvSpPr>
          <p:nvPr>
            <p:ph type="title"/>
          </p:nvPr>
        </p:nvSpPr>
        <p:spPr/>
        <p:txBody>
          <a:bodyPr/>
          <a:lstStyle/>
          <a:p>
            <a:r>
              <a:rPr lang="en-US" dirty="0"/>
              <a:t>Campus Resources (</a:t>
            </a:r>
            <a:r>
              <a:rPr lang="en-US" dirty="0" err="1"/>
              <a:t>cont</a:t>
            </a:r>
            <a:r>
              <a:rPr lang="en-US" dirty="0"/>
              <a:t>)</a:t>
            </a:r>
          </a:p>
        </p:txBody>
      </p:sp>
      <p:sp>
        <p:nvSpPr>
          <p:cNvPr id="3" name="Content Placeholder 2">
            <a:extLst>
              <a:ext uri="{FF2B5EF4-FFF2-40B4-BE49-F238E27FC236}">
                <a16:creationId xmlns:a16="http://schemas.microsoft.com/office/drawing/2014/main" id="{DE70BE62-5C46-0FC9-07A2-4F353D7F0B29}"/>
              </a:ext>
            </a:extLst>
          </p:cNvPr>
          <p:cNvSpPr>
            <a:spLocks noGrp="1"/>
          </p:cNvSpPr>
          <p:nvPr>
            <p:ph idx="1"/>
          </p:nvPr>
        </p:nvSpPr>
        <p:spPr/>
        <p:txBody>
          <a:bodyPr/>
          <a:lstStyle/>
          <a:p>
            <a:pPr lvl="1"/>
            <a:r>
              <a:rPr lang="en-US" altLang="en-US" sz="1800" b="1" dirty="0"/>
              <a:t>Payroll Customer Service Office - </a:t>
            </a:r>
            <a:r>
              <a:rPr lang="en-US" altLang="en-US" sz="1800" dirty="0"/>
              <a:t>Tax or pay questions: UIUC (217) 265-6363 or </a:t>
            </a:r>
            <a:r>
              <a:rPr lang="en-US" altLang="en-US" sz="1800" dirty="0">
                <a:hlinkClick r:id="rId2" tooltip="payinq@uillinois.edu"/>
              </a:rPr>
              <a:t>payinq@uillinois.edu</a:t>
            </a:r>
            <a:endParaRPr lang="en-US" altLang="en-US" sz="1800" dirty="0"/>
          </a:p>
          <a:p>
            <a:pPr lvl="1"/>
            <a:r>
              <a:rPr lang="en-US" altLang="en-US" sz="1800" b="1" dirty="0"/>
              <a:t>Graduate College - </a:t>
            </a:r>
            <a:r>
              <a:rPr lang="en-US" altLang="en-US" sz="1800" dirty="0"/>
              <a:t>Academic program/Tuition and fee waiver policies</a:t>
            </a:r>
          </a:p>
          <a:p>
            <a:pPr lvl="1"/>
            <a:r>
              <a:rPr lang="en-US" sz="1800" b="1" dirty="0"/>
              <a:t>Office for Access &amp; Equity (OAE):</a:t>
            </a:r>
            <a:r>
              <a:rPr lang="en-US" sz="1800" dirty="0"/>
              <a:t> Addresses concerns about possible discrimination or harassment based on </a:t>
            </a:r>
            <a:r>
              <a:rPr lang="en-US" sz="1800" b="1" dirty="0"/>
              <a:t>sex, gender, race, disability, or age</a:t>
            </a:r>
            <a:r>
              <a:rPr lang="en-US" sz="1800" dirty="0"/>
              <a:t>.</a:t>
            </a:r>
          </a:p>
          <a:p>
            <a:pPr lvl="1"/>
            <a:r>
              <a:rPr lang="en-US" sz="1800" b="1" dirty="0"/>
              <a:t>Enroll in Illini-Alert:</a:t>
            </a:r>
            <a:r>
              <a:rPr lang="en-US" sz="1800" dirty="0"/>
              <a:t> All @illinois.edu emails are automatically enrolled; log in to </a:t>
            </a:r>
            <a:r>
              <a:rPr lang="en-US" sz="1800" u="sng" dirty="0">
                <a:hlinkClick r:id="rId3"/>
              </a:rPr>
              <a:t>http://emergency.illinois.edu</a:t>
            </a:r>
            <a:r>
              <a:rPr lang="en-US" sz="1800" dirty="0"/>
              <a:t> to add a cell phone number for text alerts and a secondary email. </a:t>
            </a:r>
          </a:p>
          <a:p>
            <a:pPr lvl="1"/>
            <a:r>
              <a:rPr lang="en-US" sz="1800" b="1" dirty="0"/>
              <a:t>For Emergencies:</a:t>
            </a:r>
            <a:r>
              <a:rPr lang="en-US" sz="1800" dirty="0"/>
              <a:t> Call </a:t>
            </a:r>
            <a:r>
              <a:rPr lang="en-US" sz="1800" b="1" dirty="0"/>
              <a:t>911</a:t>
            </a:r>
            <a:r>
              <a:rPr lang="en-US" sz="1800" dirty="0"/>
              <a:t> from a campus phone, cell phone, or Teams; refer to the </a:t>
            </a:r>
            <a:r>
              <a:rPr lang="en-US" sz="1800" b="1" dirty="0"/>
              <a:t>Campus Emergency Response Guide</a:t>
            </a:r>
            <a:r>
              <a:rPr lang="en-US" sz="1800" dirty="0"/>
              <a:t> for additional guidance: </a:t>
            </a:r>
            <a:r>
              <a:rPr lang="en-US" sz="1800" dirty="0">
                <a:hlinkClick r:id="rId4"/>
              </a:rPr>
              <a:t>https://www.police.illinois.edu/em/preparedness/emergency-response-guide/</a:t>
            </a:r>
            <a:endParaRPr lang="en-US" sz="1800" dirty="0"/>
          </a:p>
          <a:p>
            <a:pPr lvl="1"/>
            <a:endParaRPr lang="en-US" altLang="en-US" sz="1800" dirty="0"/>
          </a:p>
          <a:p>
            <a:endParaRPr lang="en-US" dirty="0"/>
          </a:p>
        </p:txBody>
      </p:sp>
    </p:spTree>
    <p:extLst>
      <p:ext uri="{BB962C8B-B14F-4D97-AF65-F5344CB8AC3E}">
        <p14:creationId xmlns:p14="http://schemas.microsoft.com/office/powerpoint/2010/main" val="3904839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B7DF-A212-F14A-422A-C61EF5D9FCFD}"/>
              </a:ext>
            </a:extLst>
          </p:cNvPr>
          <p:cNvSpPr>
            <a:spLocks noGrp="1"/>
          </p:cNvSpPr>
          <p:nvPr>
            <p:ph type="title"/>
          </p:nvPr>
        </p:nvSpPr>
        <p:spPr/>
        <p:txBody>
          <a:bodyPr/>
          <a:lstStyle/>
          <a:p>
            <a:r>
              <a:rPr lang="en-US" dirty="0"/>
              <a:t>Orientations</a:t>
            </a:r>
          </a:p>
        </p:txBody>
      </p:sp>
      <p:sp>
        <p:nvSpPr>
          <p:cNvPr id="3" name="Content Placeholder 2">
            <a:extLst>
              <a:ext uri="{FF2B5EF4-FFF2-40B4-BE49-F238E27FC236}">
                <a16:creationId xmlns:a16="http://schemas.microsoft.com/office/drawing/2014/main" id="{CBB07987-FA23-729E-FEB3-8792A835AE8E}"/>
              </a:ext>
            </a:extLst>
          </p:cNvPr>
          <p:cNvSpPr>
            <a:spLocks noGrp="1"/>
          </p:cNvSpPr>
          <p:nvPr>
            <p:ph idx="1"/>
          </p:nvPr>
        </p:nvSpPr>
        <p:spPr/>
        <p:txBody>
          <a:bodyPr/>
          <a:lstStyle/>
          <a:p>
            <a:pPr algn="l" rtl="0" fontAlgn="base"/>
            <a:r>
              <a:rPr lang="en-US" sz="2000" b="0" i="0" dirty="0">
                <a:solidFill>
                  <a:srgbClr val="000000"/>
                </a:solidFill>
                <a:effectLst/>
              </a:rPr>
              <a:t>Each Fall, </a:t>
            </a:r>
            <a:r>
              <a:rPr lang="en-US" sz="2000" dirty="0">
                <a:solidFill>
                  <a:srgbClr val="000000"/>
                </a:solidFill>
              </a:rPr>
              <a:t>Spring and Summer, </a:t>
            </a:r>
            <a:r>
              <a:rPr lang="en-US" sz="2000" b="0" i="0" dirty="0">
                <a:solidFill>
                  <a:srgbClr val="000000"/>
                </a:solidFill>
                <a:effectLst/>
              </a:rPr>
              <a:t>ISSS provides a separate </a:t>
            </a:r>
            <a:r>
              <a:rPr lang="en-US" sz="2000" dirty="0">
                <a:solidFill>
                  <a:srgbClr val="000000"/>
                </a:solidFill>
              </a:rPr>
              <a:t>o</a:t>
            </a:r>
            <a:r>
              <a:rPr lang="en-US" sz="2000" b="0" i="0" dirty="0">
                <a:solidFill>
                  <a:srgbClr val="000000"/>
                </a:solidFill>
                <a:effectLst/>
              </a:rPr>
              <a:t>rientation for International Undergrads and Graduates.</a:t>
            </a:r>
            <a:r>
              <a:rPr lang="en-US" sz="2000" dirty="0">
                <a:solidFill>
                  <a:srgbClr val="000000"/>
                </a:solidFill>
              </a:rPr>
              <a:t> </a:t>
            </a:r>
            <a:r>
              <a:rPr lang="en-US" sz="2000" b="0" i="0" dirty="0">
                <a:solidFill>
                  <a:srgbClr val="13294B"/>
                </a:solidFill>
                <a:effectLst/>
              </a:rPr>
              <a:t>If you have any questions, please contact International Student and Scholar Services via email </a:t>
            </a:r>
            <a:r>
              <a:rPr lang="en-US" sz="2000" b="0" i="0" dirty="0">
                <a:solidFill>
                  <a:srgbClr val="000000"/>
                </a:solidFill>
                <a:effectLst/>
                <a:hlinkClick r:id="rId2"/>
              </a:rPr>
              <a:t>isss-programs@illinois.edu</a:t>
            </a:r>
            <a:r>
              <a:rPr lang="en-US" sz="2000" b="0" i="0" dirty="0">
                <a:solidFill>
                  <a:srgbClr val="1D58A7"/>
                </a:solidFill>
                <a:effectLst/>
              </a:rPr>
              <a:t>. </a:t>
            </a:r>
            <a:endParaRPr lang="en-US" sz="2000" dirty="0">
              <a:solidFill>
                <a:srgbClr val="1D58A7"/>
              </a:solidFill>
            </a:endParaRPr>
          </a:p>
          <a:p>
            <a:pPr algn="l" rtl="0" fontAlgn="base"/>
            <a:r>
              <a:rPr lang="en-US" sz="2000" dirty="0">
                <a:solidFill>
                  <a:srgbClr val="000000"/>
                </a:solidFill>
              </a:rPr>
              <a:t>First-Year Students Required Programming (and transfer students):</a:t>
            </a:r>
            <a:r>
              <a:rPr lang="en-US" sz="2000" b="0" i="0" dirty="0">
                <a:solidFill>
                  <a:srgbClr val="1D58A7"/>
                </a:solidFill>
                <a:effectLst/>
              </a:rPr>
              <a:t> </a:t>
            </a:r>
            <a:r>
              <a:rPr lang="en-US" sz="2000" b="0" i="0" dirty="0">
                <a:solidFill>
                  <a:srgbClr val="1D58A7"/>
                </a:solidFill>
                <a:effectLst/>
                <a:hlinkClick r:id="rId3"/>
              </a:rPr>
              <a:t>https://newstudent.illinois.edu/orientation/expectedprogramming</a:t>
            </a:r>
            <a:endParaRPr lang="en-US" sz="2000" b="0" i="0" dirty="0">
              <a:solidFill>
                <a:srgbClr val="1D58A7"/>
              </a:solidFill>
              <a:effectLst/>
            </a:endParaRPr>
          </a:p>
          <a:p>
            <a:pPr algn="l" rtl="0" fontAlgn="base"/>
            <a:r>
              <a:rPr lang="en-US" sz="2000" dirty="0">
                <a:solidFill>
                  <a:srgbClr val="000000"/>
                </a:solidFill>
              </a:rPr>
              <a:t>2026 Graduate Assistant Employee Orientation Dates: </a:t>
            </a:r>
          </a:p>
          <a:p>
            <a:pPr lvl="1" fontAlgn="base">
              <a:buFont typeface="Wingdings" panose="05000000000000000000" pitchFamily="2" charset="2"/>
              <a:buChar char="Ø"/>
            </a:pPr>
            <a:r>
              <a:rPr lang="en-US" sz="2000" dirty="0">
                <a:solidFill>
                  <a:srgbClr val="000000"/>
                </a:solidFill>
              </a:rPr>
              <a:t>Tuesday, September 1, 2026, from 3- 4:30pm via Zoom</a:t>
            </a:r>
          </a:p>
          <a:p>
            <a:pPr lvl="1" fontAlgn="base">
              <a:buFont typeface="Wingdings" panose="05000000000000000000" pitchFamily="2" charset="2"/>
              <a:buChar char="Ø"/>
            </a:pPr>
            <a:r>
              <a:rPr lang="en-US" sz="2000" dirty="0">
                <a:solidFill>
                  <a:srgbClr val="000000"/>
                </a:solidFill>
              </a:rPr>
              <a:t>Thursday, September 3, 2026, from 9- 10:30am via Zoom</a:t>
            </a:r>
          </a:p>
          <a:p>
            <a:pPr marL="0" indent="0" algn="l" rtl="0" fontAlgn="base">
              <a:buNone/>
            </a:pPr>
            <a:r>
              <a:rPr lang="en-US" sz="2000" dirty="0">
                <a:solidFill>
                  <a:srgbClr val="000000"/>
                </a:solidFill>
                <a:hlinkClick r:id="rId4"/>
              </a:rPr>
              <a:t>https://humanresources.illinois.edu/employee-experience/new-employee/onboarding/orientation/</a:t>
            </a:r>
            <a:endParaRPr lang="en-US" sz="2000" dirty="0">
              <a:solidFill>
                <a:srgbClr val="000000"/>
              </a:solidFill>
            </a:endParaRPr>
          </a:p>
          <a:p>
            <a:pPr marL="0" indent="0" algn="l" rtl="0" fontAlgn="base">
              <a:buNone/>
            </a:pPr>
            <a:endParaRPr lang="en-US" sz="18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6359656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a:xfrm>
            <a:off x="592923" y="447926"/>
            <a:ext cx="8305800" cy="934977"/>
          </a:xfrm>
        </p:spPr>
        <p:txBody>
          <a:bodyPr>
            <a:normAutofit fontScale="25000" lnSpcReduction="20000"/>
          </a:bodyPr>
          <a:lstStyle/>
          <a:p>
            <a:pPr eaLnBrk="1" hangingPunct="1">
              <a:lnSpc>
                <a:spcPct val="90000"/>
              </a:lnSpc>
              <a:buNone/>
            </a:pPr>
            <a:r>
              <a:rPr lang="en-US" sz="16000" b="1" dirty="0">
                <a:solidFill>
                  <a:schemeClr val="accent1"/>
                </a:solidFill>
              </a:rPr>
              <a:t>Questions?  </a:t>
            </a:r>
          </a:p>
          <a:p>
            <a:pPr eaLnBrk="1" hangingPunct="1">
              <a:lnSpc>
                <a:spcPct val="90000"/>
              </a:lnSpc>
            </a:pPr>
            <a:endParaRPr lang="en-US" sz="4800" dirty="0"/>
          </a:p>
          <a:p>
            <a:pPr algn="ctr" eaLnBrk="1" hangingPunct="1">
              <a:lnSpc>
                <a:spcPct val="90000"/>
              </a:lnSpc>
              <a:buNone/>
            </a:pPr>
            <a:r>
              <a:rPr lang="en-US" sz="3600" dirty="0"/>
              <a:t> </a:t>
            </a:r>
          </a:p>
        </p:txBody>
      </p:sp>
      <p:sp>
        <p:nvSpPr>
          <p:cNvPr id="24578" name="AutoShape 2"/>
          <p:cNvSpPr>
            <a:spLocks noGrp="1" noChangeArrowheads="1"/>
          </p:cNvSpPr>
          <p:nvPr>
            <p:ph type="title"/>
          </p:nvPr>
        </p:nvSpPr>
        <p:spPr/>
        <p:txBody>
          <a:bodyPr/>
          <a:lstStyle/>
          <a:p>
            <a:pPr eaLnBrk="1" hangingPunct="1"/>
            <a:r>
              <a:rPr lang="en-US" dirty="0"/>
              <a:t>  </a:t>
            </a:r>
          </a:p>
        </p:txBody>
      </p:sp>
      <p:sp>
        <p:nvSpPr>
          <p:cNvPr id="2050" name="AutoShape 2" descr="C:\Documents and Settings\clthomas\Local Settings\Temp\7zO14F.tmp\1867_50.gif"/>
          <p:cNvSpPr>
            <a:spLocks noChangeAspect="1" noChangeArrowheads="1"/>
          </p:cNvSpPr>
          <p:nvPr/>
        </p:nvSpPr>
        <p:spPr bwMode="auto">
          <a:xfrm>
            <a:off x="1587500" y="-136525"/>
            <a:ext cx="476250" cy="8096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 name="Picture 4" descr="logo.TIF"/>
          <p:cNvPicPr>
            <a:picLocks noChangeAspect="1"/>
          </p:cNvPicPr>
          <p:nvPr/>
        </p:nvPicPr>
        <p:blipFill>
          <a:blip r:embed="rId2" cstate="print"/>
          <a:stretch>
            <a:fillRect/>
          </a:stretch>
        </p:blipFill>
        <p:spPr>
          <a:xfrm>
            <a:off x="1828800" y="6096000"/>
            <a:ext cx="465328" cy="603668"/>
          </a:xfrm>
          <a:prstGeom prst="rect">
            <a:avLst/>
          </a:prstGeom>
        </p:spPr>
      </p:pic>
      <p:sp>
        <p:nvSpPr>
          <p:cNvPr id="7" name="TextBox 6"/>
          <p:cNvSpPr txBox="1"/>
          <p:nvPr/>
        </p:nvSpPr>
        <p:spPr>
          <a:xfrm>
            <a:off x="1024456" y="1465704"/>
            <a:ext cx="8153400" cy="2862322"/>
          </a:xfrm>
          <a:prstGeom prst="rect">
            <a:avLst/>
          </a:prstGeom>
          <a:noFill/>
        </p:spPr>
        <p:txBody>
          <a:bodyPr wrap="square" rtlCol="0">
            <a:spAutoFit/>
          </a:bodyPr>
          <a:lstStyle/>
          <a:p>
            <a:pPr algn="ctr" eaLnBrk="1" hangingPunct="1">
              <a:lnSpc>
                <a:spcPct val="90000"/>
              </a:lnSpc>
              <a:buNone/>
            </a:pPr>
            <a:r>
              <a:rPr lang="en-US" sz="4000" dirty="0"/>
              <a:t>Welcome to the </a:t>
            </a:r>
          </a:p>
          <a:p>
            <a:pPr algn="ctr" eaLnBrk="1" hangingPunct="1">
              <a:lnSpc>
                <a:spcPct val="90000"/>
              </a:lnSpc>
              <a:buNone/>
            </a:pPr>
            <a:r>
              <a:rPr lang="en-US" sz="4000" dirty="0"/>
              <a:t>University of Illinois!!!</a:t>
            </a:r>
          </a:p>
          <a:p>
            <a:pPr algn="ctr" eaLnBrk="1" hangingPunct="1">
              <a:lnSpc>
                <a:spcPct val="90000"/>
              </a:lnSpc>
              <a:buNone/>
            </a:pPr>
            <a:endParaRPr lang="en-US" sz="4000" dirty="0"/>
          </a:p>
          <a:p>
            <a:pPr algn="ctr" eaLnBrk="1" hangingPunct="1">
              <a:lnSpc>
                <a:spcPct val="90000"/>
              </a:lnSpc>
              <a:buNone/>
            </a:pPr>
            <a:r>
              <a:rPr lang="en-US" sz="4000" dirty="0"/>
              <a:t>Best wishes toward a </a:t>
            </a:r>
          </a:p>
          <a:p>
            <a:pPr algn="ctr" eaLnBrk="1" hangingPunct="1">
              <a:lnSpc>
                <a:spcPct val="90000"/>
              </a:lnSpc>
              <a:buNone/>
            </a:pPr>
            <a:r>
              <a:rPr lang="en-US" sz="4000" dirty="0"/>
              <a:t>rewarding academic adventure!!!</a:t>
            </a:r>
          </a:p>
        </p:txBody>
      </p:sp>
    </p:spTree>
    <p:extLst>
      <p:ext uri="{BB962C8B-B14F-4D97-AF65-F5344CB8AC3E}">
        <p14:creationId xmlns:p14="http://schemas.microsoft.com/office/powerpoint/2010/main" val="40607800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with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heel(8)">
                                      <p:cBhvr>
                                        <p:cTn id="7" dur="20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anim calcmode="lin" valueType="num">
                                      <p:cBhvr>
                                        <p:cTn id="13" dur="5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14" dur="500" fill="hold"/>
                                        <p:tgtEl>
                                          <p:spTgt spid="7">
                                            <p:txEl>
                                              <p:pRg st="0" end="0"/>
                                            </p:txEl>
                                          </p:spTgt>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anim calcmode="lin" valueType="num">
                                      <p:cBhvr>
                                        <p:cTn id="18" dur="500" fill="hold"/>
                                        <p:tgtEl>
                                          <p:spTgt spid="7">
                                            <p:txEl>
                                              <p:pRg st="1" end="1"/>
                                            </p:txEl>
                                          </p:spTgt>
                                        </p:tgtEl>
                                        <p:attrNameLst>
                                          <p:attrName>ppt_w</p:attrName>
                                        </p:attrNameLst>
                                      </p:cBhvr>
                                      <p:tavLst>
                                        <p:tav tm="0" fmla="#ppt_w*sin(2.5*pi*$)">
                                          <p:val>
                                            <p:fltVal val="0"/>
                                          </p:val>
                                        </p:tav>
                                        <p:tav tm="100000">
                                          <p:val>
                                            <p:fltVal val="1"/>
                                          </p:val>
                                        </p:tav>
                                      </p:tavLst>
                                    </p:anim>
                                    <p:anim calcmode="lin" valueType="num">
                                      <p:cBhvr>
                                        <p:cTn id="19" dur="500" fill="hold"/>
                                        <p:tgtEl>
                                          <p:spTgt spid="7">
                                            <p:txEl>
                                              <p:pRg st="1" end="1"/>
                                            </p:txEl>
                                          </p:spTgt>
                                        </p:tgtEl>
                                        <p:attrNameLst>
                                          <p:attrName>ppt_h</p:attrName>
                                        </p:attrNameLst>
                                      </p:cBhvr>
                                      <p:tavLst>
                                        <p:tav tm="0">
                                          <p:val>
                                            <p:strVal val="#ppt_h"/>
                                          </p:val>
                                        </p:tav>
                                        <p:tav tm="100000">
                                          <p:val>
                                            <p:strVal val="#ppt_h"/>
                                          </p:val>
                                        </p:tav>
                                      </p:tavLst>
                                    </p:anim>
                                  </p:childTnLst>
                                </p:cTn>
                              </p:par>
                              <p:par>
                                <p:cTn id="20" presetID="45" presetClass="entr" presetSubtype="0" fill="hold" nodeType="with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anim calcmode="lin" valueType="num">
                                      <p:cBhvr>
                                        <p:cTn id="23" dur="500" fill="hold"/>
                                        <p:tgtEl>
                                          <p:spTgt spid="7">
                                            <p:txEl>
                                              <p:pRg st="3" end="3"/>
                                            </p:txEl>
                                          </p:spTgt>
                                        </p:tgtEl>
                                        <p:attrNameLst>
                                          <p:attrName>ppt_w</p:attrName>
                                        </p:attrNameLst>
                                      </p:cBhvr>
                                      <p:tavLst>
                                        <p:tav tm="0" fmla="#ppt_w*sin(2.5*pi*$)">
                                          <p:val>
                                            <p:fltVal val="0"/>
                                          </p:val>
                                        </p:tav>
                                        <p:tav tm="100000">
                                          <p:val>
                                            <p:fltVal val="1"/>
                                          </p:val>
                                        </p:tav>
                                      </p:tavLst>
                                    </p:anim>
                                    <p:anim calcmode="lin" valueType="num">
                                      <p:cBhvr>
                                        <p:cTn id="24" dur="500" fill="hold"/>
                                        <p:tgtEl>
                                          <p:spTgt spid="7">
                                            <p:txEl>
                                              <p:pRg st="3" end="3"/>
                                            </p:txEl>
                                          </p:spTgt>
                                        </p:tgtEl>
                                        <p:attrNameLst>
                                          <p:attrName>ppt_h</p:attrName>
                                        </p:attrNameLst>
                                      </p:cBhvr>
                                      <p:tavLst>
                                        <p:tav tm="0">
                                          <p:val>
                                            <p:strVal val="#ppt_h"/>
                                          </p:val>
                                        </p:tav>
                                        <p:tav tm="100000">
                                          <p:val>
                                            <p:strVal val="#ppt_h"/>
                                          </p:val>
                                        </p:tav>
                                      </p:tavLst>
                                    </p:anim>
                                  </p:childTnLst>
                                </p:cTn>
                              </p:par>
                              <p:par>
                                <p:cTn id="25" presetID="45" presetClass="entr" presetSubtype="0" fill="hold" nodeType="with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anim calcmode="lin" valueType="num">
                                      <p:cBhvr>
                                        <p:cTn id="28" dur="500" fill="hold"/>
                                        <p:tgtEl>
                                          <p:spTgt spid="7">
                                            <p:txEl>
                                              <p:pRg st="4" end="4"/>
                                            </p:txEl>
                                          </p:spTgt>
                                        </p:tgtEl>
                                        <p:attrNameLst>
                                          <p:attrName>ppt_w</p:attrName>
                                        </p:attrNameLst>
                                      </p:cBhvr>
                                      <p:tavLst>
                                        <p:tav tm="0" fmla="#ppt_w*sin(2.5*pi*$)">
                                          <p:val>
                                            <p:fltVal val="0"/>
                                          </p:val>
                                        </p:tav>
                                        <p:tav tm="100000">
                                          <p:val>
                                            <p:fltVal val="1"/>
                                          </p:val>
                                        </p:tav>
                                      </p:tavLst>
                                    </p:anim>
                                    <p:anim calcmode="lin" valueType="num">
                                      <p:cBhvr>
                                        <p:cTn id="29" dur="500" fill="hold"/>
                                        <p:tgtEl>
                                          <p:spTgt spid="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8B258-C137-9E3E-CEF8-109EA111DEA9}"/>
              </a:ext>
            </a:extLst>
          </p:cNvPr>
          <p:cNvSpPr>
            <a:spLocks noGrp="1"/>
          </p:cNvSpPr>
          <p:nvPr>
            <p:ph type="title"/>
          </p:nvPr>
        </p:nvSpPr>
        <p:spPr/>
        <p:txBody>
          <a:bodyPr/>
          <a:lstStyle/>
          <a:p>
            <a:r>
              <a:rPr lang="en-US" dirty="0"/>
              <a:t>Types of Assistantships</a:t>
            </a:r>
          </a:p>
        </p:txBody>
      </p:sp>
      <p:sp>
        <p:nvSpPr>
          <p:cNvPr id="3" name="Content Placeholder 2">
            <a:extLst>
              <a:ext uri="{FF2B5EF4-FFF2-40B4-BE49-F238E27FC236}">
                <a16:creationId xmlns:a16="http://schemas.microsoft.com/office/drawing/2014/main" id="{90C7CF04-06EE-E027-609A-9B002A6BB083}"/>
              </a:ext>
            </a:extLst>
          </p:cNvPr>
          <p:cNvSpPr>
            <a:spLocks noGrp="1"/>
          </p:cNvSpPr>
          <p:nvPr>
            <p:ph idx="1"/>
          </p:nvPr>
        </p:nvSpPr>
        <p:spPr/>
        <p:txBody>
          <a:bodyPr>
            <a:normAutofit/>
          </a:bodyPr>
          <a:lstStyle/>
          <a:p>
            <a:pPr marL="0" indent="0">
              <a:buNone/>
            </a:pPr>
            <a:r>
              <a:rPr lang="en-US" altLang="en-US" sz="1800" b="1" dirty="0"/>
              <a:t>Administrative Grad Assistant</a:t>
            </a:r>
          </a:p>
          <a:p>
            <a:pPr lvl="1"/>
            <a:r>
              <a:rPr lang="en-US" altLang="en-US" sz="1800" dirty="0"/>
              <a:t>Support of administrative functions</a:t>
            </a:r>
            <a:endParaRPr lang="en-US" altLang="en-US" sz="1800" b="1" dirty="0"/>
          </a:p>
          <a:p>
            <a:pPr marL="0" indent="0">
              <a:buNone/>
            </a:pPr>
            <a:r>
              <a:rPr lang="en-US" altLang="en-US" sz="1800" b="1" dirty="0"/>
              <a:t>Pre-Professional Grad Assistant</a:t>
            </a:r>
          </a:p>
          <a:p>
            <a:pPr lvl="1"/>
            <a:r>
              <a:rPr lang="en-US" altLang="en-US" sz="1800" dirty="0"/>
              <a:t>Primarily gain experience, practice, or guidance that is significantly connected to their fields of study and career preparation</a:t>
            </a:r>
          </a:p>
          <a:p>
            <a:pPr marL="0" indent="0">
              <a:buNone/>
            </a:pPr>
            <a:r>
              <a:rPr lang="en-US" altLang="en-US" sz="1800" b="1" dirty="0"/>
              <a:t>Research Assistant</a:t>
            </a:r>
          </a:p>
          <a:p>
            <a:pPr lvl="1"/>
            <a:r>
              <a:rPr lang="en-US" altLang="en-US" sz="1800" dirty="0"/>
              <a:t>Primarily involve applying and mastering research concepts, practices, or methods of scholarship.</a:t>
            </a:r>
            <a:endParaRPr lang="en-US" altLang="en-US" sz="1800" b="1" dirty="0"/>
          </a:p>
          <a:p>
            <a:pPr marL="0" indent="0">
              <a:buNone/>
            </a:pPr>
            <a:r>
              <a:rPr lang="en-US" altLang="en-US" sz="1800" b="1" dirty="0"/>
              <a:t>Teaching Assistant</a:t>
            </a:r>
          </a:p>
          <a:p>
            <a:pPr lvl="1"/>
            <a:r>
              <a:rPr lang="en-US" altLang="en-US" sz="1800" dirty="0"/>
              <a:t>Primarily in support of instruction </a:t>
            </a:r>
          </a:p>
          <a:p>
            <a:endParaRPr lang="en-US" altLang="en-US" sz="1800" b="1" dirty="0"/>
          </a:p>
          <a:p>
            <a:endParaRPr lang="en-US" dirty="0"/>
          </a:p>
        </p:txBody>
      </p:sp>
    </p:spTree>
    <p:extLst>
      <p:ext uri="{BB962C8B-B14F-4D97-AF65-F5344CB8AC3E}">
        <p14:creationId xmlns:p14="http://schemas.microsoft.com/office/powerpoint/2010/main" val="1019711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06455-8E41-E687-7084-9917D51A870F}"/>
              </a:ext>
            </a:extLst>
          </p:cNvPr>
          <p:cNvSpPr>
            <a:spLocks noGrp="1"/>
          </p:cNvSpPr>
          <p:nvPr>
            <p:ph type="title"/>
          </p:nvPr>
        </p:nvSpPr>
        <p:spPr/>
        <p:txBody>
          <a:bodyPr/>
          <a:lstStyle/>
          <a:p>
            <a:r>
              <a:rPr lang="en-US" dirty="0"/>
              <a:t>Terms of Assistantship Appointment</a:t>
            </a:r>
          </a:p>
        </p:txBody>
      </p:sp>
      <p:sp>
        <p:nvSpPr>
          <p:cNvPr id="4" name="Rectangle 1">
            <a:extLst>
              <a:ext uri="{FF2B5EF4-FFF2-40B4-BE49-F238E27FC236}">
                <a16:creationId xmlns:a16="http://schemas.microsoft.com/office/drawing/2014/main" id="{B5B23901-76FA-DA6C-FBB7-BA0C21C85C31}"/>
              </a:ext>
            </a:extLst>
          </p:cNvPr>
          <p:cNvSpPr>
            <a:spLocks noGrp="1" noChangeArrowheads="1"/>
          </p:cNvSpPr>
          <p:nvPr>
            <p:ph idx="1"/>
          </p:nvPr>
        </p:nvSpPr>
        <p:spPr bwMode="auto">
          <a:xfrm>
            <a:off x="378823" y="2072474"/>
            <a:ext cx="11015836"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solidFill>
                  <a:schemeClr val="tx1"/>
                </a:solidFill>
                <a:effectLst/>
                <a:ea typeface="Cambria" panose="02040503050406030204" pitchFamily="18" charset="0"/>
              </a:rPr>
              <a:t>Renewal of Appointments</a:t>
            </a:r>
            <a:endParaRPr kumimoji="0" lang="en-US" altLang="en-US" sz="2000" b="0" i="0" u="sng" strike="noStrike" cap="none" normalizeH="0" baseline="0" dirty="0">
              <a:ln>
                <a:noFill/>
              </a:ln>
              <a:solidFill>
                <a:schemeClr val="tx1"/>
              </a:solidFill>
              <a:effectLst/>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rPr>
              <a:t>Renewal decisions are made by </a:t>
            </a:r>
            <a:r>
              <a:rPr kumimoji="0" lang="en-US" altLang="en-US" sz="2000" i="0" u="none" strike="noStrike" cap="none" normalizeH="0" baseline="0" dirty="0">
                <a:ln>
                  <a:noFill/>
                </a:ln>
                <a:solidFill>
                  <a:schemeClr val="tx1"/>
                </a:solidFill>
                <a:effectLst/>
              </a:rPr>
              <a:t>the appointing unit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i="0" u="none" strike="noStrike" cap="none" normalizeH="0" baseline="0" dirty="0">
                <a:ln>
                  <a:noFill/>
                </a:ln>
                <a:solidFill>
                  <a:schemeClr val="tx1"/>
                </a:solidFill>
                <a:effectLst/>
              </a:rPr>
              <a:t>Units are encouraged to </a:t>
            </a:r>
            <a:r>
              <a:rPr lang="en-US" altLang="en-US" sz="2000" dirty="0">
                <a:solidFill>
                  <a:schemeClr val="tx1"/>
                </a:solidFill>
              </a:rPr>
              <a:t>confirm</a:t>
            </a:r>
            <a:r>
              <a:rPr kumimoji="0" lang="en-US" altLang="en-US" sz="2000" i="0" u="none" strike="noStrike" cap="none" normalizeH="0" baseline="0" dirty="0">
                <a:ln>
                  <a:noFill/>
                </a:ln>
                <a:solidFill>
                  <a:schemeClr val="tx1"/>
                </a:solidFill>
                <a:effectLst/>
              </a:rPr>
              <a:t> plans at least 30 days before the </a:t>
            </a:r>
            <a:r>
              <a:rPr kumimoji="0" lang="en-US" altLang="en-US" sz="2000" b="0" i="0" u="none" strike="noStrike" cap="none" normalizeH="0" baseline="0" dirty="0">
                <a:ln>
                  <a:noFill/>
                </a:ln>
                <a:solidFill>
                  <a:schemeClr val="tx1"/>
                </a:solidFill>
                <a:effectLst/>
              </a:rPr>
              <a:t>Fall/Spring appointment begins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solidFill>
                  <a:schemeClr val="tx1"/>
                </a:solidFill>
                <a:effectLst/>
              </a:rPr>
              <a:t>Resignation</a:t>
            </a:r>
            <a:endParaRPr kumimoji="0" lang="en-US" altLang="en-US" sz="2000" b="0"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rPr>
              <a:t>Assistants are required to give a 14-day notice of resignation</a:t>
            </a:r>
            <a:endParaRPr kumimoji="0" lang="en-US" altLang="en-US" sz="20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i="0" u="none" strike="noStrike" cap="none" normalizeH="0" baseline="0" dirty="0">
                <a:ln>
                  <a:noFill/>
                </a:ln>
                <a:solidFill>
                  <a:schemeClr val="tx1"/>
                </a:solidFill>
                <a:effectLst/>
              </a:rPr>
              <a:t>Written release </a:t>
            </a:r>
            <a:r>
              <a:rPr kumimoji="0" lang="en-US" altLang="en-US" sz="2000" b="0" i="0" u="none" strike="noStrike" cap="none" normalizeH="0" baseline="0" dirty="0">
                <a:ln>
                  <a:noFill/>
                </a:ln>
                <a:solidFill>
                  <a:schemeClr val="tx1"/>
                </a:solidFill>
                <a:effectLst/>
              </a:rPr>
              <a:t>from the appointing unit is required to accept an assistantship in another unit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solidFill>
                  <a:schemeClr val="tx1"/>
                </a:solidFill>
                <a:effectLst/>
              </a:rPr>
              <a:t>Termination</a:t>
            </a:r>
            <a:endParaRPr kumimoji="0" lang="en-US" altLang="en-US" sz="2000" b="0"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rPr>
              <a:t>May occur if the </a:t>
            </a:r>
            <a:r>
              <a:rPr kumimoji="0" lang="en-US" altLang="en-US" sz="2000" i="0" u="none" strike="noStrike" cap="none" normalizeH="0" baseline="0" dirty="0">
                <a:ln>
                  <a:noFill/>
                </a:ln>
                <a:solidFill>
                  <a:schemeClr val="tx1"/>
                </a:solidFill>
                <a:effectLst/>
              </a:rPr>
              <a:t>assistant fails to enroll, maintain academic eligibility, or withdraws from the University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i="0" u="none" strike="noStrike" cap="none" normalizeH="0" baseline="0" dirty="0">
                <a:ln>
                  <a:noFill/>
                </a:ln>
                <a:solidFill>
                  <a:schemeClr val="tx1"/>
                </a:solidFill>
                <a:effectLst/>
              </a:rPr>
              <a:t>May also occur for disciplinary reasons, following established procedures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82651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36884" y="228600"/>
            <a:ext cx="9950116" cy="1143000"/>
          </a:xfrm>
        </p:spPr>
        <p:txBody>
          <a:bodyPr>
            <a:normAutofit fontScale="90000"/>
          </a:bodyPr>
          <a:lstStyle/>
          <a:p>
            <a:pPr eaLnBrk="1" hangingPunct="1"/>
            <a:r>
              <a:rPr lang="en-US" dirty="0"/>
              <a:t>What comes with an Assistantship?</a:t>
            </a:r>
          </a:p>
        </p:txBody>
      </p:sp>
      <p:sp>
        <p:nvSpPr>
          <p:cNvPr id="16387" name="Rectangle 2"/>
          <p:cNvSpPr>
            <a:spLocks noChangeArrowheads="1"/>
          </p:cNvSpPr>
          <p:nvPr/>
        </p:nvSpPr>
        <p:spPr bwMode="auto">
          <a:xfrm>
            <a:off x="721092" y="1141397"/>
            <a:ext cx="8229600" cy="4693593"/>
          </a:xfrm>
          <a:prstGeom prst="rect">
            <a:avLst/>
          </a:prstGeom>
          <a:noFill/>
          <a:ln w="9525">
            <a:noFill/>
            <a:miter lim="800000"/>
            <a:headEnd/>
            <a:tailEnd/>
          </a:ln>
        </p:spPr>
        <p:txBody>
          <a:bodyPr wrap="square">
            <a:spAutoFit/>
          </a:bodyPr>
          <a:lstStyle/>
          <a:p>
            <a:pPr marL="342900" indent="-342900">
              <a:spcAft>
                <a:spcPts val="600"/>
              </a:spcAft>
              <a:buClr>
                <a:schemeClr val="bg2">
                  <a:lumMod val="50000"/>
                </a:schemeClr>
              </a:buClr>
              <a:buSzPct val="125000"/>
              <a:buFont typeface="Wingdings" pitchFamily="2" charset="2"/>
              <a:buChar char="§"/>
            </a:pPr>
            <a:r>
              <a:rPr lang="en-US" sz="2400" dirty="0"/>
              <a:t>Monthly stipend</a:t>
            </a:r>
          </a:p>
          <a:p>
            <a:pPr marL="342900" indent="-342900">
              <a:spcAft>
                <a:spcPts val="600"/>
              </a:spcAft>
              <a:buClr>
                <a:schemeClr val="bg2">
                  <a:lumMod val="50000"/>
                </a:schemeClr>
              </a:buClr>
              <a:buSzPct val="125000"/>
              <a:buFont typeface="Wingdings" pitchFamily="2" charset="2"/>
              <a:buChar char="§"/>
            </a:pPr>
            <a:r>
              <a:rPr lang="en-US" sz="2400" dirty="0"/>
              <a:t>Tuition and fee waivers</a:t>
            </a:r>
          </a:p>
          <a:p>
            <a:pPr marL="342900" indent="-342900">
              <a:spcAft>
                <a:spcPts val="600"/>
              </a:spcAft>
              <a:buClr>
                <a:schemeClr val="bg2">
                  <a:lumMod val="50000"/>
                </a:schemeClr>
              </a:buClr>
              <a:buSzPct val="125000"/>
              <a:buFont typeface="Wingdings" pitchFamily="2" charset="2"/>
              <a:buChar char="§"/>
            </a:pPr>
            <a:r>
              <a:rPr lang="en-US" sz="2400" dirty="0"/>
              <a:t>University pays 100% for coverage through </a:t>
            </a:r>
            <a:r>
              <a:rPr lang="en-US" sz="2400" u="sng" dirty="0"/>
              <a:t>McKinley Health Center and Counseling Center</a:t>
            </a:r>
          </a:p>
          <a:p>
            <a:pPr marL="342900" indent="-342900">
              <a:spcAft>
                <a:spcPts val="600"/>
              </a:spcAft>
              <a:buClr>
                <a:schemeClr val="bg2">
                  <a:lumMod val="50000"/>
                </a:schemeClr>
              </a:buClr>
              <a:buSzPct val="125000"/>
              <a:buFont typeface="Wingdings" pitchFamily="2" charset="2"/>
              <a:buChar char="§"/>
            </a:pPr>
            <a:r>
              <a:rPr lang="en-US" sz="2400" dirty="0"/>
              <a:t>Individual Health Insurance: The University will contribute 87% of the coverage</a:t>
            </a:r>
          </a:p>
          <a:p>
            <a:pPr marL="342900" indent="-342900">
              <a:spcAft>
                <a:spcPts val="600"/>
              </a:spcAft>
              <a:buClr>
                <a:schemeClr val="bg2">
                  <a:lumMod val="50000"/>
                </a:schemeClr>
              </a:buClr>
              <a:buSzPct val="125000"/>
              <a:buFont typeface="Wingdings" pitchFamily="2" charset="2"/>
              <a:buChar char="§"/>
            </a:pPr>
            <a:r>
              <a:rPr lang="en-US" sz="2400" dirty="0"/>
              <a:t>Dependent Health Insurance: The University will contribute 40% of the coverage, if elected</a:t>
            </a:r>
          </a:p>
          <a:p>
            <a:pPr marL="342900" indent="-342900">
              <a:spcAft>
                <a:spcPts val="600"/>
              </a:spcAft>
              <a:buClr>
                <a:schemeClr val="bg2">
                  <a:lumMod val="50000"/>
                </a:schemeClr>
              </a:buClr>
              <a:buSzPct val="125000"/>
              <a:buFont typeface="Wingdings" pitchFamily="2" charset="2"/>
              <a:buChar char="§"/>
            </a:pPr>
            <a:r>
              <a:rPr lang="en-US" sz="2400" dirty="0"/>
              <a:t>University paid dental and vision insurance coverage</a:t>
            </a:r>
          </a:p>
          <a:p>
            <a:pPr marL="342900" indent="-342900">
              <a:spcAft>
                <a:spcPts val="600"/>
              </a:spcAft>
              <a:buClr>
                <a:schemeClr val="bg2">
                  <a:lumMod val="50000"/>
                </a:schemeClr>
              </a:buClr>
              <a:buSzPct val="125000"/>
              <a:buFont typeface="Wingdings" pitchFamily="2" charset="2"/>
              <a:buChar char="§"/>
            </a:pPr>
            <a:r>
              <a:rPr lang="en-US" sz="2400" dirty="0"/>
              <a:t>Sick leave</a:t>
            </a:r>
          </a:p>
          <a:p>
            <a:pPr marL="342900" indent="-342900">
              <a:spcAft>
                <a:spcPts val="600"/>
              </a:spcAft>
              <a:buClr>
                <a:schemeClr val="bg2">
                  <a:lumMod val="50000"/>
                </a:schemeClr>
              </a:buClr>
              <a:buSzPct val="125000"/>
              <a:buFont typeface="Wingdings" pitchFamily="2" charset="2"/>
              <a:buChar char="§"/>
            </a:pPr>
            <a:r>
              <a:rPr lang="en-US" sz="2400" dirty="0"/>
              <a:t>Holidays</a:t>
            </a:r>
          </a:p>
        </p:txBody>
      </p:sp>
      <p:pic>
        <p:nvPicPr>
          <p:cNvPr id="6" name="Picture 5" descr="logo.TIF"/>
          <p:cNvPicPr>
            <a:picLocks noChangeAspect="1"/>
          </p:cNvPicPr>
          <p:nvPr/>
        </p:nvPicPr>
        <p:blipFill>
          <a:blip r:embed="rId3" cstate="print"/>
          <a:stretch>
            <a:fillRect/>
          </a:stretch>
        </p:blipFill>
        <p:spPr>
          <a:xfrm>
            <a:off x="1828800" y="6096000"/>
            <a:ext cx="465328" cy="603668"/>
          </a:xfrm>
          <a:prstGeom prst="rect">
            <a:avLst/>
          </a:prstGeom>
        </p:spPr>
      </p:pic>
    </p:spTree>
    <p:extLst>
      <p:ext uri="{BB962C8B-B14F-4D97-AF65-F5344CB8AC3E}">
        <p14:creationId xmlns:p14="http://schemas.microsoft.com/office/powerpoint/2010/main" val="58733623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6387">
                                            <p:txEl>
                                              <p:pRg st="1" end="1"/>
                                            </p:txEl>
                                          </p:spTgt>
                                        </p:tgtEl>
                                        <p:attrNameLst>
                                          <p:attrName>style.visibility</p:attrName>
                                        </p:attrNameLst>
                                      </p:cBhvr>
                                      <p:to>
                                        <p:strVal val="visible"/>
                                      </p:to>
                                    </p:set>
                                    <p:anim calcmode="lin" valueType="num">
                                      <p:cBhvr additive="base">
                                        <p:cTn id="13" dur="500" fill="hold"/>
                                        <p:tgtEl>
                                          <p:spTgt spid="1638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63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 calcmode="lin" valueType="num">
                                      <p:cBhvr additive="base">
                                        <p:cTn id="19" dur="500" fill="hold"/>
                                        <p:tgtEl>
                                          <p:spTgt spid="1638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63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6387">
                                            <p:txEl>
                                              <p:pRg st="3" end="3"/>
                                            </p:txEl>
                                          </p:spTgt>
                                        </p:tgtEl>
                                        <p:attrNameLst>
                                          <p:attrName>style.visibility</p:attrName>
                                        </p:attrNameLst>
                                      </p:cBhvr>
                                      <p:to>
                                        <p:strVal val="visible"/>
                                      </p:to>
                                    </p:set>
                                    <p:anim calcmode="lin" valueType="num">
                                      <p:cBhvr additive="base">
                                        <p:cTn id="25" dur="500" fill="hold"/>
                                        <p:tgtEl>
                                          <p:spTgt spid="1638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638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6387">
                                            <p:txEl>
                                              <p:pRg st="4" end="4"/>
                                            </p:txEl>
                                          </p:spTgt>
                                        </p:tgtEl>
                                        <p:attrNameLst>
                                          <p:attrName>style.visibility</p:attrName>
                                        </p:attrNameLst>
                                      </p:cBhvr>
                                      <p:to>
                                        <p:strVal val="visible"/>
                                      </p:to>
                                    </p:set>
                                    <p:anim calcmode="lin" valueType="num">
                                      <p:cBhvr additive="base">
                                        <p:cTn id="31" dur="500" fill="hold"/>
                                        <p:tgtEl>
                                          <p:spTgt spid="1638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638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6387">
                                            <p:txEl>
                                              <p:pRg st="5" end="5"/>
                                            </p:txEl>
                                          </p:spTgt>
                                        </p:tgtEl>
                                        <p:attrNameLst>
                                          <p:attrName>style.visibility</p:attrName>
                                        </p:attrNameLst>
                                      </p:cBhvr>
                                      <p:to>
                                        <p:strVal val="visible"/>
                                      </p:to>
                                    </p:set>
                                    <p:anim calcmode="lin" valueType="num">
                                      <p:cBhvr additive="base">
                                        <p:cTn id="37" dur="500" fill="hold"/>
                                        <p:tgtEl>
                                          <p:spTgt spid="16387">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638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6387">
                                            <p:txEl>
                                              <p:pRg st="6" end="6"/>
                                            </p:txEl>
                                          </p:spTgt>
                                        </p:tgtEl>
                                        <p:attrNameLst>
                                          <p:attrName>style.visibility</p:attrName>
                                        </p:attrNameLst>
                                      </p:cBhvr>
                                      <p:to>
                                        <p:strVal val="visible"/>
                                      </p:to>
                                    </p:set>
                                    <p:anim calcmode="lin" valueType="num">
                                      <p:cBhvr additive="base">
                                        <p:cTn id="43" dur="500" fill="hold"/>
                                        <p:tgtEl>
                                          <p:spTgt spid="16387">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638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6387">
                                            <p:txEl>
                                              <p:pRg st="7" end="7"/>
                                            </p:txEl>
                                          </p:spTgt>
                                        </p:tgtEl>
                                        <p:attrNameLst>
                                          <p:attrName>style.visibility</p:attrName>
                                        </p:attrNameLst>
                                      </p:cBhvr>
                                      <p:to>
                                        <p:strVal val="visible"/>
                                      </p:to>
                                    </p:set>
                                    <p:anim calcmode="lin" valueType="num">
                                      <p:cBhvr additive="base">
                                        <p:cTn id="49" dur="500" fill="hold"/>
                                        <p:tgtEl>
                                          <p:spTgt spid="16387">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638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536608" y="1166018"/>
            <a:ext cx="8229600" cy="4525963"/>
          </a:xfrm>
        </p:spPr>
        <p:txBody>
          <a:bodyPr>
            <a:normAutofit fontScale="92500"/>
          </a:bodyPr>
          <a:lstStyle/>
          <a:p>
            <a:pPr>
              <a:buClr>
                <a:schemeClr val="bg2">
                  <a:lumMod val="50000"/>
                </a:schemeClr>
              </a:buClr>
              <a:buSzPct val="100000"/>
            </a:pPr>
            <a:r>
              <a:rPr lang="en-US" dirty="0"/>
              <a:t>International Students can hold </a:t>
            </a:r>
          </a:p>
          <a:p>
            <a:pPr lvl="1">
              <a:buClr>
                <a:schemeClr val="bg2">
                  <a:lumMod val="50000"/>
                </a:schemeClr>
              </a:buClr>
              <a:buSzPct val="100000"/>
            </a:pPr>
            <a:r>
              <a:rPr lang="en-US" dirty="0"/>
              <a:t>Up to 50% appointment during the AY</a:t>
            </a:r>
          </a:p>
          <a:p>
            <a:pPr>
              <a:buClr>
                <a:schemeClr val="bg2">
                  <a:lumMod val="50000"/>
                </a:schemeClr>
              </a:buClr>
              <a:buSzPct val="100000"/>
            </a:pPr>
            <a:r>
              <a:rPr lang="en-US" dirty="0"/>
              <a:t>US citizens/Permanent Residents/EAD can hold</a:t>
            </a:r>
          </a:p>
          <a:p>
            <a:pPr lvl="1">
              <a:buClr>
                <a:schemeClr val="bg2">
                  <a:lumMod val="50000"/>
                </a:schemeClr>
              </a:buClr>
              <a:buSzPct val="100000"/>
            </a:pPr>
            <a:r>
              <a:rPr lang="en-US" dirty="0"/>
              <a:t>Up to 67% during the AY. </a:t>
            </a:r>
            <a:r>
              <a:rPr lang="en-US" i="1" dirty="0">
                <a:solidFill>
                  <a:schemeClr val="tx2">
                    <a:lumMod val="40000"/>
                    <a:lumOff val="60000"/>
                  </a:schemeClr>
                </a:solidFill>
              </a:rPr>
              <a:t>Note: The Graduate College has raised its limit on concurrent employment for fellowship holders from 50% to 67%, and Grad Hourly positions will no longer count toward the limit. (Note, however, that any lower limits set by funders, departments, government agencies, etc. will still apply.) </a:t>
            </a:r>
          </a:p>
          <a:p>
            <a:pPr eaLnBrk="1" hangingPunct="1">
              <a:buClr>
                <a:schemeClr val="bg2">
                  <a:lumMod val="50000"/>
                </a:schemeClr>
              </a:buClr>
              <a:buSzPct val="100000"/>
            </a:pPr>
            <a:r>
              <a:rPr lang="en-US" dirty="0"/>
              <a:t>Breaks (Fall, Winter, Spring)- May work additional hours in break periods when classes are not in session. EXCEPTION: Summer -  if a student is enrolled in classes – the maximum percentage is 67% (fellowships excluded)</a:t>
            </a:r>
          </a:p>
          <a:p>
            <a:pPr eaLnBrk="1" hangingPunct="1">
              <a:buNone/>
            </a:pPr>
            <a:endParaRPr lang="en-US" dirty="0"/>
          </a:p>
        </p:txBody>
      </p:sp>
      <p:sp>
        <p:nvSpPr>
          <p:cNvPr id="12290" name="AutoShape 2"/>
          <p:cNvSpPr>
            <a:spLocks noGrp="1" noChangeArrowheads="1"/>
          </p:cNvSpPr>
          <p:nvPr>
            <p:ph type="title"/>
          </p:nvPr>
        </p:nvSpPr>
        <p:spPr>
          <a:xfrm>
            <a:off x="375385" y="152400"/>
            <a:ext cx="9835415" cy="1143000"/>
          </a:xfrm>
        </p:spPr>
        <p:txBody>
          <a:bodyPr/>
          <a:lstStyle/>
          <a:p>
            <a:pPr algn="l" eaLnBrk="1" hangingPunct="1"/>
            <a:r>
              <a:rPr lang="en-US" dirty="0"/>
              <a:t>Limitations to Employment</a:t>
            </a:r>
          </a:p>
        </p:txBody>
      </p:sp>
      <p:pic>
        <p:nvPicPr>
          <p:cNvPr id="6" name="Picture 5" descr="logo.TIF"/>
          <p:cNvPicPr>
            <a:picLocks noChangeAspect="1"/>
          </p:cNvPicPr>
          <p:nvPr/>
        </p:nvPicPr>
        <p:blipFill>
          <a:blip r:embed="rId3" cstate="print"/>
          <a:stretch>
            <a:fillRect/>
          </a:stretch>
        </p:blipFill>
        <p:spPr>
          <a:xfrm>
            <a:off x="1828800" y="6096000"/>
            <a:ext cx="465328" cy="603668"/>
          </a:xfrm>
          <a:prstGeom prst="rect">
            <a:avLst/>
          </a:prstGeom>
        </p:spPr>
      </p:pic>
    </p:spTree>
    <p:extLst>
      <p:ext uri="{BB962C8B-B14F-4D97-AF65-F5344CB8AC3E}">
        <p14:creationId xmlns:p14="http://schemas.microsoft.com/office/powerpoint/2010/main" val="37133752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500"/>
                                        <p:tgtEl>
                                          <p:spTgt spid="12291">
                                            <p:txEl>
                                              <p:pRg st="0" end="0"/>
                                            </p:txEl>
                                          </p:spTgt>
                                        </p:tgtEl>
                                      </p:cBhvr>
                                    </p:animEffect>
                                  </p:childTnLst>
                                  <p:subTnLst>
                                    <p:animClr clrSpc="rgb" dir="cw">
                                      <p:cBhvr override="childStyle">
                                        <p:cTn dur="1" fill="hold" display="0" masterRel="nextClick" afterEffect="1"/>
                                        <p:tgtEl>
                                          <p:spTgt spid="12291">
                                            <p:txEl>
                                              <p:pRg st="0" end="0"/>
                                            </p:txEl>
                                          </p:spTgt>
                                        </p:tgtEl>
                                        <p:attrNameLst>
                                          <p:attrName>ppt_c</p:attrName>
                                        </p:attrNameLst>
                                      </p:cBhvr>
                                      <p:to>
                                        <a:srgbClr val="44B9E8"/>
                                      </p:to>
                                    </p:animClr>
                                  </p:subTnLst>
                                </p:cTn>
                              </p:par>
                              <p:par>
                                <p:cTn id="8" presetID="10" presetClass="entr" presetSubtype="0" fill="hold" grpId="0" nodeType="withEffect">
                                  <p:stCondLst>
                                    <p:cond delay="0"/>
                                  </p:stCondLst>
                                  <p:childTnLst>
                                    <p:set>
                                      <p:cBhvr>
                                        <p:cTn id="9" dur="1" fill="hold">
                                          <p:stCondLst>
                                            <p:cond delay="0"/>
                                          </p:stCondLst>
                                        </p:cTn>
                                        <p:tgtEl>
                                          <p:spTgt spid="12291">
                                            <p:txEl>
                                              <p:pRg st="1" end="1"/>
                                            </p:txEl>
                                          </p:spTgt>
                                        </p:tgtEl>
                                        <p:attrNameLst>
                                          <p:attrName>style.visibility</p:attrName>
                                        </p:attrNameLst>
                                      </p:cBhvr>
                                      <p:to>
                                        <p:strVal val="visible"/>
                                      </p:to>
                                    </p:set>
                                    <p:animEffect transition="in" filter="fade">
                                      <p:cBhvr>
                                        <p:cTn id="10" dur="500"/>
                                        <p:tgtEl>
                                          <p:spTgt spid="12291">
                                            <p:txEl>
                                              <p:pRg st="1" end="1"/>
                                            </p:txEl>
                                          </p:spTgt>
                                        </p:tgtEl>
                                      </p:cBhvr>
                                    </p:animEffect>
                                  </p:childTnLst>
                                  <p:subTnLst>
                                    <p:animClr clrSpc="rgb" dir="cw">
                                      <p:cBhvr override="childStyle">
                                        <p:cTn dur="1" fill="hold" display="0" masterRel="nextClick" afterEffect="1"/>
                                        <p:tgtEl>
                                          <p:spTgt spid="12291">
                                            <p:txEl>
                                              <p:pRg st="1" end="1"/>
                                            </p:txEl>
                                          </p:spTgt>
                                        </p:tgtEl>
                                        <p:attrNameLst>
                                          <p:attrName>ppt_c</p:attrName>
                                        </p:attrNameLst>
                                      </p:cBhvr>
                                      <p:to>
                                        <a:srgbClr val="44B9E8"/>
                                      </p:to>
                                    </p:animClr>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animEffect transition="in" filter="fade">
                                      <p:cBhvr>
                                        <p:cTn id="15" dur="500"/>
                                        <p:tgtEl>
                                          <p:spTgt spid="12291">
                                            <p:txEl>
                                              <p:pRg st="2" end="2"/>
                                            </p:txEl>
                                          </p:spTgt>
                                        </p:tgtEl>
                                      </p:cBhvr>
                                    </p:animEffect>
                                  </p:childTnLst>
                                  <p:subTnLst>
                                    <p:animClr clrSpc="rgb" dir="cw">
                                      <p:cBhvr override="childStyle">
                                        <p:cTn dur="1" fill="hold" display="0" masterRel="nextClick" afterEffect="1"/>
                                        <p:tgtEl>
                                          <p:spTgt spid="12291">
                                            <p:txEl>
                                              <p:pRg st="2" end="2"/>
                                            </p:txEl>
                                          </p:spTgt>
                                        </p:tgtEl>
                                        <p:attrNameLst>
                                          <p:attrName>ppt_c</p:attrName>
                                        </p:attrNameLst>
                                      </p:cBhvr>
                                      <p:to>
                                        <a:srgbClr val="44B9E8"/>
                                      </p:to>
                                    </p:animClr>
                                  </p:subTnLst>
                                </p:cTn>
                              </p:par>
                              <p:par>
                                <p:cTn id="16" presetID="10" presetClass="entr" presetSubtype="0" fill="hold" grpId="0" nodeType="withEffect">
                                  <p:stCondLst>
                                    <p:cond delay="0"/>
                                  </p:stCondLst>
                                  <p:childTnLst>
                                    <p:set>
                                      <p:cBhvr>
                                        <p:cTn id="17" dur="1" fill="hold">
                                          <p:stCondLst>
                                            <p:cond delay="0"/>
                                          </p:stCondLst>
                                        </p:cTn>
                                        <p:tgtEl>
                                          <p:spTgt spid="12291">
                                            <p:txEl>
                                              <p:pRg st="3" end="3"/>
                                            </p:txEl>
                                          </p:spTgt>
                                        </p:tgtEl>
                                        <p:attrNameLst>
                                          <p:attrName>style.visibility</p:attrName>
                                        </p:attrNameLst>
                                      </p:cBhvr>
                                      <p:to>
                                        <p:strVal val="visible"/>
                                      </p:to>
                                    </p:set>
                                    <p:animEffect transition="in" filter="fade">
                                      <p:cBhvr>
                                        <p:cTn id="18" dur="500"/>
                                        <p:tgtEl>
                                          <p:spTgt spid="12291">
                                            <p:txEl>
                                              <p:pRg st="3" end="3"/>
                                            </p:txEl>
                                          </p:spTgt>
                                        </p:tgtEl>
                                      </p:cBhvr>
                                    </p:animEffect>
                                  </p:childTnLst>
                                  <p:subTnLst>
                                    <p:animClr clrSpc="rgb" dir="cw">
                                      <p:cBhvr override="childStyle">
                                        <p:cTn dur="1" fill="hold" display="0" masterRel="nextClick" afterEffect="1"/>
                                        <p:tgtEl>
                                          <p:spTgt spid="12291">
                                            <p:txEl>
                                              <p:pRg st="3" end="3"/>
                                            </p:txEl>
                                          </p:spTgt>
                                        </p:tgtEl>
                                        <p:attrNameLst>
                                          <p:attrName>ppt_c</p:attrName>
                                        </p:attrNameLst>
                                      </p:cBhvr>
                                      <p:to>
                                        <a:srgbClr val="44B9E8"/>
                                      </p:to>
                                    </p:animClr>
                                  </p:sub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291">
                                            <p:txEl>
                                              <p:pRg st="4" end="4"/>
                                            </p:txEl>
                                          </p:spTgt>
                                        </p:tgtEl>
                                        <p:attrNameLst>
                                          <p:attrName>style.visibility</p:attrName>
                                        </p:attrNameLst>
                                      </p:cBhvr>
                                      <p:to>
                                        <p:strVal val="visible"/>
                                      </p:to>
                                    </p:set>
                                    <p:animEffect transition="in" filter="fade">
                                      <p:cBhvr>
                                        <p:cTn id="23" dur="500"/>
                                        <p:tgtEl>
                                          <p:spTgt spid="122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378822" y="1500554"/>
            <a:ext cx="9614263" cy="4504592"/>
          </a:xfrm>
        </p:spPr>
        <p:txBody>
          <a:bodyPr>
            <a:normAutofit/>
          </a:bodyPr>
          <a:lstStyle/>
          <a:p>
            <a:pPr eaLnBrk="1" hangingPunct="1">
              <a:buClr>
                <a:schemeClr val="bg2">
                  <a:lumMod val="50000"/>
                </a:schemeClr>
              </a:buClr>
              <a:buSzPct val="100000"/>
            </a:pPr>
            <a:r>
              <a:rPr lang="en-US" dirty="0"/>
              <a:t>U.S Citizens </a:t>
            </a:r>
            <a:r>
              <a:rPr lang="en-US" i="1" u="sng" dirty="0"/>
              <a:t>must</a:t>
            </a:r>
            <a:r>
              <a:rPr lang="en-US" i="1" dirty="0"/>
              <a:t> </a:t>
            </a:r>
            <a:r>
              <a:rPr lang="en-US" dirty="0"/>
              <a:t>fill out the W-4. </a:t>
            </a:r>
          </a:p>
          <a:p>
            <a:pPr eaLnBrk="1" hangingPunct="1">
              <a:buClr>
                <a:schemeClr val="bg2">
                  <a:lumMod val="50000"/>
                </a:schemeClr>
              </a:buClr>
              <a:buSzPct val="100000"/>
            </a:pPr>
            <a:r>
              <a:rPr lang="en-US" dirty="0"/>
              <a:t>International students classified as non-residents for tax status purposes </a:t>
            </a:r>
            <a:r>
              <a:rPr lang="en-US" i="1" u="sng" dirty="0"/>
              <a:t>should not</a:t>
            </a:r>
            <a:r>
              <a:rPr lang="en-US" dirty="0"/>
              <a:t> fill out the W-4.</a:t>
            </a:r>
            <a:endParaRPr lang="en-US" b="1" dirty="0"/>
          </a:p>
          <a:p>
            <a:pPr eaLnBrk="1" hangingPunct="1">
              <a:buClr>
                <a:schemeClr val="bg2">
                  <a:lumMod val="50000"/>
                </a:schemeClr>
              </a:buClr>
              <a:buSzPct val="100000"/>
            </a:pPr>
            <a:r>
              <a:rPr lang="en-US" dirty="0"/>
              <a:t>How to apply for a social security number (SSN): </a:t>
            </a:r>
            <a:r>
              <a:rPr lang="en-US" dirty="0">
                <a:hlinkClick r:id="rId3"/>
              </a:rPr>
              <a:t>https://isss.illinois.edu/resources/apply_ssn.html</a:t>
            </a:r>
            <a:endParaRPr lang="en-US" dirty="0"/>
          </a:p>
          <a:p>
            <a:pPr eaLnBrk="1" hangingPunct="1">
              <a:buClr>
                <a:schemeClr val="bg2">
                  <a:lumMod val="50000"/>
                </a:schemeClr>
              </a:buClr>
              <a:buSzPct val="100000"/>
            </a:pPr>
            <a:r>
              <a:rPr lang="en-US" sz="2800" dirty="0"/>
              <a:t>Contact the Social Security Administrative Office at </a:t>
            </a:r>
            <a:r>
              <a:rPr lang="en-US" dirty="0">
                <a:hlinkClick r:id="rId4"/>
              </a:rPr>
              <a:t>https://www.ssa.gov/agency/contact/</a:t>
            </a:r>
            <a:endParaRPr lang="en-US" dirty="0"/>
          </a:p>
          <a:p>
            <a:pPr eaLnBrk="1" hangingPunct="1">
              <a:buClr>
                <a:schemeClr val="bg2">
                  <a:lumMod val="50000"/>
                </a:schemeClr>
              </a:buClr>
              <a:buSzPct val="100000"/>
            </a:pPr>
            <a:r>
              <a:rPr lang="en-US" b="1" dirty="0"/>
              <a:t>Upon receipt of your SSN, please make a Tax Status Review appointment with Payroll</a:t>
            </a:r>
            <a:r>
              <a:rPr lang="en-US" dirty="0"/>
              <a:t>. Additional information can be found here: </a:t>
            </a:r>
            <a:r>
              <a:rPr lang="en-US" dirty="0">
                <a:hlinkClick r:id="rId5"/>
              </a:rPr>
              <a:t>Payments to Foreign Nationals - Business &amp; Finance</a:t>
            </a:r>
            <a:endParaRPr lang="en-US" dirty="0"/>
          </a:p>
        </p:txBody>
      </p:sp>
      <p:sp>
        <p:nvSpPr>
          <p:cNvPr id="11266" name="AutoShape 2"/>
          <p:cNvSpPr>
            <a:spLocks noGrp="1" noChangeArrowheads="1"/>
          </p:cNvSpPr>
          <p:nvPr>
            <p:ph type="title"/>
          </p:nvPr>
        </p:nvSpPr>
        <p:spPr/>
        <p:txBody>
          <a:bodyPr/>
          <a:lstStyle/>
          <a:p>
            <a:pPr algn="l" eaLnBrk="1" hangingPunct="1"/>
            <a:r>
              <a:rPr lang="en-US" dirty="0"/>
              <a:t>Tax Forms</a:t>
            </a:r>
          </a:p>
        </p:txBody>
      </p:sp>
      <p:pic>
        <p:nvPicPr>
          <p:cNvPr id="6" name="Picture 5" descr="logo.TIF"/>
          <p:cNvPicPr>
            <a:picLocks noChangeAspect="1"/>
          </p:cNvPicPr>
          <p:nvPr/>
        </p:nvPicPr>
        <p:blipFill>
          <a:blip r:embed="rId6" cstate="print"/>
          <a:stretch>
            <a:fillRect/>
          </a:stretch>
        </p:blipFill>
        <p:spPr>
          <a:xfrm>
            <a:off x="1828800" y="6096000"/>
            <a:ext cx="465328" cy="603668"/>
          </a:xfrm>
          <a:prstGeom prst="rect">
            <a:avLst/>
          </a:prstGeom>
        </p:spPr>
      </p:pic>
    </p:spTree>
    <p:extLst>
      <p:ext uri="{BB962C8B-B14F-4D97-AF65-F5344CB8AC3E}">
        <p14:creationId xmlns:p14="http://schemas.microsoft.com/office/powerpoint/2010/main" val="2725507672"/>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additive="base">
                                        <p:cTn id="7" dur="500" fill="hold"/>
                                        <p:tgtEl>
                                          <p:spTgt spid="112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267">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1267">
                                            <p:txEl>
                                              <p:pRg st="0" end="0"/>
                                            </p:txEl>
                                          </p:spTgt>
                                        </p:tgtEl>
                                        <p:attrNameLst>
                                          <p:attrName>ppt_c</p:attrName>
                                        </p:attrNameLst>
                                      </p:cBhvr>
                                      <p:to>
                                        <a:srgbClr val="44B9E8"/>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1267">
                                            <p:txEl>
                                              <p:pRg st="1" end="1"/>
                                            </p:txEl>
                                          </p:spTgt>
                                        </p:tgtEl>
                                        <p:attrNameLst>
                                          <p:attrName>style.visibility</p:attrName>
                                        </p:attrNameLst>
                                      </p:cBhvr>
                                      <p:to>
                                        <p:strVal val="visible"/>
                                      </p:to>
                                    </p:set>
                                    <p:anim calcmode="lin" valueType="num">
                                      <p:cBhvr additive="base">
                                        <p:cTn id="13" dur="500" fill="hold"/>
                                        <p:tgtEl>
                                          <p:spTgt spid="112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2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1267">
                                            <p:txEl>
                                              <p:pRg st="2" end="2"/>
                                            </p:txEl>
                                          </p:spTgt>
                                        </p:tgtEl>
                                        <p:attrNameLst>
                                          <p:attrName>style.visibility</p:attrName>
                                        </p:attrNameLst>
                                      </p:cBhvr>
                                      <p:to>
                                        <p:strVal val="visible"/>
                                      </p:to>
                                    </p:set>
                                    <p:anim calcmode="lin" valueType="num">
                                      <p:cBhvr additive="base">
                                        <p:cTn id="19" dur="500" fill="hold"/>
                                        <p:tgtEl>
                                          <p:spTgt spid="112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12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11267">
                                            <p:txEl>
                                              <p:pRg st="3" end="3"/>
                                            </p:txEl>
                                          </p:spTgt>
                                        </p:tgtEl>
                                        <p:attrNameLst>
                                          <p:attrName>style.visibility</p:attrName>
                                        </p:attrNameLst>
                                      </p:cBhvr>
                                      <p:to>
                                        <p:strVal val="visible"/>
                                      </p:to>
                                    </p:set>
                                    <p:anim calcmode="lin" valueType="num">
                                      <p:cBhvr additive="base">
                                        <p:cTn id="25" dur="500" fill="hold"/>
                                        <p:tgtEl>
                                          <p:spTgt spid="1126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12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11267">
                                            <p:txEl>
                                              <p:pRg st="4" end="4"/>
                                            </p:txEl>
                                          </p:spTgt>
                                        </p:tgtEl>
                                        <p:attrNameLst>
                                          <p:attrName>style.visibility</p:attrName>
                                        </p:attrNameLst>
                                      </p:cBhvr>
                                      <p:to>
                                        <p:strVal val="visible"/>
                                      </p:to>
                                    </p:set>
                                    <p:anim calcmode="lin" valueType="num">
                                      <p:cBhvr additive="base">
                                        <p:cTn id="31" dur="500" fill="hold"/>
                                        <p:tgtEl>
                                          <p:spTgt spid="1126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126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378823" y="1817350"/>
            <a:ext cx="8686800" cy="3886200"/>
          </a:xfrm>
        </p:spPr>
        <p:txBody>
          <a:bodyPr>
            <a:noAutofit/>
          </a:bodyPr>
          <a:lstStyle/>
          <a:p>
            <a:pPr>
              <a:buClr>
                <a:schemeClr val="bg2">
                  <a:lumMod val="50000"/>
                </a:schemeClr>
              </a:buClr>
              <a:buSzPct val="100000"/>
              <a:buFont typeface="Wingdings" pitchFamily="2" charset="2"/>
              <a:buChar char="§"/>
            </a:pPr>
            <a:r>
              <a:rPr lang="en-US" sz="2000" dirty="0"/>
              <a:t>What is the GEO? The labor union that represents teaching, research and graduate assistants</a:t>
            </a:r>
          </a:p>
          <a:p>
            <a:pPr lvl="1">
              <a:buClr>
                <a:schemeClr val="bg2">
                  <a:lumMod val="50000"/>
                </a:schemeClr>
              </a:buClr>
              <a:buFont typeface="Wingdings" pitchFamily="2" charset="2"/>
              <a:buChar char="§"/>
            </a:pPr>
            <a:r>
              <a:rPr lang="en-US" sz="2000" dirty="0">
                <a:hlinkClick r:id="rId3"/>
              </a:rPr>
              <a:t>https://www.uiucgeo.org/</a:t>
            </a:r>
            <a:endParaRPr lang="en-US" sz="2000" dirty="0"/>
          </a:p>
          <a:p>
            <a:r>
              <a:rPr lang="en-US" sz="2000" dirty="0"/>
              <a:t>Employees are not required to join the union </a:t>
            </a:r>
          </a:p>
          <a:p>
            <a:pPr marL="0" indent="0">
              <a:buNone/>
            </a:pPr>
            <a:endParaRPr lang="en-US" sz="2000" dirty="0"/>
          </a:p>
          <a:p>
            <a:r>
              <a:rPr lang="en-US" sz="2000" dirty="0"/>
              <a:t>Dues deduction determined by the GEO </a:t>
            </a:r>
          </a:p>
          <a:p>
            <a:endParaRPr lang="en-US" sz="2000" dirty="0"/>
          </a:p>
          <a:p>
            <a:r>
              <a:rPr lang="en-US" sz="2000" dirty="0"/>
              <a:t>GEO contract determines minimum salary </a:t>
            </a:r>
          </a:p>
          <a:p>
            <a:pPr marL="109728" indent="0">
              <a:buClr>
                <a:schemeClr val="bg2">
                  <a:lumMod val="50000"/>
                </a:schemeClr>
              </a:buClr>
              <a:buSzPct val="100000"/>
              <a:buNone/>
            </a:pPr>
            <a:endParaRPr lang="en-US" sz="2000" dirty="0"/>
          </a:p>
          <a:p>
            <a:pPr eaLnBrk="1" hangingPunct="1">
              <a:buClr>
                <a:schemeClr val="bg2">
                  <a:lumMod val="50000"/>
                </a:schemeClr>
              </a:buClr>
              <a:buSzPct val="100000"/>
              <a:buFont typeface="Wingdings" pitchFamily="2" charset="2"/>
              <a:buChar char="§"/>
            </a:pPr>
            <a:r>
              <a:rPr lang="en-US" sz="2000" dirty="0"/>
              <a:t>More information can be obtained at the “</a:t>
            </a:r>
            <a:r>
              <a:rPr lang="en-US" sz="2000" dirty="0">
                <a:hlinkClick r:id="rId4"/>
              </a:rPr>
              <a:t>all campus orientation</a:t>
            </a:r>
            <a:r>
              <a:rPr lang="en-US" sz="2000" dirty="0"/>
              <a:t>”</a:t>
            </a:r>
          </a:p>
        </p:txBody>
      </p:sp>
      <p:sp>
        <p:nvSpPr>
          <p:cNvPr id="13314" name="AutoShape 2"/>
          <p:cNvSpPr>
            <a:spLocks noGrp="1" noChangeArrowheads="1"/>
          </p:cNvSpPr>
          <p:nvPr>
            <p:ph type="title"/>
          </p:nvPr>
        </p:nvSpPr>
        <p:spPr/>
        <p:txBody>
          <a:bodyPr/>
          <a:lstStyle/>
          <a:p>
            <a:pPr algn="l" eaLnBrk="1" hangingPunct="1"/>
            <a:r>
              <a:rPr lang="en-US" dirty="0"/>
              <a:t>GEO</a:t>
            </a:r>
          </a:p>
        </p:txBody>
      </p:sp>
      <p:pic>
        <p:nvPicPr>
          <p:cNvPr id="6" name="Picture 5" descr="logo.TIF"/>
          <p:cNvPicPr>
            <a:picLocks noChangeAspect="1"/>
          </p:cNvPicPr>
          <p:nvPr/>
        </p:nvPicPr>
        <p:blipFill>
          <a:blip r:embed="rId5" cstate="print"/>
          <a:stretch>
            <a:fillRect/>
          </a:stretch>
        </p:blipFill>
        <p:spPr>
          <a:xfrm>
            <a:off x="1828800" y="6096000"/>
            <a:ext cx="465328" cy="603668"/>
          </a:xfrm>
          <a:prstGeom prst="rect">
            <a:avLst/>
          </a:prstGeom>
        </p:spPr>
      </p:pic>
    </p:spTree>
    <p:extLst>
      <p:ext uri="{BB962C8B-B14F-4D97-AF65-F5344CB8AC3E}">
        <p14:creationId xmlns:p14="http://schemas.microsoft.com/office/powerpoint/2010/main" val="1983936935"/>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p:cTn id="7" dur="500" fill="hold"/>
                                        <p:tgtEl>
                                          <p:spTgt spid="1331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315">
                                            <p:txEl>
                                              <p:pRg st="0" end="0"/>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3315">
                                            <p:txEl>
                                              <p:pRg st="0" end="0"/>
                                            </p:txEl>
                                          </p:spTgt>
                                        </p:tgtEl>
                                        <p:attrNameLst>
                                          <p:attrName>ppt_c</p:attrName>
                                        </p:attrNameLst>
                                      </p:cBhvr>
                                      <p:to>
                                        <a:srgbClr val="44B9E8"/>
                                      </p:to>
                                    </p:animClr>
                                  </p:subTnLst>
                                </p:cTn>
                              </p:par>
                              <p:par>
                                <p:cTn id="9" presetID="17" presetClass="entr" presetSubtype="10" fill="hold" grpId="0" nodeType="withEffect">
                                  <p:stCondLst>
                                    <p:cond delay="0"/>
                                  </p:stCondLst>
                                  <p:childTnLst>
                                    <p:set>
                                      <p:cBhvr>
                                        <p:cTn id="10" dur="1" fill="hold">
                                          <p:stCondLst>
                                            <p:cond delay="0"/>
                                          </p:stCondLst>
                                        </p:cTn>
                                        <p:tgtEl>
                                          <p:spTgt spid="13315">
                                            <p:txEl>
                                              <p:pRg st="1" end="1"/>
                                            </p:txEl>
                                          </p:spTgt>
                                        </p:tgtEl>
                                        <p:attrNameLst>
                                          <p:attrName>style.visibility</p:attrName>
                                        </p:attrNameLst>
                                      </p:cBhvr>
                                      <p:to>
                                        <p:strVal val="visible"/>
                                      </p:to>
                                    </p:set>
                                    <p:anim calcmode="lin" valueType="num">
                                      <p:cBhvr>
                                        <p:cTn id="11" dur="500" fill="hold"/>
                                        <p:tgtEl>
                                          <p:spTgt spid="13315">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13315">
                                            <p:txEl>
                                              <p:pRg st="1" end="1"/>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3315">
                                            <p:txEl>
                                              <p:pRg st="1" end="1"/>
                                            </p:txEl>
                                          </p:spTgt>
                                        </p:tgtEl>
                                        <p:attrNameLst>
                                          <p:attrName>ppt_c</p:attrName>
                                        </p:attrNameLst>
                                      </p:cBhvr>
                                      <p:to>
                                        <a:srgbClr val="44B9E8"/>
                                      </p:to>
                                    </p:animClr>
                                  </p:subTnLst>
                                </p:cTn>
                              </p:par>
                            </p:childTnLst>
                          </p:cTn>
                        </p:par>
                      </p:childTnLst>
                    </p:cTn>
                  </p:par>
                  <p:par>
                    <p:cTn id="13" fill="hold">
                      <p:stCondLst>
                        <p:cond delay="indefinite"/>
                      </p:stCondLst>
                      <p:childTnLst>
                        <p:par>
                          <p:cTn id="14" fill="hold">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13315">
                                            <p:txEl>
                                              <p:pRg st="2" end="2"/>
                                            </p:txEl>
                                          </p:spTgt>
                                        </p:tgtEl>
                                        <p:attrNameLst>
                                          <p:attrName>style.visibility</p:attrName>
                                        </p:attrNameLst>
                                      </p:cBhvr>
                                      <p:to>
                                        <p:strVal val="visible"/>
                                      </p:to>
                                    </p:set>
                                    <p:anim calcmode="lin" valueType="num">
                                      <p:cBhvr>
                                        <p:cTn id="17" dur="500" fill="hold"/>
                                        <p:tgtEl>
                                          <p:spTgt spid="13315">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13315">
                                            <p:txEl>
                                              <p:pRg st="2" end="2"/>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3315">
                                            <p:txEl>
                                              <p:pRg st="2" end="2"/>
                                            </p:txEl>
                                          </p:spTgt>
                                        </p:tgtEl>
                                        <p:attrNameLst>
                                          <p:attrName>ppt_c</p:attrName>
                                        </p:attrNameLst>
                                      </p:cBhvr>
                                      <p:to>
                                        <a:srgbClr val="44B9E8"/>
                                      </p:to>
                                    </p:animClr>
                                  </p:subTnLst>
                                </p:cTn>
                              </p:par>
                            </p:childTnLst>
                          </p:cTn>
                        </p:par>
                      </p:childTnLst>
                    </p:cTn>
                  </p:par>
                  <p:par>
                    <p:cTn id="19" fill="hold">
                      <p:stCondLst>
                        <p:cond delay="indefinite"/>
                      </p:stCondLst>
                      <p:childTnLst>
                        <p:par>
                          <p:cTn id="20" fill="hold">
                            <p:stCondLst>
                              <p:cond delay="0"/>
                            </p:stCondLst>
                            <p:childTnLst>
                              <p:par>
                                <p:cTn id="21" presetID="17" presetClass="entr" presetSubtype="10" fill="hold" grpId="0" nodeType="clickEffect">
                                  <p:stCondLst>
                                    <p:cond delay="0"/>
                                  </p:stCondLst>
                                  <p:childTnLst>
                                    <p:set>
                                      <p:cBhvr>
                                        <p:cTn id="22" dur="1" fill="hold">
                                          <p:stCondLst>
                                            <p:cond delay="0"/>
                                          </p:stCondLst>
                                        </p:cTn>
                                        <p:tgtEl>
                                          <p:spTgt spid="13315">
                                            <p:txEl>
                                              <p:pRg st="4" end="4"/>
                                            </p:txEl>
                                          </p:spTgt>
                                        </p:tgtEl>
                                        <p:attrNameLst>
                                          <p:attrName>style.visibility</p:attrName>
                                        </p:attrNameLst>
                                      </p:cBhvr>
                                      <p:to>
                                        <p:strVal val="visible"/>
                                      </p:to>
                                    </p:set>
                                    <p:anim calcmode="lin" valueType="num">
                                      <p:cBhvr>
                                        <p:cTn id="23" dur="500" fill="hold"/>
                                        <p:tgtEl>
                                          <p:spTgt spid="13315">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13315">
                                            <p:txEl>
                                              <p:pRg st="4" end="4"/>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3315">
                                            <p:txEl>
                                              <p:pRg st="4" end="4"/>
                                            </p:txEl>
                                          </p:spTgt>
                                        </p:tgtEl>
                                        <p:attrNameLst>
                                          <p:attrName>ppt_c</p:attrName>
                                        </p:attrNameLst>
                                      </p:cBhvr>
                                      <p:to>
                                        <a:srgbClr val="44B9E8"/>
                                      </p:to>
                                    </p:animClr>
                                  </p:subTnLst>
                                </p:cTn>
                              </p:par>
                            </p:childTnLst>
                          </p:cTn>
                        </p:par>
                      </p:childTnLst>
                    </p:cTn>
                  </p:par>
                  <p:par>
                    <p:cTn id="25" fill="hold">
                      <p:stCondLst>
                        <p:cond delay="indefinite"/>
                      </p:stCondLst>
                      <p:childTnLst>
                        <p:par>
                          <p:cTn id="26" fill="hold">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13315">
                                            <p:txEl>
                                              <p:pRg st="6" end="6"/>
                                            </p:txEl>
                                          </p:spTgt>
                                        </p:tgtEl>
                                        <p:attrNameLst>
                                          <p:attrName>style.visibility</p:attrName>
                                        </p:attrNameLst>
                                      </p:cBhvr>
                                      <p:to>
                                        <p:strVal val="visible"/>
                                      </p:to>
                                    </p:set>
                                    <p:anim calcmode="lin" valueType="num">
                                      <p:cBhvr>
                                        <p:cTn id="29" dur="500" fill="hold"/>
                                        <p:tgtEl>
                                          <p:spTgt spid="13315">
                                            <p:txEl>
                                              <p:pRg st="6" end="6"/>
                                            </p:txEl>
                                          </p:spTgt>
                                        </p:tgtEl>
                                        <p:attrNameLst>
                                          <p:attrName>ppt_w</p:attrName>
                                        </p:attrNameLst>
                                      </p:cBhvr>
                                      <p:tavLst>
                                        <p:tav tm="0">
                                          <p:val>
                                            <p:fltVal val="0"/>
                                          </p:val>
                                        </p:tav>
                                        <p:tav tm="100000">
                                          <p:val>
                                            <p:strVal val="#ppt_w"/>
                                          </p:val>
                                        </p:tav>
                                      </p:tavLst>
                                    </p:anim>
                                    <p:anim calcmode="lin" valueType="num">
                                      <p:cBhvr>
                                        <p:cTn id="30" dur="500" fill="hold"/>
                                        <p:tgtEl>
                                          <p:spTgt spid="13315">
                                            <p:txEl>
                                              <p:pRg st="6" end="6"/>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3315">
                                            <p:txEl>
                                              <p:pRg st="6" end="6"/>
                                            </p:txEl>
                                          </p:spTgt>
                                        </p:tgtEl>
                                        <p:attrNameLst>
                                          <p:attrName>ppt_c</p:attrName>
                                        </p:attrNameLst>
                                      </p:cBhvr>
                                      <p:to>
                                        <a:srgbClr val="44B9E8"/>
                                      </p:to>
                                    </p:animClr>
                                  </p:subTnLst>
                                </p:cTn>
                              </p:par>
                            </p:childTnLst>
                          </p:cTn>
                        </p:par>
                      </p:childTnLst>
                    </p:cTn>
                  </p:par>
                  <p:par>
                    <p:cTn id="31" fill="hold">
                      <p:stCondLst>
                        <p:cond delay="indefinite"/>
                      </p:stCondLst>
                      <p:childTnLst>
                        <p:par>
                          <p:cTn id="32" fill="hold">
                            <p:stCondLst>
                              <p:cond delay="0"/>
                            </p:stCondLst>
                            <p:childTnLst>
                              <p:par>
                                <p:cTn id="33" presetID="17" presetClass="entr" presetSubtype="10" fill="hold" grpId="0" nodeType="clickEffect">
                                  <p:stCondLst>
                                    <p:cond delay="0"/>
                                  </p:stCondLst>
                                  <p:childTnLst>
                                    <p:set>
                                      <p:cBhvr>
                                        <p:cTn id="34" dur="1" fill="hold">
                                          <p:stCondLst>
                                            <p:cond delay="0"/>
                                          </p:stCondLst>
                                        </p:cTn>
                                        <p:tgtEl>
                                          <p:spTgt spid="13315">
                                            <p:txEl>
                                              <p:pRg st="8" end="8"/>
                                            </p:txEl>
                                          </p:spTgt>
                                        </p:tgtEl>
                                        <p:attrNameLst>
                                          <p:attrName>style.visibility</p:attrName>
                                        </p:attrNameLst>
                                      </p:cBhvr>
                                      <p:to>
                                        <p:strVal val="visible"/>
                                      </p:to>
                                    </p:set>
                                    <p:anim calcmode="lin" valueType="num">
                                      <p:cBhvr>
                                        <p:cTn id="35" dur="500" fill="hold"/>
                                        <p:tgtEl>
                                          <p:spTgt spid="13315">
                                            <p:txEl>
                                              <p:pRg st="8" end="8"/>
                                            </p:txEl>
                                          </p:spTgt>
                                        </p:tgtEl>
                                        <p:attrNameLst>
                                          <p:attrName>ppt_w</p:attrName>
                                        </p:attrNameLst>
                                      </p:cBhvr>
                                      <p:tavLst>
                                        <p:tav tm="0">
                                          <p:val>
                                            <p:fltVal val="0"/>
                                          </p:val>
                                        </p:tav>
                                        <p:tav tm="100000">
                                          <p:val>
                                            <p:strVal val="#ppt_w"/>
                                          </p:val>
                                        </p:tav>
                                      </p:tavLst>
                                    </p:anim>
                                    <p:anim calcmode="lin" valueType="num">
                                      <p:cBhvr>
                                        <p:cTn id="36" dur="500" fill="hold"/>
                                        <p:tgtEl>
                                          <p:spTgt spid="13315">
                                            <p:txEl>
                                              <p:pRg st="8" end="8"/>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uiExpand="1" build="p"/>
    </p:bldLst>
  </p:timing>
</p:sld>
</file>

<file path=ppt/theme/theme1.xml><?xml version="1.0" encoding="utf-8"?>
<a:theme xmlns:a="http://schemas.openxmlformats.org/drawingml/2006/main" name="Custom Design">
  <a:themeElements>
    <a:clrScheme name="University of Illinois">
      <a:dk1>
        <a:srgbClr val="13284B"/>
      </a:dk1>
      <a:lt1>
        <a:srgbClr val="FFFFFF"/>
      </a:lt1>
      <a:dk2>
        <a:srgbClr val="1E3877"/>
      </a:dk2>
      <a:lt2>
        <a:srgbClr val="F8FAFC"/>
      </a:lt2>
      <a:accent1>
        <a:srgbClr val="FF542E"/>
      </a:accent1>
      <a:accent2>
        <a:srgbClr val="1D58A7"/>
      </a:accent2>
      <a:accent3>
        <a:srgbClr val="F5821E"/>
      </a:accent3>
      <a:accent4>
        <a:srgbClr val="009FD3"/>
      </a:accent4>
      <a:accent5>
        <a:srgbClr val="DD3403"/>
      </a:accent5>
      <a:accent6>
        <a:srgbClr val="D2D2D2"/>
      </a:accent6>
      <a:hlink>
        <a:srgbClr val="1D58A7"/>
      </a:hlink>
      <a:folHlink>
        <a:srgbClr val="DD340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62A467FE-6F50-074F-B654-36E3EAF61250}" vid="{04F66095-14F1-444A-B203-39EB832485D3}"/>
    </a:ext>
  </a:extLst>
</a:theme>
</file>

<file path=ppt/theme/theme2.xml><?xml version="1.0" encoding="utf-8"?>
<a:theme xmlns:a="http://schemas.openxmlformats.org/drawingml/2006/main" name="1_Custom Design">
  <a:themeElements>
    <a:clrScheme name="University of Illinois">
      <a:dk1>
        <a:srgbClr val="13284B"/>
      </a:dk1>
      <a:lt1>
        <a:srgbClr val="FFFFFF"/>
      </a:lt1>
      <a:dk2>
        <a:srgbClr val="1E3877"/>
      </a:dk2>
      <a:lt2>
        <a:srgbClr val="F8FAFC"/>
      </a:lt2>
      <a:accent1>
        <a:srgbClr val="FF542E"/>
      </a:accent1>
      <a:accent2>
        <a:srgbClr val="1D58A7"/>
      </a:accent2>
      <a:accent3>
        <a:srgbClr val="F5821E"/>
      </a:accent3>
      <a:accent4>
        <a:srgbClr val="009FD3"/>
      </a:accent4>
      <a:accent5>
        <a:srgbClr val="DD3403"/>
      </a:accent5>
      <a:accent6>
        <a:srgbClr val="D2D2D2"/>
      </a:accent6>
      <a:hlink>
        <a:srgbClr val="1D58A7"/>
      </a:hlink>
      <a:folHlink>
        <a:srgbClr val="DD340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62A467FE-6F50-074F-B654-36E3EAF61250}" vid="{04F66095-14F1-444A-B203-39EB832485D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57395</TotalTime>
  <Words>2772</Words>
  <Application>Microsoft Office PowerPoint</Application>
  <PresentationFormat>Widescreen</PresentationFormat>
  <Paragraphs>300</Paragraphs>
  <Slides>33</Slides>
  <Notes>11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33</vt:i4>
      </vt:variant>
    </vt:vector>
  </HeadingPairs>
  <TitlesOfParts>
    <vt:vector size="41" baseType="lpstr">
      <vt:lpstr>Arial</vt:lpstr>
      <vt:lpstr>Calibri</vt:lpstr>
      <vt:lpstr>Cambria</vt:lpstr>
      <vt:lpstr>futura-pt</vt:lpstr>
      <vt:lpstr>Georgia</vt:lpstr>
      <vt:lpstr>Wingdings</vt:lpstr>
      <vt:lpstr>Custom Design</vt:lpstr>
      <vt:lpstr>1_Custom Design</vt:lpstr>
      <vt:lpstr>Graduate Employee Orientation August 28, 2026 </vt:lpstr>
      <vt:lpstr>HR Presentation Overview</vt:lpstr>
      <vt:lpstr>Employment Information</vt:lpstr>
      <vt:lpstr>Types of Assistantships</vt:lpstr>
      <vt:lpstr>Terms of Assistantship Appointment</vt:lpstr>
      <vt:lpstr>What comes with an Assistantship?</vt:lpstr>
      <vt:lpstr>Limitations to Employment</vt:lpstr>
      <vt:lpstr>Tax Forms</vt:lpstr>
      <vt:lpstr>GEO</vt:lpstr>
      <vt:lpstr>Compensation</vt:lpstr>
      <vt:lpstr>Stipend Payments</vt:lpstr>
      <vt:lpstr>Pay Dates</vt:lpstr>
      <vt:lpstr>Overtime Pay </vt:lpstr>
      <vt:lpstr>Tuition Waivers</vt:lpstr>
      <vt:lpstr>Tuition Waiver Generating Assistantships</vt:lpstr>
      <vt:lpstr>What is included in a waiver?</vt:lpstr>
      <vt:lpstr>What is included in a waiver?</vt:lpstr>
      <vt:lpstr>Tuition waiver processing schedule</vt:lpstr>
      <vt:lpstr>Healthcare &amp; Benefits Information</vt:lpstr>
      <vt:lpstr>Health Care Information</vt:lpstr>
      <vt:lpstr>Health Care Information</vt:lpstr>
      <vt:lpstr>Leaves</vt:lpstr>
      <vt:lpstr>Leaves</vt:lpstr>
      <vt:lpstr>Leaves</vt:lpstr>
      <vt:lpstr>Leaves</vt:lpstr>
      <vt:lpstr>Leaves</vt:lpstr>
      <vt:lpstr>Leaves</vt:lpstr>
      <vt:lpstr>Campus Holiday Schedule 2026-2027</vt:lpstr>
      <vt:lpstr>Important Information</vt:lpstr>
      <vt:lpstr>Campus Resources</vt:lpstr>
      <vt:lpstr>Campus Resources (cont)</vt:lpstr>
      <vt:lpstr>Orientations</vt:lpstr>
      <vt:lpstr>  </vt:lpstr>
    </vt:vector>
  </TitlesOfParts>
  <Company>University of Illinois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Tips</dc:title>
  <dc:creator>Fuller, Joy</dc:creator>
  <cp:lastModifiedBy>Redmon, Mariah A</cp:lastModifiedBy>
  <cp:revision>270</cp:revision>
  <cp:lastPrinted>2022-08-11T22:02:54Z</cp:lastPrinted>
  <dcterms:created xsi:type="dcterms:W3CDTF">2019-04-12T15:05:36Z</dcterms:created>
  <dcterms:modified xsi:type="dcterms:W3CDTF">2026-08-27T21:34:17Z</dcterms:modified>
</cp:coreProperties>
</file>