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1"/>
  </p:notesMasterIdLst>
  <p:handoutMasterIdLst>
    <p:handoutMasterId r:id="rId12"/>
  </p:handoutMasterIdLst>
  <p:sldIdLst>
    <p:sldId id="328" r:id="rId3"/>
    <p:sldId id="330" r:id="rId4"/>
    <p:sldId id="318" r:id="rId5"/>
    <p:sldId id="319" r:id="rId6"/>
    <p:sldId id="313" r:id="rId7"/>
    <p:sldId id="321" r:id="rId8"/>
    <p:sldId id="322" r:id="rId9"/>
    <p:sldId id="257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Elena Delgado" initials="LED" lastIdx="14" clrIdx="0">
    <p:extLst>
      <p:ext uri="{19B8F6BF-5375-455C-9EA6-DF929625EA0E}">
        <p15:presenceInfo xmlns:p15="http://schemas.microsoft.com/office/powerpoint/2012/main" userId="f52c8b55dabc6536" providerId="Windows Live"/>
      </p:ext>
    </p:extLst>
  </p:cmAuthor>
  <p:cmAuthor id="2" name="Fuller, Joy" initials="FJ" lastIdx="19" clrIdx="1">
    <p:extLst>
      <p:ext uri="{19B8F6BF-5375-455C-9EA6-DF929625EA0E}">
        <p15:presenceInfo xmlns:p15="http://schemas.microsoft.com/office/powerpoint/2012/main" userId="S-1-5-21-2509641344-1052565914-3260824488-48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 autoAdjust="0"/>
  </p:normalViewPr>
  <p:slideViewPr>
    <p:cSldViewPr snapToGrid="0">
      <p:cViewPr varScale="1">
        <p:scale>
          <a:sx n="101" d="100"/>
          <a:sy n="101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55EA0-179A-4B45-8A98-421CB35E01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285CBC-70B3-4518-8FD4-970A5AD4097E}">
      <dgm:prSet/>
      <dgm:spPr/>
      <dgm:t>
        <a:bodyPr/>
        <a:lstStyle/>
        <a:p>
          <a:r>
            <a:rPr lang="en-US" b="1"/>
            <a:t>We are a one-stop shop!</a:t>
          </a:r>
          <a:endParaRPr lang="en-US"/>
        </a:p>
      </dgm:t>
    </dgm:pt>
    <dgm:pt modelId="{4F11C3AD-B358-484A-A7A7-A9D16FC78FB7}" type="parTrans" cxnId="{85AE43EB-E825-4941-972A-9CB50A050EF3}">
      <dgm:prSet/>
      <dgm:spPr/>
      <dgm:t>
        <a:bodyPr/>
        <a:lstStyle/>
        <a:p>
          <a:endParaRPr lang="en-US"/>
        </a:p>
      </dgm:t>
    </dgm:pt>
    <dgm:pt modelId="{4FCDE0CC-B84F-467C-87B7-EFA3DACC33B2}" type="sibTrans" cxnId="{85AE43EB-E825-4941-972A-9CB50A050EF3}">
      <dgm:prSet/>
      <dgm:spPr/>
      <dgm:t>
        <a:bodyPr/>
        <a:lstStyle/>
        <a:p>
          <a:endParaRPr lang="en-US"/>
        </a:p>
      </dgm:t>
    </dgm:pt>
    <dgm:pt modelId="{C36F6060-40EC-4C8D-8234-63BD22F26B8C}">
      <dgm:prSet/>
      <dgm:spPr/>
      <dgm:t>
        <a:bodyPr/>
        <a:lstStyle/>
        <a:p>
          <a:r>
            <a:rPr lang="en-US" dirty="0"/>
            <a:t>Even though there are specific things we focus on, we have contact with everyone. You can always start by asking us. </a:t>
          </a:r>
        </a:p>
      </dgm:t>
    </dgm:pt>
    <dgm:pt modelId="{810C802E-4FF4-4666-9366-5E6DDCBB0318}" type="parTrans" cxnId="{D50777B1-5AED-4728-978E-79F4011FF857}">
      <dgm:prSet/>
      <dgm:spPr/>
      <dgm:t>
        <a:bodyPr/>
        <a:lstStyle/>
        <a:p>
          <a:endParaRPr lang="en-US"/>
        </a:p>
      </dgm:t>
    </dgm:pt>
    <dgm:pt modelId="{1FABA402-979E-42DE-A3EE-4552FF1AA575}" type="sibTrans" cxnId="{D50777B1-5AED-4728-978E-79F4011FF857}">
      <dgm:prSet/>
      <dgm:spPr/>
      <dgm:t>
        <a:bodyPr/>
        <a:lstStyle/>
        <a:p>
          <a:endParaRPr lang="en-US"/>
        </a:p>
      </dgm:t>
    </dgm:pt>
    <dgm:pt modelId="{424EAF6F-1A25-477C-BD5D-C4F08C96513D}" type="pres">
      <dgm:prSet presAssocID="{E1855EA0-179A-4B45-8A98-421CB35E01E4}" presName="root" presStyleCnt="0">
        <dgm:presLayoutVars>
          <dgm:dir/>
          <dgm:resizeHandles val="exact"/>
        </dgm:presLayoutVars>
      </dgm:prSet>
      <dgm:spPr/>
    </dgm:pt>
    <dgm:pt modelId="{B88581FF-CD40-4BA5-823C-3C31B0BC0CF4}" type="pres">
      <dgm:prSet presAssocID="{46285CBC-70B3-4518-8FD4-970A5AD4097E}" presName="compNode" presStyleCnt="0"/>
      <dgm:spPr/>
    </dgm:pt>
    <dgm:pt modelId="{603FEE97-BB80-4931-A4E0-966A7E279A0E}" type="pres">
      <dgm:prSet presAssocID="{46285CBC-70B3-4518-8FD4-970A5AD4097E}" presName="bgRect" presStyleLbl="bgShp" presStyleIdx="0" presStyleCnt="2"/>
      <dgm:spPr/>
    </dgm:pt>
    <dgm:pt modelId="{A315D8BC-5D31-48B1-AD99-96D36A163747}" type="pres">
      <dgm:prSet presAssocID="{46285CBC-70B3-4518-8FD4-970A5AD4097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767C2ED1-0346-4C30-A2AF-5B1BE5E3B6D3}" type="pres">
      <dgm:prSet presAssocID="{46285CBC-70B3-4518-8FD4-970A5AD4097E}" presName="spaceRect" presStyleCnt="0"/>
      <dgm:spPr/>
    </dgm:pt>
    <dgm:pt modelId="{E2E8D49A-6568-47B9-AA14-C4C359C8B224}" type="pres">
      <dgm:prSet presAssocID="{46285CBC-70B3-4518-8FD4-970A5AD4097E}" presName="parTx" presStyleLbl="revTx" presStyleIdx="0" presStyleCnt="2">
        <dgm:presLayoutVars>
          <dgm:chMax val="0"/>
          <dgm:chPref val="0"/>
        </dgm:presLayoutVars>
      </dgm:prSet>
      <dgm:spPr/>
    </dgm:pt>
    <dgm:pt modelId="{F0DD56CF-6887-41DA-995D-9B91FE504FBC}" type="pres">
      <dgm:prSet presAssocID="{4FCDE0CC-B84F-467C-87B7-EFA3DACC33B2}" presName="sibTrans" presStyleCnt="0"/>
      <dgm:spPr/>
    </dgm:pt>
    <dgm:pt modelId="{D27E9740-4F0E-4D60-974B-DFE1A2A92D40}" type="pres">
      <dgm:prSet presAssocID="{C36F6060-40EC-4C8D-8234-63BD22F26B8C}" presName="compNode" presStyleCnt="0"/>
      <dgm:spPr/>
    </dgm:pt>
    <dgm:pt modelId="{6FC0499C-373D-455F-A26F-E68B0C7D9663}" type="pres">
      <dgm:prSet presAssocID="{C36F6060-40EC-4C8D-8234-63BD22F26B8C}" presName="bgRect" presStyleLbl="bgShp" presStyleIdx="1" presStyleCnt="2"/>
      <dgm:spPr/>
    </dgm:pt>
    <dgm:pt modelId="{DA11A3C2-B4D6-446A-9E5A-AC090E1D55E9}" type="pres">
      <dgm:prSet presAssocID="{C36F6060-40EC-4C8D-8234-63BD22F26B8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E6B9F662-FE51-464C-8676-55D4DC343009}" type="pres">
      <dgm:prSet presAssocID="{C36F6060-40EC-4C8D-8234-63BD22F26B8C}" presName="spaceRect" presStyleCnt="0"/>
      <dgm:spPr/>
    </dgm:pt>
    <dgm:pt modelId="{5F8000A7-55AE-4A10-BFD8-BD9108CBC946}" type="pres">
      <dgm:prSet presAssocID="{C36F6060-40EC-4C8D-8234-63BD22F26B8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0B5572E-592B-4F85-87BB-C45530CD25A3}" type="presOf" srcId="{E1855EA0-179A-4B45-8A98-421CB35E01E4}" destId="{424EAF6F-1A25-477C-BD5D-C4F08C96513D}" srcOrd="0" destOrd="0" presId="urn:microsoft.com/office/officeart/2018/2/layout/IconVerticalSolidList"/>
    <dgm:cxn modelId="{FAF95E3C-FC2E-4B0E-9F69-489FD74A4816}" type="presOf" srcId="{C36F6060-40EC-4C8D-8234-63BD22F26B8C}" destId="{5F8000A7-55AE-4A10-BFD8-BD9108CBC946}" srcOrd="0" destOrd="0" presId="urn:microsoft.com/office/officeart/2018/2/layout/IconVerticalSolidList"/>
    <dgm:cxn modelId="{B7F6C676-CC95-4983-AC03-49886383777C}" type="presOf" srcId="{46285CBC-70B3-4518-8FD4-970A5AD4097E}" destId="{E2E8D49A-6568-47B9-AA14-C4C359C8B224}" srcOrd="0" destOrd="0" presId="urn:microsoft.com/office/officeart/2018/2/layout/IconVerticalSolidList"/>
    <dgm:cxn modelId="{D50777B1-5AED-4728-978E-79F4011FF857}" srcId="{E1855EA0-179A-4B45-8A98-421CB35E01E4}" destId="{C36F6060-40EC-4C8D-8234-63BD22F26B8C}" srcOrd="1" destOrd="0" parTransId="{810C802E-4FF4-4666-9366-5E6DDCBB0318}" sibTransId="{1FABA402-979E-42DE-A3EE-4552FF1AA575}"/>
    <dgm:cxn modelId="{85AE43EB-E825-4941-972A-9CB50A050EF3}" srcId="{E1855EA0-179A-4B45-8A98-421CB35E01E4}" destId="{46285CBC-70B3-4518-8FD4-970A5AD4097E}" srcOrd="0" destOrd="0" parTransId="{4F11C3AD-B358-484A-A7A7-A9D16FC78FB7}" sibTransId="{4FCDE0CC-B84F-467C-87B7-EFA3DACC33B2}"/>
    <dgm:cxn modelId="{89402B24-B451-4746-9F69-737621EE3211}" type="presParOf" srcId="{424EAF6F-1A25-477C-BD5D-C4F08C96513D}" destId="{B88581FF-CD40-4BA5-823C-3C31B0BC0CF4}" srcOrd="0" destOrd="0" presId="urn:microsoft.com/office/officeart/2018/2/layout/IconVerticalSolidList"/>
    <dgm:cxn modelId="{63E2BAD8-9367-4892-8CD8-12DE8BBCAC5A}" type="presParOf" srcId="{B88581FF-CD40-4BA5-823C-3C31B0BC0CF4}" destId="{603FEE97-BB80-4931-A4E0-966A7E279A0E}" srcOrd="0" destOrd="0" presId="urn:microsoft.com/office/officeart/2018/2/layout/IconVerticalSolidList"/>
    <dgm:cxn modelId="{A6E615B4-A5BF-4117-AC97-2135DCB504E6}" type="presParOf" srcId="{B88581FF-CD40-4BA5-823C-3C31B0BC0CF4}" destId="{A315D8BC-5D31-48B1-AD99-96D36A163747}" srcOrd="1" destOrd="0" presId="urn:microsoft.com/office/officeart/2018/2/layout/IconVerticalSolidList"/>
    <dgm:cxn modelId="{4A730C9D-4508-4AFD-AC88-39ED8D0D2521}" type="presParOf" srcId="{B88581FF-CD40-4BA5-823C-3C31B0BC0CF4}" destId="{767C2ED1-0346-4C30-A2AF-5B1BE5E3B6D3}" srcOrd="2" destOrd="0" presId="urn:microsoft.com/office/officeart/2018/2/layout/IconVerticalSolidList"/>
    <dgm:cxn modelId="{1C6677D8-38FF-40BD-9967-0ED1A795930C}" type="presParOf" srcId="{B88581FF-CD40-4BA5-823C-3C31B0BC0CF4}" destId="{E2E8D49A-6568-47B9-AA14-C4C359C8B224}" srcOrd="3" destOrd="0" presId="urn:microsoft.com/office/officeart/2018/2/layout/IconVerticalSolidList"/>
    <dgm:cxn modelId="{8C450B97-2EA9-4E84-B61E-96CC72A8A66C}" type="presParOf" srcId="{424EAF6F-1A25-477C-BD5D-C4F08C96513D}" destId="{F0DD56CF-6887-41DA-995D-9B91FE504FBC}" srcOrd="1" destOrd="0" presId="urn:microsoft.com/office/officeart/2018/2/layout/IconVerticalSolidList"/>
    <dgm:cxn modelId="{D065C057-AC06-4213-AA5B-30A4679152AC}" type="presParOf" srcId="{424EAF6F-1A25-477C-BD5D-C4F08C96513D}" destId="{D27E9740-4F0E-4D60-974B-DFE1A2A92D40}" srcOrd="2" destOrd="0" presId="urn:microsoft.com/office/officeart/2018/2/layout/IconVerticalSolidList"/>
    <dgm:cxn modelId="{51031EA1-15F4-4716-B11E-B1A5EF438448}" type="presParOf" srcId="{D27E9740-4F0E-4D60-974B-DFE1A2A92D40}" destId="{6FC0499C-373D-455F-A26F-E68B0C7D9663}" srcOrd="0" destOrd="0" presId="urn:microsoft.com/office/officeart/2018/2/layout/IconVerticalSolidList"/>
    <dgm:cxn modelId="{06BCEC74-0E42-4A5A-A0CD-01B22F83D78B}" type="presParOf" srcId="{D27E9740-4F0E-4D60-974B-DFE1A2A92D40}" destId="{DA11A3C2-B4D6-446A-9E5A-AC090E1D55E9}" srcOrd="1" destOrd="0" presId="urn:microsoft.com/office/officeart/2018/2/layout/IconVerticalSolidList"/>
    <dgm:cxn modelId="{20B8F325-E028-4BC6-814A-D07214946E49}" type="presParOf" srcId="{D27E9740-4F0E-4D60-974B-DFE1A2A92D40}" destId="{E6B9F662-FE51-464C-8676-55D4DC343009}" srcOrd="2" destOrd="0" presId="urn:microsoft.com/office/officeart/2018/2/layout/IconVerticalSolidList"/>
    <dgm:cxn modelId="{B4BC93B8-DA90-4DC8-994B-EA86D89958BA}" type="presParOf" srcId="{D27E9740-4F0E-4D60-974B-DFE1A2A92D40}" destId="{5F8000A7-55AE-4A10-BFD8-BD9108CBC9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FEE97-BB80-4931-A4E0-966A7E279A0E}">
      <dsp:nvSpPr>
        <dsp:cNvPr id="0" name=""/>
        <dsp:cNvSpPr/>
      </dsp:nvSpPr>
      <dsp:spPr>
        <a:xfrm>
          <a:off x="0" y="589200"/>
          <a:ext cx="9613900" cy="10877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5D8BC-5D31-48B1-AD99-96D36A163747}">
      <dsp:nvSpPr>
        <dsp:cNvPr id="0" name=""/>
        <dsp:cNvSpPr/>
      </dsp:nvSpPr>
      <dsp:spPr>
        <a:xfrm>
          <a:off x="329045" y="833945"/>
          <a:ext cx="598265" cy="5982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8D49A-6568-47B9-AA14-C4C359C8B224}">
      <dsp:nvSpPr>
        <dsp:cNvPr id="0" name=""/>
        <dsp:cNvSpPr/>
      </dsp:nvSpPr>
      <dsp:spPr>
        <a:xfrm>
          <a:off x="1256357" y="589200"/>
          <a:ext cx="8357542" cy="1087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21" tIns="115121" rIns="115121" bIns="1151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We are a one-stop shop!</a:t>
          </a:r>
          <a:endParaRPr lang="en-US" sz="2500" kern="1200"/>
        </a:p>
      </dsp:txBody>
      <dsp:txXfrm>
        <a:off x="1256357" y="589200"/>
        <a:ext cx="8357542" cy="1087755"/>
      </dsp:txXfrm>
    </dsp:sp>
    <dsp:sp modelId="{6FC0499C-373D-455F-A26F-E68B0C7D9663}">
      <dsp:nvSpPr>
        <dsp:cNvPr id="0" name=""/>
        <dsp:cNvSpPr/>
      </dsp:nvSpPr>
      <dsp:spPr>
        <a:xfrm>
          <a:off x="0" y="1948894"/>
          <a:ext cx="9613900" cy="10877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1A3C2-B4D6-446A-9E5A-AC090E1D55E9}">
      <dsp:nvSpPr>
        <dsp:cNvPr id="0" name=""/>
        <dsp:cNvSpPr/>
      </dsp:nvSpPr>
      <dsp:spPr>
        <a:xfrm>
          <a:off x="329045" y="2193639"/>
          <a:ext cx="598265" cy="5982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000A7-55AE-4A10-BFD8-BD9108CBC946}">
      <dsp:nvSpPr>
        <dsp:cNvPr id="0" name=""/>
        <dsp:cNvSpPr/>
      </dsp:nvSpPr>
      <dsp:spPr>
        <a:xfrm>
          <a:off x="1256357" y="1948894"/>
          <a:ext cx="8357542" cy="1087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21" tIns="115121" rIns="115121" bIns="1151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Even though there are specific things we focus on, we have contact with everyone. You can always start by asking us. </a:t>
          </a:r>
        </a:p>
      </dsp:txBody>
      <dsp:txXfrm>
        <a:off x="1256357" y="1948894"/>
        <a:ext cx="8357542" cy="1087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F3307-4BEF-47A8-9EC4-C0D338C875D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0236D0-16EA-43D5-8734-F1DB21B2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39644-1ECC-4415-B240-DF736CD96336}" type="datetimeFigureOut">
              <a:rPr lang="es-ES" smtClean="0"/>
              <a:t>26/08/2025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D4678-71F2-4FB5-85A4-6803A8F438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2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rad.illinois.edu/general/calendar/fall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.illinois.edu/forms/" TargetMode="External"/><Relationship Id="rId2" Type="http://schemas.openxmlformats.org/officeDocument/2006/relationships/hyperlink" Target="https://grad.illinois.edu/gsas/gradpetition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lcl.illinois.edu/resources/graduate-student-servi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www.busfin.uillinois.edu/cms/One.aspx?portalId=1993898&amp;pageId=211695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hyperlink" Target="https://grad.illinois.edu/academic/audit-tool-fa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971" y="844004"/>
            <a:ext cx="9855200" cy="4652555"/>
          </a:xfrm>
        </p:spPr>
        <p:txBody>
          <a:bodyPr>
            <a:noAutofit/>
          </a:bodyPr>
          <a:lstStyle/>
          <a:p>
            <a:pPr algn="ctr"/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SLCL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000" dirty="0">
                <a:latin typeface="+mn-lt"/>
                <a:cs typeface="Calibri" panose="020F0502020204030204" pitchFamily="34" charset="0"/>
              </a:rPr>
              <a:t>Student Services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endParaRPr lang="en-US" sz="7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F9A5BC-DE40-064D-98AE-B1AA2F274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3253197" y="5587999"/>
            <a:ext cx="5484404" cy="4571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800" dirty="0"/>
              <a:t>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5375" cy="90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378A1-05B0-4269-B437-C59246ECD8DC}"/>
              </a:ext>
            </a:extLst>
          </p:cNvPr>
          <p:cNvSpPr txBox="1"/>
          <p:nvPr/>
        </p:nvSpPr>
        <p:spPr>
          <a:xfrm>
            <a:off x="10805327" y="6488668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07/18/2020</a:t>
            </a:r>
          </a:p>
        </p:txBody>
      </p:sp>
    </p:spTree>
    <p:extLst>
      <p:ext uri="{BB962C8B-B14F-4D97-AF65-F5344CB8AC3E}">
        <p14:creationId xmlns:p14="http://schemas.microsoft.com/office/powerpoint/2010/main" val="356678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3081" y="365125"/>
            <a:ext cx="96139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SLCL Student 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0E6042-06CB-4C54-7D89-760EA96EF41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7787686"/>
              </p:ext>
            </p:extLst>
          </p:nvPr>
        </p:nvGraphicFramePr>
        <p:xfrm>
          <a:off x="0" y="1690688"/>
          <a:ext cx="9613900" cy="362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250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26909"/>
            <a:ext cx="9955213" cy="1325563"/>
          </a:xfrm>
        </p:spPr>
        <p:txBody>
          <a:bodyPr>
            <a:normAutofit/>
          </a:bodyPr>
          <a:lstStyle/>
          <a:p>
            <a:pPr algn="l"/>
            <a:r>
              <a:rPr lang="en-US" sz="4200"/>
              <a:t>SLCL Student Services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472"/>
            <a:ext cx="9536113" cy="4416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Registration &amp; Deadlines</a:t>
            </a:r>
            <a:endParaRPr lang="en-US" sz="3200" dirty="0"/>
          </a:p>
          <a:p>
            <a:r>
              <a:rPr lang="en-US" sz="2400" dirty="0"/>
              <a:t>Register for classes</a:t>
            </a:r>
          </a:p>
          <a:p>
            <a:pPr lvl="1"/>
            <a:r>
              <a:rPr lang="en-US" sz="2000" dirty="0"/>
              <a:t>Need 8 or 4 hours most of the time (esp. international students)</a:t>
            </a:r>
          </a:p>
          <a:p>
            <a:pPr lvl="2"/>
            <a:r>
              <a:rPr lang="en-US" sz="1800" b="1" dirty="0"/>
              <a:t>This is new so check with your department </a:t>
            </a:r>
          </a:p>
          <a:p>
            <a:pPr lvl="1"/>
            <a:r>
              <a:rPr lang="en-US" sz="2000" dirty="0"/>
              <a:t>10</a:t>
            </a:r>
            <a:r>
              <a:rPr lang="en-US" sz="2000" baseline="30000" dirty="0"/>
              <a:t>th</a:t>
            </a:r>
            <a:r>
              <a:rPr lang="en-US" sz="2000" dirty="0"/>
              <a:t> day of class is </a:t>
            </a:r>
            <a:r>
              <a:rPr lang="en-US" sz="2000" u="sng" dirty="0"/>
              <a:t>major</a:t>
            </a:r>
            <a:r>
              <a:rPr lang="en-US" sz="2000" dirty="0"/>
              <a:t> deadline (esp. international students)</a:t>
            </a:r>
            <a:endParaRPr lang="en-US" sz="1200" dirty="0"/>
          </a:p>
          <a:p>
            <a:r>
              <a:rPr lang="en-US" sz="2400" dirty="0"/>
              <a:t>Grad College calendar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https://grad.illinois.edu/general/calendar/fall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All academic deadlines posted for entire year</a:t>
            </a:r>
          </a:p>
          <a:p>
            <a:pPr lvl="1"/>
            <a:r>
              <a:rPr lang="en-US" sz="2000" b="1" dirty="0"/>
              <a:t>Look at Grad Links email </a:t>
            </a:r>
            <a:r>
              <a:rPr lang="en-US" sz="2000" dirty="0"/>
              <a:t>each week for upcoming deadlines</a:t>
            </a:r>
          </a:p>
          <a:p>
            <a:r>
              <a:rPr lang="en-US" sz="2400" dirty="0"/>
              <a:t>Independent study and thesis hours</a:t>
            </a:r>
          </a:p>
          <a:p>
            <a:pPr lvl="1"/>
            <a:r>
              <a:rPr lang="en-US" sz="2000" dirty="0"/>
              <a:t>Get </a:t>
            </a:r>
            <a:r>
              <a:rPr lang="en-US" sz="2000" u="sng" dirty="0"/>
              <a:t>specific CRN </a:t>
            </a:r>
            <a:r>
              <a:rPr lang="en-US" sz="2000" dirty="0"/>
              <a:t> from your instructor or from your department OM</a:t>
            </a:r>
          </a:p>
          <a:p>
            <a:pPr lvl="1"/>
            <a:r>
              <a:rPr lang="en-US" sz="2000" dirty="0"/>
              <a:t>Don’t use the one on the website (approval required error)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6627" y="389839"/>
            <a:ext cx="9886950" cy="1290638"/>
          </a:xfrm>
        </p:spPr>
        <p:txBody>
          <a:bodyPr>
            <a:normAutofit/>
          </a:bodyPr>
          <a:lstStyle/>
          <a:p>
            <a:pPr algn="l"/>
            <a:r>
              <a:rPr lang="en-US" sz="4200"/>
              <a:t>SLCL Student Services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6627" y="1680477"/>
            <a:ext cx="9723438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Petitions &amp; Forms</a:t>
            </a:r>
            <a:endParaRPr lang="en-US" sz="3200" dirty="0"/>
          </a:p>
          <a:p>
            <a:r>
              <a:rPr lang="en-US" sz="2400" dirty="0"/>
              <a:t>Grad Portal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https://grad.illinois.edu/gsas/gradpetition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Corrections and special permission: registered wrong section, overload</a:t>
            </a:r>
          </a:p>
          <a:p>
            <a:pPr lvl="1"/>
            <a:r>
              <a:rPr lang="en-US" sz="2000" dirty="0"/>
              <a:t>Academic warning </a:t>
            </a:r>
          </a:p>
          <a:p>
            <a:pPr lvl="1"/>
            <a:r>
              <a:rPr lang="en-US" sz="2000" dirty="0"/>
              <a:t>Changes to record: add minor or concentration, MA to PhD</a:t>
            </a:r>
            <a:endParaRPr lang="en-US" sz="1100" dirty="0"/>
          </a:p>
          <a:p>
            <a:r>
              <a:rPr lang="en-US" sz="2400" dirty="0"/>
              <a:t>Grad Forms </a:t>
            </a:r>
            <a:r>
              <a:rPr lang="en-US" sz="2000" dirty="0"/>
              <a:t>(</a:t>
            </a:r>
            <a:r>
              <a:rPr lang="en-US" sz="2000" dirty="0">
                <a:hlinkClick r:id="rId3"/>
              </a:rPr>
              <a:t>https://grad.illinois.edu/forms/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Audit, in absentia, leave of absence (most are now in Grad Portal)</a:t>
            </a:r>
            <a:endParaRPr lang="en-US" sz="1050" dirty="0"/>
          </a:p>
          <a:p>
            <a:r>
              <a:rPr lang="en-US" sz="2400" dirty="0"/>
              <a:t>Student Services </a:t>
            </a:r>
            <a:r>
              <a:rPr lang="en-US" sz="2000" dirty="0"/>
              <a:t>(</a:t>
            </a:r>
            <a:r>
              <a:rPr lang="en-US" sz="2000" dirty="0">
                <a:hlinkClick r:id="rId4"/>
              </a:rPr>
              <a:t>https://slcl.illinois.edu/resources/graduate-student-services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Departmental or School (request exams, independent study)</a:t>
            </a:r>
          </a:p>
        </p:txBody>
      </p:sp>
    </p:spTree>
    <p:extLst>
      <p:ext uri="{BB962C8B-B14F-4D97-AF65-F5344CB8AC3E}">
        <p14:creationId xmlns:p14="http://schemas.microsoft.com/office/powerpoint/2010/main" val="125742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66" y="397782"/>
            <a:ext cx="9919063" cy="1325563"/>
          </a:xfrm>
        </p:spPr>
        <p:txBody>
          <a:bodyPr>
            <a:normAutofit/>
          </a:bodyPr>
          <a:lstStyle/>
          <a:p>
            <a:pPr algn="l"/>
            <a:r>
              <a:rPr lang="en-US" sz="4200" dirty="0"/>
              <a:t>SLCL 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66" y="1723345"/>
            <a:ext cx="9938657" cy="485487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Departmental exams (requirements set by department) </a:t>
            </a:r>
          </a:p>
          <a:p>
            <a:pPr lvl="1">
              <a:defRPr/>
            </a:pPr>
            <a:r>
              <a:rPr lang="en-US" sz="2000" u="sng" dirty="0">
                <a:latin typeface="Calibri" panose="020F0502020204030204"/>
              </a:rPr>
              <a:t>All written exams</a:t>
            </a:r>
            <a:r>
              <a:rPr lang="en-US" sz="2000" dirty="0">
                <a:latin typeface="Calibri" panose="020F0502020204030204"/>
              </a:rPr>
              <a:t>, MA oral exams (French, German, MA thesis defense)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/>
              </a:rPr>
              <a:t>Department publishes requirements in their grad handbooks</a:t>
            </a:r>
          </a:p>
          <a:p>
            <a:pPr lvl="1">
              <a:defRPr/>
            </a:pPr>
            <a:r>
              <a:rPr lang="en-US" sz="2000" dirty="0"/>
              <a:t>Student Services online request form is all you need!</a:t>
            </a:r>
          </a:p>
          <a:p>
            <a:pPr lvl="1">
              <a:defRPr/>
            </a:pPr>
            <a:endParaRPr lang="en-US" sz="2000" dirty="0">
              <a:latin typeface="Calibri" panose="020F0502020204030204"/>
            </a:endParaRPr>
          </a:p>
          <a:p>
            <a:pPr>
              <a:defRPr/>
            </a:pPr>
            <a:r>
              <a:rPr lang="en-US" sz="2400" dirty="0">
                <a:latin typeface="Calibri" panose="020F0502020204030204"/>
              </a:rPr>
              <a:t>University level (requirements set by Grad College)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/>
              </a:rPr>
              <a:t>PhD oral prelim (prospectus, dissertation proposal, etc.)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/>
              </a:rPr>
              <a:t>Final dissertation defense 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/>
              </a:rPr>
              <a:t>Need Student Services online request form + PER or FER request in Grad Portal</a:t>
            </a:r>
          </a:p>
        </p:txBody>
      </p:sp>
    </p:spTree>
    <p:extLst>
      <p:ext uri="{BB962C8B-B14F-4D97-AF65-F5344CB8AC3E}">
        <p14:creationId xmlns:p14="http://schemas.microsoft.com/office/powerpoint/2010/main" val="2361388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226229" cy="1325563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SLCL Student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004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Fellowships</a:t>
            </a:r>
            <a:endParaRPr lang="en-US" sz="4400" b="1" dirty="0"/>
          </a:p>
          <a:p>
            <a:r>
              <a:rPr lang="en-US" sz="2400" dirty="0"/>
              <a:t>Registration </a:t>
            </a:r>
            <a:r>
              <a:rPr lang="en-US" sz="2400" u="sng" dirty="0"/>
              <a:t>required</a:t>
            </a:r>
          </a:p>
          <a:p>
            <a:pPr lvl="1"/>
            <a:r>
              <a:rPr lang="en-US" sz="2000" dirty="0"/>
              <a:t>If you hold a fellowship that runs through July, that means summer registration too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International students should get a tax status review appointment</a:t>
            </a:r>
          </a:p>
          <a:p>
            <a:pPr lvl="1"/>
            <a:r>
              <a:rPr lang="en-US" sz="2000" dirty="0">
                <a:hlinkClick r:id="rId4"/>
              </a:rPr>
              <a:t>https://www.busfin.uillinois.edu/cms/One.aspx?portalId=1993898&amp;pageId=2116959</a:t>
            </a:r>
            <a:endParaRPr lang="en-US" sz="2000" dirty="0"/>
          </a:p>
          <a:p>
            <a:pPr lvl="1"/>
            <a:r>
              <a:rPr lang="en-US" sz="2000" dirty="0"/>
              <a:t>Helps determine what to expect for income tax withholding</a:t>
            </a:r>
          </a:p>
          <a:p>
            <a:pPr lvl="1"/>
            <a:r>
              <a:rPr lang="en-US" sz="2000" dirty="0"/>
              <a:t>We can’t help or advise with taxes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48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017507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SLCL 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9"/>
            <a:ext cx="10477863" cy="3592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Graduation</a:t>
            </a:r>
            <a:endParaRPr lang="en-US" sz="4400" b="1" dirty="0"/>
          </a:p>
          <a:p>
            <a:r>
              <a:rPr lang="en-US" sz="2400" dirty="0"/>
              <a:t>Double-check deadlines on Grad College calendar (especially important for thesis/dissertation)</a:t>
            </a:r>
          </a:p>
          <a:p>
            <a:r>
              <a:rPr lang="en-US" sz="2400" dirty="0"/>
              <a:t>Indicated your intent to graduate in Self-Service early in your final semester</a:t>
            </a:r>
          </a:p>
          <a:p>
            <a:pPr lvl="1"/>
            <a:r>
              <a:rPr lang="en-US" sz="1800" b="1" dirty="0"/>
              <a:t>This is how we get information for Convocation</a:t>
            </a:r>
          </a:p>
          <a:p>
            <a:r>
              <a:rPr lang="en-US" sz="2400" dirty="0"/>
              <a:t>Make sure your program information is correct</a:t>
            </a:r>
          </a:p>
          <a:p>
            <a:pPr lvl="1"/>
            <a:r>
              <a:rPr lang="en-US" sz="2000" b="1" dirty="0"/>
              <a:t>Missing minor or concentration? Petition ASAP!</a:t>
            </a:r>
          </a:p>
          <a:p>
            <a:r>
              <a:rPr lang="en-US" sz="2400" dirty="0"/>
              <a:t>Use Grad College degree audit tool (</a:t>
            </a:r>
            <a:r>
              <a:rPr lang="en-US" sz="2400" dirty="0">
                <a:hlinkClick r:id="rId4"/>
              </a:rPr>
              <a:t>https://grad.illinois.edu/academic/audit-tool-faq</a:t>
            </a:r>
            <a:r>
              <a:rPr lang="en-US" sz="2400" dirty="0"/>
              <a:t>) </a:t>
            </a:r>
          </a:p>
          <a:p>
            <a:r>
              <a:rPr lang="en-US" sz="2400" dirty="0"/>
              <a:t>MA to PhD or transfer to another program at UIUC need to submit petition for curriculum change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47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017507" cy="1325563"/>
          </a:xfrm>
        </p:spPr>
        <p:txBody>
          <a:bodyPr>
            <a:normAutofit/>
          </a:bodyPr>
          <a:lstStyle/>
          <a:p>
            <a:pPr algn="l"/>
            <a:r>
              <a:rPr lang="en-US" sz="4200" dirty="0"/>
              <a:t>SLCL 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109611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300" b="1" dirty="0"/>
              <a:t>#1 Key Point For All Graduate Students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4600" dirty="0">
                <a:solidFill>
                  <a:schemeClr val="tx2">
                    <a:lumMod val="50000"/>
                  </a:schemeClr>
                </a:solidFill>
              </a:rPr>
              <a:t>Read and reply to emails!</a:t>
            </a:r>
          </a:p>
          <a:p>
            <a:pPr lvl="1"/>
            <a:r>
              <a:rPr lang="en-US" sz="4600" dirty="0">
                <a:solidFill>
                  <a:schemeClr val="tx2">
                    <a:lumMod val="50000"/>
                  </a:schemeClr>
                </a:solidFill>
              </a:rPr>
              <a:t>Appointments, fellowships, registration, visa issues</a:t>
            </a:r>
          </a:p>
          <a:p>
            <a:endParaRPr lang="en-US" sz="4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4600" dirty="0">
                <a:solidFill>
                  <a:schemeClr val="tx2">
                    <a:lumMod val="50000"/>
                  </a:schemeClr>
                </a:solidFill>
              </a:rPr>
              <a:t>Skim Grad Links weekly email</a:t>
            </a:r>
          </a:p>
          <a:p>
            <a:pPr lvl="1"/>
            <a:r>
              <a:rPr lang="en-US" sz="4600" dirty="0">
                <a:solidFill>
                  <a:schemeClr val="tx2">
                    <a:lumMod val="50000"/>
                  </a:schemeClr>
                </a:solidFill>
              </a:rPr>
              <a:t>Academic deadlines</a:t>
            </a:r>
          </a:p>
          <a:p>
            <a:pPr marL="0" indent="0">
              <a:buNone/>
            </a:pP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92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 Orientation" id="{F298CA2C-70CC-0049-97CF-E97445D277D2}" vid="{43F498CD-1B2E-7A4E-AD7B-0C4F7BB2A084}"/>
    </a:ext>
  </a:extLst>
</a:theme>
</file>

<file path=ppt/theme/theme2.xml><?xml version="1.0" encoding="utf-8"?>
<a:theme xmlns:a="http://schemas.openxmlformats.org/drawingml/2006/main" name="1_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2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3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4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1599</TotalTime>
  <Words>521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Custom Design</vt:lpstr>
      <vt:lpstr>1_Custom Design</vt:lpstr>
      <vt:lpstr>  SLCL Student Services </vt:lpstr>
      <vt:lpstr>SLCL Student Services</vt:lpstr>
      <vt:lpstr>SLCL Student Services</vt:lpstr>
      <vt:lpstr>SLCL Student Services</vt:lpstr>
      <vt:lpstr>SLCL Student Services</vt:lpstr>
      <vt:lpstr>SLCL Student Services</vt:lpstr>
      <vt:lpstr>SLCL Student Services</vt:lpstr>
      <vt:lpstr>SLCL Student Services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SLCL EO/Program Director Orientation/Training</dc:title>
  <dc:creator>Microsoft Office User</dc:creator>
  <cp:lastModifiedBy>Larson, Robb</cp:lastModifiedBy>
  <cp:revision>89</cp:revision>
  <cp:lastPrinted>2020-07-28T13:49:30Z</cp:lastPrinted>
  <dcterms:created xsi:type="dcterms:W3CDTF">2021-07-08T13:08:59Z</dcterms:created>
  <dcterms:modified xsi:type="dcterms:W3CDTF">2025-08-26T18:38:17Z</dcterms:modified>
</cp:coreProperties>
</file>