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1"/>
  </p:notesMasterIdLst>
  <p:handoutMasterIdLst>
    <p:handoutMasterId r:id="rId32"/>
  </p:handoutMasterIdLst>
  <p:sldIdLst>
    <p:sldId id="286" r:id="rId3"/>
    <p:sldId id="366" r:id="rId4"/>
    <p:sldId id="339" r:id="rId5"/>
    <p:sldId id="387" r:id="rId6"/>
    <p:sldId id="388" r:id="rId7"/>
    <p:sldId id="386" r:id="rId8"/>
    <p:sldId id="401" r:id="rId9"/>
    <p:sldId id="369" r:id="rId10"/>
    <p:sldId id="389" r:id="rId11"/>
    <p:sldId id="390" r:id="rId12"/>
    <p:sldId id="391" r:id="rId13"/>
    <p:sldId id="374" r:id="rId14"/>
    <p:sldId id="393" r:id="rId15"/>
    <p:sldId id="392" r:id="rId16"/>
    <p:sldId id="404" r:id="rId17"/>
    <p:sldId id="376" r:id="rId18"/>
    <p:sldId id="394" r:id="rId19"/>
    <p:sldId id="395" r:id="rId20"/>
    <p:sldId id="399" r:id="rId21"/>
    <p:sldId id="341" r:id="rId22"/>
    <p:sldId id="396" r:id="rId23"/>
    <p:sldId id="397" r:id="rId24"/>
    <p:sldId id="398" r:id="rId25"/>
    <p:sldId id="400" r:id="rId26"/>
    <p:sldId id="346" r:id="rId27"/>
    <p:sldId id="402" r:id="rId28"/>
    <p:sldId id="405" r:id="rId29"/>
    <p:sldId id="403"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Elena Delgado" initials="LED" lastIdx="14" clrIdx="0">
    <p:extLst>
      <p:ext uri="{19B8F6BF-5375-455C-9EA6-DF929625EA0E}">
        <p15:presenceInfo xmlns:p15="http://schemas.microsoft.com/office/powerpoint/2012/main" userId="f52c8b55dabc6536" providerId="Windows Live"/>
      </p:ext>
    </p:extLst>
  </p:cmAuthor>
  <p:cmAuthor id="2" name="Fuller, Joy" initials="FJ" lastIdx="19" clrIdx="1">
    <p:extLst>
      <p:ext uri="{19B8F6BF-5375-455C-9EA6-DF929625EA0E}">
        <p15:presenceInfo xmlns:p15="http://schemas.microsoft.com/office/powerpoint/2012/main" userId="S-1-5-21-2509641344-1052565914-3260824488-482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6078" autoAdjust="0"/>
  </p:normalViewPr>
  <p:slideViewPr>
    <p:cSldViewPr snapToGrid="0">
      <p:cViewPr varScale="1">
        <p:scale>
          <a:sx n="95" d="100"/>
          <a:sy n="95" d="100"/>
        </p:scale>
        <p:origin x="1020" y="84"/>
      </p:cViewPr>
      <p:guideLst/>
    </p:cSldViewPr>
  </p:slideViewPr>
  <p:notesTextViewPr>
    <p:cViewPr>
      <p:scale>
        <a:sx n="1" d="1"/>
        <a:sy n="1" d="1"/>
      </p:scale>
      <p:origin x="0" y="0"/>
    </p:cViewPr>
  </p:notesText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5115" tIns="47558" rIns="95115" bIns="47558"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5115" tIns="47558" rIns="95115" bIns="47558" rtlCol="0"/>
          <a:lstStyle>
            <a:lvl1pPr algn="r">
              <a:defRPr sz="1200"/>
            </a:lvl1pPr>
          </a:lstStyle>
          <a:p>
            <a:fld id="{1D3F3307-4BEF-47A8-9EC4-C0D338C875D2}" type="datetimeFigureOut">
              <a:rPr lang="en-US" smtClean="0"/>
              <a:t>8/28/2025</a:t>
            </a:fld>
            <a:endParaRPr lang="en-US"/>
          </a:p>
        </p:txBody>
      </p:sp>
      <p:sp>
        <p:nvSpPr>
          <p:cNvPr id="4" name="Footer Placeholder 3"/>
          <p:cNvSpPr>
            <a:spLocks noGrp="1"/>
          </p:cNvSpPr>
          <p:nvPr>
            <p:ph type="ftr" sz="quarter" idx="2"/>
          </p:nvPr>
        </p:nvSpPr>
        <p:spPr>
          <a:xfrm>
            <a:off x="0" y="8917424"/>
            <a:ext cx="3077739" cy="471053"/>
          </a:xfrm>
          <a:prstGeom prst="rect">
            <a:avLst/>
          </a:prstGeom>
        </p:spPr>
        <p:txBody>
          <a:bodyPr vert="horz" lIns="95115" tIns="47558" rIns="95115" bIns="47558"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4"/>
            <a:ext cx="3077739" cy="471053"/>
          </a:xfrm>
          <a:prstGeom prst="rect">
            <a:avLst/>
          </a:prstGeom>
        </p:spPr>
        <p:txBody>
          <a:bodyPr vert="horz" lIns="95115" tIns="47558" rIns="95115" bIns="47558" rtlCol="0" anchor="b"/>
          <a:lstStyle>
            <a:lvl1pPr algn="r">
              <a:defRPr sz="1200"/>
            </a:lvl1pPr>
          </a:lstStyle>
          <a:p>
            <a:fld id="{820236D0-16EA-43D5-8734-F1DB21B2E27A}" type="slidenum">
              <a:rPr lang="en-US" smtClean="0"/>
              <a:t>‹#›</a:t>
            </a:fld>
            <a:endParaRPr lang="en-US"/>
          </a:p>
        </p:txBody>
      </p:sp>
    </p:spTree>
    <p:extLst>
      <p:ext uri="{BB962C8B-B14F-4D97-AF65-F5344CB8AC3E}">
        <p14:creationId xmlns:p14="http://schemas.microsoft.com/office/powerpoint/2010/main" val="135539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5115" tIns="47558" rIns="95115" bIns="47558" rtlCol="0"/>
          <a:lstStyle>
            <a:lvl1pPr algn="l">
              <a:defRPr sz="1200"/>
            </a:lvl1pPr>
          </a:lstStyle>
          <a:p>
            <a:endParaRPr lang="es-ES"/>
          </a:p>
        </p:txBody>
      </p:sp>
      <p:sp>
        <p:nvSpPr>
          <p:cNvPr id="3" name="Date Placeholder 2"/>
          <p:cNvSpPr>
            <a:spLocks noGrp="1"/>
          </p:cNvSpPr>
          <p:nvPr>
            <p:ph type="dt" idx="1"/>
          </p:nvPr>
        </p:nvSpPr>
        <p:spPr>
          <a:xfrm>
            <a:off x="4023092" y="0"/>
            <a:ext cx="3077739" cy="471054"/>
          </a:xfrm>
          <a:prstGeom prst="rect">
            <a:avLst/>
          </a:prstGeom>
        </p:spPr>
        <p:txBody>
          <a:bodyPr vert="horz" lIns="95115" tIns="47558" rIns="95115" bIns="47558" rtlCol="0"/>
          <a:lstStyle>
            <a:lvl1pPr algn="r">
              <a:defRPr sz="1200"/>
            </a:lvl1pPr>
          </a:lstStyle>
          <a:p>
            <a:fld id="{A8039644-1ECC-4415-B240-DF736CD96336}" type="datetimeFigureOut">
              <a:rPr lang="es-ES" smtClean="0"/>
              <a:t>28/08/2025</a:t>
            </a:fld>
            <a:endParaRPr lang="es-E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5115" tIns="47558" rIns="95115" bIns="47558" rtlCol="0" anchor="ctr"/>
          <a:lstStyle/>
          <a:p>
            <a:endParaRPr lang="es-E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5115" tIns="47558" rIns="95115" bIns="475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917424"/>
            <a:ext cx="3077739" cy="471053"/>
          </a:xfrm>
          <a:prstGeom prst="rect">
            <a:avLst/>
          </a:prstGeom>
        </p:spPr>
        <p:txBody>
          <a:bodyPr vert="horz" lIns="95115" tIns="47558" rIns="95115" bIns="47558" rtlCol="0" anchor="b"/>
          <a:lstStyle>
            <a:lvl1pPr algn="l">
              <a:defRPr sz="1200"/>
            </a:lvl1pPr>
          </a:lstStyle>
          <a:p>
            <a:endParaRPr lang="es-ES"/>
          </a:p>
        </p:txBody>
      </p:sp>
      <p:sp>
        <p:nvSpPr>
          <p:cNvPr id="7" name="Slide Number Placeholder 6"/>
          <p:cNvSpPr>
            <a:spLocks noGrp="1"/>
          </p:cNvSpPr>
          <p:nvPr>
            <p:ph type="sldNum" sz="quarter" idx="5"/>
          </p:nvPr>
        </p:nvSpPr>
        <p:spPr>
          <a:xfrm>
            <a:off x="4023092" y="8917424"/>
            <a:ext cx="3077739" cy="471053"/>
          </a:xfrm>
          <a:prstGeom prst="rect">
            <a:avLst/>
          </a:prstGeom>
        </p:spPr>
        <p:txBody>
          <a:bodyPr vert="horz" lIns="95115" tIns="47558" rIns="95115" bIns="47558" rtlCol="0" anchor="b"/>
          <a:lstStyle>
            <a:lvl1pPr algn="r">
              <a:defRPr sz="1200"/>
            </a:lvl1pPr>
          </a:lstStyle>
          <a:p>
            <a:fld id="{35CD4678-71F2-4FB5-85A4-6803A8F438F8}" type="slidenum">
              <a:rPr lang="es-ES" smtClean="0"/>
              <a:t>‹#›</a:t>
            </a:fld>
            <a:endParaRPr lang="es-ES"/>
          </a:p>
        </p:txBody>
      </p:sp>
    </p:spTree>
    <p:extLst>
      <p:ext uri="{BB962C8B-B14F-4D97-AF65-F5344CB8AC3E}">
        <p14:creationId xmlns:p14="http://schemas.microsoft.com/office/powerpoint/2010/main" val="9886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iucgeo.org/contrac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iucgeo.org/contra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iucgeo.org/contrac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a:t>
            </a:r>
            <a:r>
              <a:rPr lang="en-US" b="0" i="0" dirty="0">
                <a:effectLst/>
                <a:latin typeface="futura-pt"/>
              </a:rPr>
              <a:t>The University will contribute 87% per semester (fall, spring, summer) of the Student Health Insurance Fee for any assistant holding an assistantship who chooses to be covered by the University plan. The University will also cover 40% per semester of the cost of one dependent. Info found here: </a:t>
            </a:r>
            <a:r>
              <a:rPr lang="en-US" dirty="0">
                <a:hlinkClick r:id="rId3"/>
              </a:rPr>
              <a:t>Contract — Graduate Employee's Union Organization at UIUC (uiucgeo.org)</a:t>
            </a:r>
            <a:endParaRPr lang="en-US" dirty="0"/>
          </a:p>
        </p:txBody>
      </p:sp>
      <p:sp>
        <p:nvSpPr>
          <p:cNvPr id="4" name="Slide Number Placeholder 3"/>
          <p:cNvSpPr>
            <a:spLocks noGrp="1"/>
          </p:cNvSpPr>
          <p:nvPr>
            <p:ph type="sldNum" sz="quarter" idx="5"/>
          </p:nvPr>
        </p:nvSpPr>
        <p:spPr/>
        <p:txBody>
          <a:bodyPr/>
          <a:lstStyle/>
          <a:p>
            <a:fld id="{35CD4678-71F2-4FB5-85A4-6803A8F438F8}" type="slidenum">
              <a:rPr lang="es-ES" smtClean="0"/>
              <a:t>4</a:t>
            </a:fld>
            <a:endParaRPr lang="es-ES"/>
          </a:p>
        </p:txBody>
      </p:sp>
    </p:spTree>
    <p:extLst>
      <p:ext uri="{BB962C8B-B14F-4D97-AF65-F5344CB8AC3E}">
        <p14:creationId xmlns:p14="http://schemas.microsoft.com/office/powerpoint/2010/main" val="404033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Leaves- Assistants are eligible for holidays, sick leave, parental, and bereavement leave. Review the Illinois Human Resources website for additional information. Questions about leave policies should be directed to Illinois Human Resources: chrome-extension://</a:t>
            </a:r>
            <a:r>
              <a:rPr lang="en-US" dirty="0" err="1"/>
              <a:t>efaidnbmnnnibpcajpcglclefindmkaj</a:t>
            </a:r>
            <a:r>
              <a:rPr lang="en-US" dirty="0"/>
              <a:t>/https://grad.illinois.edu/sites/grad.illinois.edu/files/pdfs/handbook.pdf</a:t>
            </a:r>
          </a:p>
          <a:p>
            <a:endParaRPr lang="en-US" dirty="0"/>
          </a:p>
        </p:txBody>
      </p:sp>
      <p:sp>
        <p:nvSpPr>
          <p:cNvPr id="4" name="Slide Number Placeholder 3"/>
          <p:cNvSpPr>
            <a:spLocks noGrp="1"/>
          </p:cNvSpPr>
          <p:nvPr>
            <p:ph type="sldNum" sz="quarter" idx="5"/>
          </p:nvPr>
        </p:nvSpPr>
        <p:spPr/>
        <p:txBody>
          <a:bodyPr/>
          <a:lstStyle/>
          <a:p>
            <a:fld id="{35CD4678-71F2-4FB5-85A4-6803A8F438F8}" type="slidenum">
              <a:rPr lang="es-ES" smtClean="0"/>
              <a:t>23</a:t>
            </a:fld>
            <a:endParaRPr lang="es-ES"/>
          </a:p>
        </p:txBody>
      </p:sp>
    </p:spTree>
    <p:extLst>
      <p:ext uri="{BB962C8B-B14F-4D97-AF65-F5344CB8AC3E}">
        <p14:creationId xmlns:p14="http://schemas.microsoft.com/office/powerpoint/2010/main" val="63871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37AA4C-8458-45B1-94EF-8306CD2C3E8D}" type="slidenum">
              <a:rPr lang="en-US" smtClean="0"/>
              <a:pPr/>
              <a:t>5</a:t>
            </a:fld>
            <a:endParaRPr lang="en-US"/>
          </a:p>
        </p:txBody>
      </p:sp>
      <p:sp>
        <p:nvSpPr>
          <p:cNvPr id="31747" name="Rectangle 2"/>
          <p:cNvSpPr>
            <a:spLocks noGrp="1" noRot="1" noChangeAspect="1" noChangeArrowheads="1" noTextEdit="1"/>
          </p:cNvSpPr>
          <p:nvPr>
            <p:ph type="sldImg"/>
          </p:nvPr>
        </p:nvSpPr>
        <p:spPr>
          <a:xfrm>
            <a:off x="474663" y="725488"/>
            <a:ext cx="6465887" cy="3636962"/>
          </a:xfrm>
          <a:ln/>
        </p:spPr>
      </p:sp>
      <p:sp>
        <p:nvSpPr>
          <p:cNvPr id="31748" name="Rectangle 3"/>
          <p:cNvSpPr>
            <a:spLocks noGrp="1" noChangeArrowheads="1"/>
          </p:cNvSpPr>
          <p:nvPr>
            <p:ph type="body" idx="1"/>
          </p:nvPr>
        </p:nvSpPr>
        <p:spPr>
          <a:noFill/>
          <a:ln/>
        </p:spPr>
        <p:txBody>
          <a:bodyPr/>
          <a:lstStyle/>
          <a:p>
            <a:pPr eaLnBrk="1" hangingPunct="1"/>
            <a:r>
              <a:rPr lang="en-US"/>
              <a:t>Foreign nationals cannot work over 50% - for any reason – this will jeopardize your visa status!</a:t>
            </a:r>
          </a:p>
          <a:p>
            <a:pPr eaLnBrk="1" hangingPunct="1"/>
            <a:r>
              <a:rPr lang="en-US"/>
              <a:t>U.S. Citizens cannot work over 67% - for any reason</a:t>
            </a:r>
          </a:p>
          <a:p>
            <a:pPr eaLnBrk="1" hangingPunct="1"/>
            <a:r>
              <a:rPr lang="en-US"/>
              <a:t>PR card holders cannot work over 67%</a:t>
            </a:r>
          </a:p>
          <a:p>
            <a:pPr eaLnBrk="1" hangingPunct="1"/>
            <a:r>
              <a:rPr lang="en-US"/>
              <a:t>EAD cannot work over 67% - for any reason</a:t>
            </a:r>
          </a:p>
          <a:p>
            <a:pPr eaLnBrk="1" hangingPunct="1"/>
            <a:r>
              <a:rPr lang="en-US"/>
              <a:t>Loss of tuition waiver</a:t>
            </a:r>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102946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E60650E-AB52-43B1-8E54-34E69D39FC63}" type="slidenum">
              <a:rPr lang="en-US" smtClean="0"/>
              <a:pPr/>
              <a:t>6</a:t>
            </a:fld>
            <a:endParaRPr lang="en-US"/>
          </a:p>
        </p:txBody>
      </p:sp>
      <p:sp>
        <p:nvSpPr>
          <p:cNvPr id="30723" name="Rectangle 2"/>
          <p:cNvSpPr>
            <a:spLocks noGrp="1" noRot="1" noChangeAspect="1" noChangeArrowheads="1" noTextEdit="1"/>
          </p:cNvSpPr>
          <p:nvPr>
            <p:ph type="sldImg"/>
          </p:nvPr>
        </p:nvSpPr>
        <p:spPr>
          <a:xfrm>
            <a:off x="474663" y="725488"/>
            <a:ext cx="6465887" cy="3636962"/>
          </a:xfrm>
          <a:ln/>
        </p:spPr>
      </p:sp>
      <p:sp>
        <p:nvSpPr>
          <p:cNvPr id="30724" name="Rectangle 3"/>
          <p:cNvSpPr>
            <a:spLocks noGrp="1" noChangeArrowheads="1"/>
          </p:cNvSpPr>
          <p:nvPr>
            <p:ph type="body" idx="1"/>
          </p:nvPr>
        </p:nvSpPr>
        <p:spPr>
          <a:noFill/>
          <a:ln/>
        </p:spPr>
        <p:txBody>
          <a:bodyPr/>
          <a:lstStyle/>
          <a:p>
            <a:pPr lvl="1" eaLnBrk="1" hangingPunct="1"/>
            <a:r>
              <a:rPr lang="en-US" dirty="0"/>
              <a:t>If this is not filled out you will not have the proper taxes withheld from your paycheck</a:t>
            </a:r>
          </a:p>
          <a:p>
            <a:pPr lvl="1" eaLnBrk="1" hangingPunct="1"/>
            <a:r>
              <a:rPr lang="en-US" dirty="0"/>
              <a:t>If you are a Non-resident alien you CANNOT fill out the W-4 form.  A tax information session will be available at a later date – an e-mail will be sent MUST HAVE SSN CARD FIRST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365575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4C909-0A01-41CF-A488-D8365A4221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71" name="Rectangle 2"/>
          <p:cNvSpPr>
            <a:spLocks noGrp="1" noRot="1" noChangeAspect="1" noChangeArrowheads="1" noTextEdit="1"/>
          </p:cNvSpPr>
          <p:nvPr>
            <p:ph type="sldImg"/>
          </p:nvPr>
        </p:nvSpPr>
        <p:spPr>
          <a:xfrm>
            <a:off x="474663" y="725488"/>
            <a:ext cx="6465887" cy="3636962"/>
          </a:xfrm>
          <a:ln/>
        </p:spPr>
      </p:sp>
      <p:sp>
        <p:nvSpPr>
          <p:cNvPr id="32772" name="Rectangle 3"/>
          <p:cNvSpPr>
            <a:spLocks noGrp="1" noChangeArrowheads="1"/>
          </p:cNvSpPr>
          <p:nvPr>
            <p:ph type="body" idx="1"/>
          </p:nvPr>
        </p:nvSpPr>
        <p:spPr>
          <a:noFill/>
          <a:ln/>
        </p:spPr>
        <p:txBody>
          <a:bodyPr/>
          <a:lstStyle/>
          <a:p>
            <a:pPr eaLnBrk="1" hangingPunct="1"/>
            <a:r>
              <a:rPr lang="en-US" dirty="0"/>
              <a:t>GEO is a union that represents the graduate assistant classifications of TA and GA</a:t>
            </a:r>
          </a:p>
          <a:p>
            <a:pPr algn="l" eaLnBrk="1" hangingPunct="1"/>
            <a:r>
              <a:rPr lang="en-US" dirty="0"/>
              <a:t>Employee:  To perform duties as assigned, timely notification (14 days) if resigning or have conflicts in schedules,</a:t>
            </a:r>
            <a:r>
              <a:rPr lang="en-US" baseline="0" dirty="0"/>
              <a:t> attend department/unit meetings, to communicate/plan with your supervisor any absences in advance (if possible)</a:t>
            </a:r>
            <a:endParaRPr lang="en-US" dirty="0"/>
          </a:p>
          <a:p>
            <a:pPr algn="l" eaLnBrk="1" hangingPunct="1"/>
            <a:r>
              <a:rPr lang="en-US" baseline="0" dirty="0"/>
              <a:t>Employer:   provide </a:t>
            </a:r>
            <a:r>
              <a:rPr lang="en-US" dirty="0"/>
              <a:t>access to office, lab,</a:t>
            </a:r>
            <a:r>
              <a:rPr lang="en-US" baseline="0" dirty="0"/>
              <a:t> etc., mailbox if employed in unit, supplies to fulfill the duties of your job, t</a:t>
            </a:r>
            <a:r>
              <a:rPr lang="en-US" dirty="0"/>
              <a:t>o clearly state what duties you are assigned (although the </a:t>
            </a:r>
            <a:r>
              <a:rPr lang="en-US" dirty="0" err="1"/>
              <a:t>dept</a:t>
            </a:r>
            <a:r>
              <a:rPr lang="en-US" dirty="0"/>
              <a:t> may change the assignment of duties at their discretion – with notification to the employee)</a:t>
            </a:r>
            <a:r>
              <a:rPr lang="en-US" baseline="0" dirty="0"/>
              <a:t> </a:t>
            </a:r>
          </a:p>
          <a:p>
            <a:pPr eaLnBrk="1" hangingPunct="1"/>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2017</a:t>
            </a:r>
          </a:p>
        </p:txBody>
      </p:sp>
    </p:spTree>
    <p:extLst>
      <p:ext uri="{BB962C8B-B14F-4D97-AF65-F5344CB8AC3E}">
        <p14:creationId xmlns:p14="http://schemas.microsoft.com/office/powerpoint/2010/main" val="387033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59FCB0C-009F-4DB6-A76D-2E24A6A7B41D}" type="slidenum">
              <a:rPr lang="en-US" smtClean="0"/>
              <a:pPr/>
              <a:t>10</a:t>
            </a:fld>
            <a:endParaRPr lang="en-US"/>
          </a:p>
        </p:txBody>
      </p:sp>
      <p:sp>
        <p:nvSpPr>
          <p:cNvPr id="33795" name="Rectangle 2"/>
          <p:cNvSpPr>
            <a:spLocks noGrp="1" noRot="1" noChangeAspect="1" noChangeArrowheads="1" noTextEdit="1"/>
          </p:cNvSpPr>
          <p:nvPr>
            <p:ph type="sldImg"/>
          </p:nvPr>
        </p:nvSpPr>
        <p:spPr>
          <a:xfrm>
            <a:off x="474663" y="725488"/>
            <a:ext cx="6465887" cy="3636962"/>
          </a:xfrm>
          <a:ln/>
        </p:spPr>
      </p:sp>
      <p:sp>
        <p:nvSpPr>
          <p:cNvPr id="33796" name="Rectangle 3"/>
          <p:cNvSpPr>
            <a:spLocks noGrp="1" noChangeArrowheads="1"/>
          </p:cNvSpPr>
          <p:nvPr>
            <p:ph type="body" idx="1"/>
          </p:nvPr>
        </p:nvSpPr>
        <p:spPr>
          <a:noFill/>
          <a:ln/>
        </p:spPr>
        <p:txBody>
          <a:bodyPr/>
          <a:lstStyle/>
          <a:p>
            <a:pPr eaLnBrk="1" hangingPunct="1"/>
            <a:r>
              <a:rPr lang="en-US" dirty="0"/>
              <a:t>Last pay check for fall appointment:</a:t>
            </a:r>
            <a:r>
              <a:rPr lang="en-US" baseline="0" dirty="0"/>
              <a:t>  Dec 16-31 (½ of month) will be paid out on 1/16 of the following year</a:t>
            </a:r>
            <a:endParaRPr lang="en-US" dirty="0"/>
          </a:p>
        </p:txBody>
      </p:sp>
      <p:sp>
        <p:nvSpPr>
          <p:cNvPr id="2" name="Date Placeholder 1"/>
          <p:cNvSpPr>
            <a:spLocks noGrp="1"/>
          </p:cNvSpPr>
          <p:nvPr>
            <p:ph type="dt" idx="10"/>
          </p:nvPr>
        </p:nvSpPr>
        <p:spPr/>
        <p:txBody>
          <a:bodyPr/>
          <a:lstStyle/>
          <a:p>
            <a:pPr>
              <a:defRPr/>
            </a:pPr>
            <a:r>
              <a:rPr lang="en-US" dirty="0"/>
              <a:t>August 2017</a:t>
            </a:r>
          </a:p>
        </p:txBody>
      </p:sp>
    </p:spTree>
    <p:extLst>
      <p:ext uri="{BB962C8B-B14F-4D97-AF65-F5344CB8AC3E}">
        <p14:creationId xmlns:p14="http://schemas.microsoft.com/office/powerpoint/2010/main" val="235496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621">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13</a:t>
            </a:fld>
            <a:endParaRPr lang="en-US"/>
          </a:p>
        </p:txBody>
      </p:sp>
    </p:spTree>
    <p:extLst>
      <p:ext uri="{BB962C8B-B14F-4D97-AF65-F5344CB8AC3E}">
        <p14:creationId xmlns:p14="http://schemas.microsoft.com/office/powerpoint/2010/main" val="352548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 waiver information found here: </a:t>
            </a:r>
            <a:r>
              <a:rPr lang="en-US" dirty="0">
                <a:hlinkClick r:id="rId3"/>
              </a:rPr>
              <a:t>Contract — Graduate Employee's Union Organization at UIUC (uiucgeo.org)</a:t>
            </a:r>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14</a:t>
            </a:fld>
            <a:endParaRPr lang="en-US"/>
          </a:p>
        </p:txBody>
      </p:sp>
    </p:spTree>
    <p:extLst>
      <p:ext uri="{BB962C8B-B14F-4D97-AF65-F5344CB8AC3E}">
        <p14:creationId xmlns:p14="http://schemas.microsoft.com/office/powerpoint/2010/main" val="227635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621">
              <a:defRPr/>
            </a:pPr>
            <a:r>
              <a:rPr lang="en-US" b="1" i="1" dirty="0">
                <a:solidFill>
                  <a:schemeClr val="bg2">
                    <a:lumMod val="50000"/>
                  </a:schemeClr>
                </a:solidFill>
              </a:rPr>
              <a:t>Remember to reference Limitations to Employment</a:t>
            </a:r>
            <a:endParaRPr lang="en-US" b="1" dirty="0">
              <a:solidFill>
                <a:schemeClr val="bg2">
                  <a:lumMod val="50000"/>
                </a:schemeClr>
              </a:solidFill>
            </a:endParaRPr>
          </a:p>
          <a:p>
            <a:endParaRPr lang="en-US" dirty="0"/>
          </a:p>
        </p:txBody>
      </p:sp>
      <p:sp>
        <p:nvSpPr>
          <p:cNvPr id="4" name="Date Placeholder 3"/>
          <p:cNvSpPr>
            <a:spLocks noGrp="1"/>
          </p:cNvSpPr>
          <p:nvPr>
            <p:ph type="dt" idx="10"/>
          </p:nvPr>
        </p:nvSpPr>
        <p:spPr/>
        <p:txBody>
          <a:bodyPr/>
          <a:lstStyle/>
          <a:p>
            <a:pPr>
              <a:defRPr/>
            </a:pPr>
            <a:r>
              <a:rPr lang="en-US" dirty="0"/>
              <a:t>August 2017</a:t>
            </a:r>
          </a:p>
        </p:txBody>
      </p:sp>
      <p:sp>
        <p:nvSpPr>
          <p:cNvPr id="5" name="Slide Number Placeholder 4"/>
          <p:cNvSpPr>
            <a:spLocks noGrp="1"/>
          </p:cNvSpPr>
          <p:nvPr>
            <p:ph type="sldNum" sz="quarter" idx="11"/>
          </p:nvPr>
        </p:nvSpPr>
        <p:spPr/>
        <p:txBody>
          <a:bodyPr/>
          <a:lstStyle/>
          <a:p>
            <a:pPr>
              <a:defRPr/>
            </a:pPr>
            <a:fld id="{79AA8E9E-E6AA-4AB4-B24F-0B32D2D04EF9}" type="slidenum">
              <a:rPr lang="en-US" smtClean="0"/>
              <a:pPr>
                <a:defRPr/>
              </a:pPr>
              <a:t>15</a:t>
            </a:fld>
            <a:endParaRPr lang="en-US"/>
          </a:p>
        </p:txBody>
      </p:sp>
    </p:spTree>
    <p:extLst>
      <p:ext uri="{BB962C8B-B14F-4D97-AF65-F5344CB8AC3E}">
        <p14:creationId xmlns:p14="http://schemas.microsoft.com/office/powerpoint/2010/main" val="367802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futura-pt"/>
              </a:rPr>
              <a:t>Parental Rights- Eligible TAs and GAs are entitled to six weeks of paid parental leave following the birth or adoption of a child. An assistant is eligible if s/he holds an active appointment at the time the leave is taken: </a:t>
            </a:r>
            <a:r>
              <a:rPr lang="en-US" dirty="0">
                <a:hlinkClick r:id="rId3"/>
              </a:rPr>
              <a:t>Contract — Graduate Employee's Union Organization at UIUC (uiucgeo.org)</a:t>
            </a:r>
            <a:endParaRPr lang="en-US" b="0" i="0" dirty="0">
              <a:effectLst/>
              <a:latin typeface="futura-pt"/>
            </a:endParaRPr>
          </a:p>
          <a:p>
            <a:br>
              <a:rPr lang="en-US" dirty="0"/>
            </a:br>
            <a:endParaRPr lang="en-US" dirty="0"/>
          </a:p>
        </p:txBody>
      </p:sp>
      <p:sp>
        <p:nvSpPr>
          <p:cNvPr id="4" name="Slide Number Placeholder 3"/>
          <p:cNvSpPr>
            <a:spLocks noGrp="1"/>
          </p:cNvSpPr>
          <p:nvPr>
            <p:ph type="sldNum" sz="quarter" idx="5"/>
          </p:nvPr>
        </p:nvSpPr>
        <p:spPr/>
        <p:txBody>
          <a:bodyPr/>
          <a:lstStyle/>
          <a:p>
            <a:fld id="{35CD4678-71F2-4FB5-85A4-6803A8F438F8}" type="slidenum">
              <a:rPr lang="es-ES" smtClean="0"/>
              <a:t>22</a:t>
            </a:fld>
            <a:endParaRPr lang="es-ES"/>
          </a:p>
        </p:txBody>
      </p:sp>
    </p:spTree>
    <p:extLst>
      <p:ext uri="{BB962C8B-B14F-4D97-AF65-F5344CB8AC3E}">
        <p14:creationId xmlns:p14="http://schemas.microsoft.com/office/powerpoint/2010/main" val="2767802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2"/>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307180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8FC9A3-C3B8-ED4D-A098-DB6DED8C3CFE}" type="slidenum">
              <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2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42386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64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fld id="{9A8FC9A3-C3B8-ED4D-A098-DB6DED8C3CFE}" type="slidenum">
              <a:rPr lang="en-US" altLang="en-US"/>
              <a:pPr/>
              <a:t>‹#›</a:t>
            </a:fld>
            <a:endParaRPr lang="en-US" altLang="en-US"/>
          </a:p>
        </p:txBody>
      </p:sp>
    </p:spTree>
    <p:extLst>
      <p:ext uri="{BB962C8B-B14F-4D97-AF65-F5344CB8AC3E}">
        <p14:creationId xmlns:p14="http://schemas.microsoft.com/office/powerpoint/2010/main" val="74326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6575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FE85E5-217E-489C-BD53-AB0254FA48AF}"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17111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54248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90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264935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7396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ad.illinois.edu/handbooks-polici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tiff"/><Relationship Id="rId4" Type="http://schemas.openxmlformats.org/officeDocument/2006/relationships/hyperlink" Target="mailto:finaidwaivers@illinois.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aymybill.uillinois.edu/contac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ckinley.illinois.edu/fees/health-service-fees-dates-and-deadlines" TargetMode="External"/><Relationship Id="rId2" Type="http://schemas.openxmlformats.org/officeDocument/2006/relationships/hyperlink" Target="https://mymckinley.illinois.edu/" TargetMode="External"/><Relationship Id="rId1" Type="http://schemas.openxmlformats.org/officeDocument/2006/relationships/slideLayout" Target="../slideLayouts/slideLayout6.xml"/><Relationship Id="rId5" Type="http://schemas.openxmlformats.org/officeDocument/2006/relationships/image" Target="../media/image5.tiff"/><Relationship Id="rId4" Type="http://schemas.openxmlformats.org/officeDocument/2006/relationships/hyperlink" Target="https://mckinley.illinois.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i.illinois.edu/"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hr.uillinois.edu/cms/One.aspx?portalId=4292&amp;pageId=5623#Other%20Provisio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tif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parkingcomments@illinois.edu" TargetMode="External"/><Relationship Id="rId3" Type="http://schemas.openxmlformats.org/officeDocument/2006/relationships/hyperlink" Target="https://humanresources.illinois.edu/campus-holiday-schedule/" TargetMode="External"/><Relationship Id="rId7" Type="http://schemas.openxmlformats.org/officeDocument/2006/relationships/hyperlink" Target="https://icard.uillinois.edu/public/urbana-idc.cfm" TargetMode="External"/><Relationship Id="rId2" Type="http://schemas.openxmlformats.org/officeDocument/2006/relationships/hyperlink" Target="https://police.illinois.edu/clery/" TargetMode="External"/><Relationship Id="rId1" Type="http://schemas.openxmlformats.org/officeDocument/2006/relationships/slideLayout" Target="../slideLayouts/slideLayout3.xml"/><Relationship Id="rId6" Type="http://schemas.openxmlformats.org/officeDocument/2006/relationships/hyperlink" Target="https://tobaccofree.illinois.edu/" TargetMode="External"/><Relationship Id="rId5" Type="http://schemas.openxmlformats.org/officeDocument/2006/relationships/hyperlink" Target="https://www.hr.uillinois.edu/leave/sharedbenefits/" TargetMode="External"/><Relationship Id="rId4" Type="http://schemas.openxmlformats.org/officeDocument/2006/relationships/hyperlink" Target="https://campusrec.illinois.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ewstudent.illinois.edu/orientation/expectedprogramming" TargetMode="External"/><Relationship Id="rId2" Type="http://schemas.openxmlformats.org/officeDocument/2006/relationships/hyperlink" Target="mailto:isss-programs@illinois.edu" TargetMode="External"/><Relationship Id="rId1" Type="http://schemas.openxmlformats.org/officeDocument/2006/relationships/slideLayout" Target="../slideLayouts/slideLayout3.xml"/><Relationship Id="rId4" Type="http://schemas.openxmlformats.org/officeDocument/2006/relationships/hyperlink" Target="https://humanresources.illinois.edu/employee-experience/new-employee/onboarding/orienta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sss.illinois.edu/resources/apply_ssn.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tiff"/><Relationship Id="rId5" Type="http://schemas.openxmlformats.org/officeDocument/2006/relationships/hyperlink" Target="https://www.busfin.uillinois.edu/paying_people/payments_to_foreign_nationals" TargetMode="External"/><Relationship Id="rId4" Type="http://schemas.openxmlformats.org/officeDocument/2006/relationships/hyperlink" Target="https://www.ssa.gov/agency/contac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iucgeo.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tiff"/><Relationship Id="rId4" Type="http://schemas.openxmlformats.org/officeDocument/2006/relationships/hyperlink" Target="https://citl.illinois.edu/citl-101/teaching-learning/conferences-workshops/grad-academy-for-college-teach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hr.uillinois.edu/myinfo"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1045699" y="1737604"/>
            <a:ext cx="10100602" cy="2152357"/>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000" dirty="0">
                <a:latin typeface="+mn-lt"/>
                <a:cs typeface="Calibri" panose="020F0502020204030204" pitchFamily="34" charset="0"/>
              </a:rPr>
              <a:t>Graduate Employee Orientation</a:t>
            </a:r>
            <a:br>
              <a:rPr lang="en-US" sz="5000" dirty="0">
                <a:latin typeface="+mn-lt"/>
                <a:cs typeface="Calibri" panose="020F0502020204030204" pitchFamily="34" charset="0"/>
              </a:rPr>
            </a:br>
            <a:r>
              <a:rPr lang="en-US" sz="5000" dirty="0">
                <a:latin typeface="+mn-lt"/>
                <a:cs typeface="Calibri" panose="020F0502020204030204" pitchFamily="34" charset="0"/>
              </a:rPr>
              <a:t>August 29, 2025</a:t>
            </a:r>
            <a:b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br>
            <a:endParaRPr lang="en-US" sz="5000" dirty="0">
              <a:latin typeface="+mn-lt"/>
              <a:cs typeface="Calibri" panose="020F0502020204030204" pitchFamily="34" charset="0"/>
            </a:endParaRPr>
          </a:p>
        </p:txBody>
      </p:sp>
      <p:pic>
        <p:nvPicPr>
          <p:cNvPr id="4" name="Picture 3" descr="A close up of a sign&#10;&#10;Description automatically generated">
            <a:extLst>
              <a:ext uri="{FF2B5EF4-FFF2-40B4-BE49-F238E27FC236}">
                <a16:creationId xmlns:a16="http://schemas.microsoft.com/office/drawing/2014/main" id="{224ED305-2D5F-487C-897F-D8EB47EF7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05375" cy="904875"/>
          </a:xfrm>
          <a:prstGeom prst="rect">
            <a:avLst/>
          </a:prstGeom>
        </p:spPr>
      </p:pic>
      <p:sp>
        <p:nvSpPr>
          <p:cNvPr id="2" name="TextBox 1">
            <a:extLst>
              <a:ext uri="{FF2B5EF4-FFF2-40B4-BE49-F238E27FC236}">
                <a16:creationId xmlns:a16="http://schemas.microsoft.com/office/drawing/2014/main" id="{E43378A1-05B0-4269-B437-C59246ECD8DC}"/>
              </a:ext>
            </a:extLst>
          </p:cNvPr>
          <p:cNvSpPr txBox="1"/>
          <p:nvPr/>
        </p:nvSpPr>
        <p:spPr>
          <a:xfrm>
            <a:off x="10805327" y="6488668"/>
            <a:ext cx="1386673" cy="369332"/>
          </a:xfrm>
          <a:prstGeom prst="rect">
            <a:avLst/>
          </a:prstGeom>
          <a:noFill/>
        </p:spPr>
        <p:txBody>
          <a:bodyPr wrap="square" rtlCol="0">
            <a:spAutoFit/>
          </a:bodyPr>
          <a:lstStyle/>
          <a:p>
            <a:r>
              <a:rPr lang="es-ES" dirty="0">
                <a:solidFill>
                  <a:schemeClr val="bg1"/>
                </a:solidFill>
              </a:rPr>
              <a:t>07/18/2020</a:t>
            </a:r>
          </a:p>
        </p:txBody>
      </p:sp>
      <p:sp>
        <p:nvSpPr>
          <p:cNvPr id="7" name="TextBox 6">
            <a:extLst>
              <a:ext uri="{FF2B5EF4-FFF2-40B4-BE49-F238E27FC236}">
                <a16:creationId xmlns:a16="http://schemas.microsoft.com/office/drawing/2014/main" id="{CB628D21-2120-C629-FF1E-82B792CF7447}"/>
              </a:ext>
            </a:extLst>
          </p:cNvPr>
          <p:cNvSpPr txBox="1"/>
          <p:nvPr/>
        </p:nvSpPr>
        <p:spPr>
          <a:xfrm>
            <a:off x="171582" y="3889961"/>
            <a:ext cx="7404829"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Human Resources</a:t>
            </a:r>
          </a:p>
          <a:p>
            <a:pPr>
              <a:lnSpc>
                <a:spcPct val="90000"/>
              </a:lnSpc>
            </a:pPr>
            <a:r>
              <a:rPr lang="en-US" sz="2000" b="1" dirty="0">
                <a:solidFill>
                  <a:schemeClr val="bg1"/>
                </a:solidFill>
              </a:rPr>
              <a:t>Mariah Redmon, Assistant Director of Human Resources</a:t>
            </a:r>
          </a:p>
          <a:p>
            <a:pPr>
              <a:lnSpc>
                <a:spcPct val="90000"/>
              </a:lnSpc>
            </a:pPr>
            <a:r>
              <a:rPr lang="en-US" sz="2000" b="1" dirty="0">
                <a:solidFill>
                  <a:schemeClr val="bg1"/>
                </a:solidFill>
              </a:rPr>
              <a:t>Dana McCool, Senior Human Resources Generalist</a:t>
            </a:r>
          </a:p>
          <a:p>
            <a:pPr>
              <a:lnSpc>
                <a:spcPct val="90000"/>
              </a:lnSpc>
            </a:pPr>
            <a:r>
              <a:rPr lang="en-US" sz="2000" b="1" dirty="0">
                <a:solidFill>
                  <a:schemeClr val="bg1"/>
                </a:solidFill>
              </a:rPr>
              <a:t>Meghan Yearta, Human Resources Generalist</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78823" y="1342724"/>
            <a:ext cx="8229600" cy="4572000"/>
          </a:xfrm>
        </p:spPr>
        <p:txBody>
          <a:bodyPr>
            <a:normAutofit fontScale="77500" lnSpcReduction="20000"/>
          </a:bodyPr>
          <a:lstStyle/>
          <a:p>
            <a:pPr eaLnBrk="1" hangingPunct="1">
              <a:lnSpc>
                <a:spcPct val="90000"/>
              </a:lnSpc>
              <a:buClr>
                <a:schemeClr val="bg2">
                  <a:lumMod val="50000"/>
                </a:schemeClr>
              </a:buClr>
              <a:buSzPct val="100000"/>
              <a:buFont typeface="Wingdings" pitchFamily="2" charset="2"/>
              <a:buChar char="§"/>
            </a:pPr>
            <a:endParaRPr lang="en-US" dirty="0"/>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Pay dates are on </a:t>
            </a:r>
            <a:r>
              <a:rPr lang="en-US">
                <a:solidFill>
                  <a:schemeClr val="tx1"/>
                </a:solidFill>
              </a:rPr>
              <a:t>the 16</a:t>
            </a:r>
            <a:r>
              <a:rPr lang="en-US" baseline="30000">
                <a:solidFill>
                  <a:schemeClr val="tx1"/>
                </a:solidFill>
              </a:rPr>
              <a:t>th</a:t>
            </a:r>
            <a:r>
              <a:rPr lang="en-US">
                <a:solidFill>
                  <a:schemeClr val="tx1"/>
                </a:solidFill>
              </a:rPr>
              <a:t> </a:t>
            </a:r>
            <a:r>
              <a:rPr lang="en-US" dirty="0">
                <a:solidFill>
                  <a:schemeClr val="tx1"/>
                </a:solidFill>
              </a:rPr>
              <a:t>of every month</a:t>
            </a:r>
          </a:p>
          <a:p>
            <a:pPr lvl="1">
              <a:lnSpc>
                <a:spcPct val="90000"/>
              </a:lnSpc>
              <a:buClr>
                <a:schemeClr val="bg2">
                  <a:lumMod val="50000"/>
                </a:schemeClr>
              </a:buClr>
              <a:buSzPct val="100000"/>
              <a:buFont typeface="Wingdings" panose="05000000000000000000" pitchFamily="2" charset="2"/>
              <a:buChar char="§"/>
            </a:pPr>
            <a:r>
              <a:rPr lang="en-US" dirty="0">
                <a:solidFill>
                  <a:schemeClr val="tx1"/>
                </a:solidFill>
              </a:rPr>
              <a:t>NOTE: Grad hourly appointments are paid Bi-weekly and must turn in a timesheet for payment</a:t>
            </a: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Appointment dates are </a:t>
            </a:r>
            <a:r>
              <a:rPr lang="en-US" b="1" dirty="0">
                <a:solidFill>
                  <a:schemeClr val="tx1"/>
                </a:solidFill>
              </a:rPr>
              <a:t>8/16/25 -5/15/26</a:t>
            </a:r>
            <a:r>
              <a:rPr lang="en-US" dirty="0">
                <a:solidFill>
                  <a:schemeClr val="tx1"/>
                </a:solidFill>
              </a:rPr>
              <a:t> for the academic year</a:t>
            </a: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r>
              <a:rPr lang="en-US" dirty="0">
                <a:solidFill>
                  <a:schemeClr val="tx1"/>
                </a:solidFill>
              </a:rPr>
              <a:t>Fall: </a:t>
            </a:r>
            <a:r>
              <a:rPr lang="en-US" b="1" dirty="0">
                <a:solidFill>
                  <a:schemeClr val="tx1"/>
                </a:solidFill>
              </a:rPr>
              <a:t>Aug. 16, 2025 – Dec. 31, 2025</a:t>
            </a:r>
          </a:p>
          <a:p>
            <a:pPr eaLnBrk="1" hangingPunct="1">
              <a:lnSpc>
                <a:spcPct val="170000"/>
              </a:lnSpc>
              <a:buClr>
                <a:schemeClr val="bg2">
                  <a:lumMod val="50000"/>
                </a:schemeClr>
              </a:buClr>
              <a:buSzPct val="100000"/>
              <a:buFont typeface="Wingdings" panose="05000000000000000000" pitchFamily="2" charset="2"/>
              <a:buChar char="§"/>
            </a:pPr>
            <a:r>
              <a:rPr lang="en-US" dirty="0">
                <a:solidFill>
                  <a:schemeClr val="tx1"/>
                </a:solidFill>
              </a:rPr>
              <a:t>Spring: </a:t>
            </a:r>
            <a:r>
              <a:rPr lang="en-US" b="1" dirty="0">
                <a:solidFill>
                  <a:schemeClr val="tx1"/>
                </a:solidFill>
              </a:rPr>
              <a:t>Jan. 1, 2026 – May 15, 2026</a:t>
            </a:r>
          </a:p>
          <a:p>
            <a:pPr marL="281178" indent="-171450">
              <a:buFont typeface="Wingdings" panose="05000000000000000000" pitchFamily="2" charset="2"/>
              <a:buChar char="§"/>
            </a:pPr>
            <a:endParaRPr lang="en-US" sz="400" dirty="0">
              <a:solidFill>
                <a:schemeClr val="tx1"/>
              </a:solidFill>
            </a:endParaRPr>
          </a:p>
          <a:p>
            <a:pPr marL="281178" indent="-171450">
              <a:buFont typeface="Wingdings" panose="05000000000000000000" pitchFamily="2" charset="2"/>
              <a:buChar char="§"/>
            </a:pPr>
            <a:endParaRPr lang="en-US" sz="400" dirty="0">
              <a:solidFill>
                <a:schemeClr val="tx1"/>
              </a:solidFill>
            </a:endParaRPr>
          </a:p>
          <a:p>
            <a:pPr>
              <a:buSzPct val="100000"/>
              <a:buFont typeface="Wingdings" panose="05000000000000000000" pitchFamily="2" charset="2"/>
              <a:buChar char="§"/>
            </a:pPr>
            <a:r>
              <a:rPr lang="en-US" dirty="0">
                <a:solidFill>
                  <a:schemeClr val="tx1"/>
                </a:solidFill>
              </a:rPr>
              <a:t>Assistantships are professional level appointments, percent time is not rigidly equivalent to hours/week</a:t>
            </a:r>
          </a:p>
          <a:p>
            <a:pPr>
              <a:buSzPct val="100000"/>
              <a:buFont typeface="Wingdings" panose="05000000000000000000" pitchFamily="2" charset="2"/>
              <a:buChar char="§"/>
            </a:pPr>
            <a:r>
              <a:rPr lang="en-US" dirty="0">
                <a:solidFill>
                  <a:schemeClr val="tx1"/>
                </a:solidFill>
              </a:rPr>
              <a:t>For example: 50% FTE assistant expected to provide an average of 20 hours/week </a:t>
            </a:r>
            <a:r>
              <a:rPr lang="en-US" i="1" dirty="0">
                <a:solidFill>
                  <a:schemeClr val="tx1"/>
                </a:solidFill>
              </a:rPr>
              <a:t>over the course of the full appointment period </a:t>
            </a:r>
            <a:endParaRPr lang="en-US" dirty="0">
              <a:solidFill>
                <a:schemeClr val="tx1"/>
              </a:solidFill>
            </a:endParaRPr>
          </a:p>
          <a:p>
            <a:pPr eaLnBrk="1" hangingPunct="1">
              <a:lnSpc>
                <a:spcPct val="90000"/>
              </a:lnSpc>
              <a:buClr>
                <a:schemeClr val="bg2">
                  <a:lumMod val="50000"/>
                </a:schemeClr>
              </a:buClr>
              <a:buSzPct val="100000"/>
              <a:buFont typeface="Wingdings" pitchFamily="2" charset="2"/>
              <a:buChar char="§"/>
            </a:pPr>
            <a:endParaRPr lang="en-US" dirty="0">
              <a:solidFill>
                <a:schemeClr val="tx1"/>
              </a:solidFill>
            </a:endParaRPr>
          </a:p>
          <a:p>
            <a:pPr marL="0" indent="0" eaLnBrk="1" hangingPunct="1">
              <a:lnSpc>
                <a:spcPct val="90000"/>
              </a:lnSpc>
              <a:buClr>
                <a:schemeClr val="bg2">
                  <a:lumMod val="50000"/>
                </a:schemeClr>
              </a:buClr>
              <a:buSzPct val="100000"/>
              <a:buNone/>
            </a:pPr>
            <a:endParaRPr lang="en-US" dirty="0">
              <a:solidFill>
                <a:schemeClr val="tx1"/>
              </a:solidFill>
            </a:endParaRPr>
          </a:p>
        </p:txBody>
      </p:sp>
      <p:sp>
        <p:nvSpPr>
          <p:cNvPr id="14338" name="AutoShape 2"/>
          <p:cNvSpPr>
            <a:spLocks noGrp="1" noChangeArrowheads="1"/>
          </p:cNvSpPr>
          <p:nvPr>
            <p:ph type="title"/>
          </p:nvPr>
        </p:nvSpPr>
        <p:spPr/>
        <p:txBody>
          <a:bodyPr/>
          <a:lstStyle/>
          <a:p>
            <a:pPr algn="l" eaLnBrk="1" hangingPunct="1"/>
            <a:r>
              <a:rPr lang="en-US" dirty="0"/>
              <a:t>Pay Dates</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1152741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339">
                                            <p:txEl>
                                              <p:pRg st="1" end="1"/>
                                            </p:txEl>
                                          </p:spTgt>
                                        </p:tgtEl>
                                        <p:attrNameLst>
                                          <p:attrName>ppt_y</p:attrName>
                                        </p:attrNameLst>
                                      </p:cBhvr>
                                      <p:tavLst>
                                        <p:tav tm="0">
                                          <p:val>
                                            <p:strVal val="#ppt_y-#ppt_h/2"/>
                                          </p:val>
                                        </p:tav>
                                        <p:tav tm="100000">
                                          <p:val>
                                            <p:strVal val="#ppt_y"/>
                                          </p:val>
                                        </p:tav>
                                      </p:tavLst>
                                    </p:anim>
                                    <p:anim calcmode="lin" valueType="num">
                                      <p:cBhvr>
                                        <p:cTn id="9" dur="500" fill="hold"/>
                                        <p:tgtEl>
                                          <p:spTgt spid="14339">
                                            <p:txEl>
                                              <p:pRg st="1" end="1"/>
                                            </p:txEl>
                                          </p:spTgt>
                                        </p:tgtEl>
                                        <p:attrNameLst>
                                          <p:attrName>ppt_w</p:attrName>
                                        </p:attrNameLst>
                                      </p:cBhvr>
                                      <p:tavLst>
                                        <p:tav tm="0">
                                          <p:val>
                                            <p:strVal val="#ppt_w"/>
                                          </p:val>
                                        </p:tav>
                                        <p:tav tm="100000">
                                          <p:val>
                                            <p:strVal val="#ppt_w"/>
                                          </p:val>
                                        </p:tav>
                                      </p:tavLst>
                                    </p:anim>
                                    <p:anim calcmode="lin" valueType="num">
                                      <p:cBhvr>
                                        <p:cTn id="10" dur="500" fill="hold"/>
                                        <p:tgtEl>
                                          <p:spTgt spid="14339">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rgbClr val="44B9E8"/>
                                      </p:to>
                                    </p:animClr>
                                  </p:subTnLst>
                                </p:cTn>
                              </p:par>
                              <p:par>
                                <p:cTn id="11" presetID="17" presetClass="entr" presetSubtype="1"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339">
                                            <p:txEl>
                                              <p:pRg st="2" end="2"/>
                                            </p:txEl>
                                          </p:spTgt>
                                        </p:tgtEl>
                                        <p:attrNameLst>
                                          <p:attrName>ppt_y</p:attrName>
                                        </p:attrNameLst>
                                      </p:cBhvr>
                                      <p:tavLst>
                                        <p:tav tm="0">
                                          <p:val>
                                            <p:strVal val="#ppt_y-#ppt_h/2"/>
                                          </p:val>
                                        </p:tav>
                                        <p:tav tm="100000">
                                          <p:val>
                                            <p:strVal val="#ppt_y"/>
                                          </p:val>
                                        </p:tav>
                                      </p:tavLst>
                                    </p:anim>
                                    <p:anim calcmode="lin" valueType="num">
                                      <p:cBhvr>
                                        <p:cTn id="15" dur="500" fill="hold"/>
                                        <p:tgtEl>
                                          <p:spTgt spid="14339">
                                            <p:txEl>
                                              <p:pRg st="2" end="2"/>
                                            </p:txEl>
                                          </p:spTgt>
                                        </p:tgtEl>
                                        <p:attrNameLst>
                                          <p:attrName>ppt_w</p:attrName>
                                        </p:attrNameLst>
                                      </p:cBhvr>
                                      <p:tavLst>
                                        <p:tav tm="0">
                                          <p:val>
                                            <p:strVal val="#ppt_w"/>
                                          </p:val>
                                        </p:tav>
                                        <p:tav tm="100000">
                                          <p:val>
                                            <p:strVal val="#ppt_w"/>
                                          </p:val>
                                        </p:tav>
                                      </p:tavLst>
                                    </p:anim>
                                    <p:anim calcmode="lin" valueType="num">
                                      <p:cBhvr>
                                        <p:cTn id="16" dur="500" fill="hold"/>
                                        <p:tgtEl>
                                          <p:spTgt spid="14339">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rgbClr val="44B9E8"/>
                                      </p:to>
                                    </p:animClr>
                                  </p:sub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14339">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14339">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14339">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3" end="3"/>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14339">
                                            <p:txEl>
                                              <p:pRg st="5" end="5"/>
                                            </p:txEl>
                                          </p:spTgt>
                                        </p:tgtEl>
                                        <p:attrNameLst>
                                          <p:attrName>style.visibility</p:attrName>
                                        </p:attrNameLst>
                                      </p:cBhvr>
                                      <p:to>
                                        <p:strVal val="visible"/>
                                      </p:to>
                                    </p:set>
                                    <p:anim calcmode="lin" valueType="num">
                                      <p:cBhvr>
                                        <p:cTn id="29"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5" end="5"/>
                                            </p:txEl>
                                          </p:spTgt>
                                        </p:tgtEl>
                                        <p:attrNameLst>
                                          <p:attrName>ppt_y</p:attrName>
                                        </p:attrNameLst>
                                      </p:cBhvr>
                                      <p:tavLst>
                                        <p:tav tm="0">
                                          <p:val>
                                            <p:strVal val="#ppt_y-#ppt_h/2"/>
                                          </p:val>
                                        </p:tav>
                                        <p:tav tm="100000">
                                          <p:val>
                                            <p:strVal val="#ppt_y"/>
                                          </p:val>
                                        </p:tav>
                                      </p:tavLst>
                                    </p:anim>
                                    <p:anim calcmode="lin" valueType="num">
                                      <p:cBhvr>
                                        <p:cTn id="31" dur="500" fill="hold"/>
                                        <p:tgtEl>
                                          <p:spTgt spid="14339">
                                            <p:txEl>
                                              <p:pRg st="5" end="5"/>
                                            </p:txEl>
                                          </p:spTgt>
                                        </p:tgtEl>
                                        <p:attrNameLst>
                                          <p:attrName>ppt_w</p:attrName>
                                        </p:attrNameLst>
                                      </p:cBhvr>
                                      <p:tavLst>
                                        <p:tav tm="0">
                                          <p:val>
                                            <p:strVal val="#ppt_w"/>
                                          </p:val>
                                        </p:tav>
                                        <p:tav tm="100000">
                                          <p:val>
                                            <p:strVal val="#ppt_w"/>
                                          </p:val>
                                        </p:tav>
                                      </p:tavLst>
                                    </p:anim>
                                    <p:anim calcmode="lin" valueType="num">
                                      <p:cBhvr>
                                        <p:cTn id="32" dur="500" fill="hold"/>
                                        <p:tgtEl>
                                          <p:spTgt spid="14339">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5" end="5"/>
                                            </p:txEl>
                                          </p:spTgt>
                                        </p:tgtEl>
                                        <p:attrNameLst>
                                          <p:attrName>ppt_c</p:attrName>
                                        </p:attrNameLst>
                                      </p:cBhvr>
                                      <p:to>
                                        <a:srgbClr val="44B9E8"/>
                                      </p:to>
                                    </p:animClr>
                                  </p:sub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14339">
                                            <p:txEl>
                                              <p:pRg st="6" end="6"/>
                                            </p:txEl>
                                          </p:spTgt>
                                        </p:tgtEl>
                                        <p:attrNameLst>
                                          <p:attrName>ppt_y</p:attrName>
                                        </p:attrNameLst>
                                      </p:cBhvr>
                                      <p:tavLst>
                                        <p:tav tm="0">
                                          <p:val>
                                            <p:strVal val="#ppt_y-#ppt_h/2"/>
                                          </p:val>
                                        </p:tav>
                                        <p:tav tm="100000">
                                          <p:val>
                                            <p:strVal val="#ppt_y"/>
                                          </p:val>
                                        </p:tav>
                                      </p:tavLst>
                                    </p:anim>
                                    <p:anim calcmode="lin" valueType="num">
                                      <p:cBhvr>
                                        <p:cTn id="39" dur="500" fill="hold"/>
                                        <p:tgtEl>
                                          <p:spTgt spid="14339">
                                            <p:txEl>
                                              <p:pRg st="6" end="6"/>
                                            </p:txEl>
                                          </p:spTgt>
                                        </p:tgtEl>
                                        <p:attrNameLst>
                                          <p:attrName>ppt_w</p:attrName>
                                        </p:attrNameLst>
                                      </p:cBhvr>
                                      <p:tavLst>
                                        <p:tav tm="0">
                                          <p:val>
                                            <p:strVal val="#ppt_w"/>
                                          </p:val>
                                        </p:tav>
                                        <p:tav tm="100000">
                                          <p:val>
                                            <p:strVal val="#ppt_w"/>
                                          </p:val>
                                        </p:tav>
                                      </p:tavLst>
                                    </p:anim>
                                    <p:anim calcmode="lin" valueType="num">
                                      <p:cBhvr>
                                        <p:cTn id="40" dur="500" fill="hold"/>
                                        <p:tgtEl>
                                          <p:spTgt spid="14339">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6" end="6"/>
                                            </p:txEl>
                                          </p:spTgt>
                                        </p:tgtEl>
                                        <p:attrNameLst>
                                          <p:attrName>ppt_c</p:attrName>
                                        </p:attrNameLst>
                                      </p:cBhvr>
                                      <p:to>
                                        <a:srgbClr val="44B9E8"/>
                                      </p:to>
                                    </p:animClr>
                                  </p:sub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14339">
                                            <p:txEl>
                                              <p:pRg st="9" end="9"/>
                                            </p:txEl>
                                          </p:spTgt>
                                        </p:tgtEl>
                                        <p:attrNameLst>
                                          <p:attrName>style.visibility</p:attrName>
                                        </p:attrNameLst>
                                      </p:cBhvr>
                                      <p:to>
                                        <p:strVal val="visible"/>
                                      </p:to>
                                    </p:set>
                                    <p:anim calcmode="lin" valueType="num">
                                      <p:cBhvr>
                                        <p:cTn id="45"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339">
                                            <p:txEl>
                                              <p:pRg st="9" end="9"/>
                                            </p:txEl>
                                          </p:spTgt>
                                        </p:tgtEl>
                                        <p:attrNameLst>
                                          <p:attrName>ppt_y</p:attrName>
                                        </p:attrNameLst>
                                      </p:cBhvr>
                                      <p:tavLst>
                                        <p:tav tm="0">
                                          <p:val>
                                            <p:strVal val="#ppt_y-#ppt_h/2"/>
                                          </p:val>
                                        </p:tav>
                                        <p:tav tm="100000">
                                          <p:val>
                                            <p:strVal val="#ppt_y"/>
                                          </p:val>
                                        </p:tav>
                                      </p:tavLst>
                                    </p:anim>
                                    <p:anim calcmode="lin" valueType="num">
                                      <p:cBhvr>
                                        <p:cTn id="47" dur="500" fill="hold"/>
                                        <p:tgtEl>
                                          <p:spTgt spid="14339">
                                            <p:txEl>
                                              <p:pRg st="9" end="9"/>
                                            </p:txEl>
                                          </p:spTgt>
                                        </p:tgtEl>
                                        <p:attrNameLst>
                                          <p:attrName>ppt_w</p:attrName>
                                        </p:attrNameLst>
                                      </p:cBhvr>
                                      <p:tavLst>
                                        <p:tav tm="0">
                                          <p:val>
                                            <p:strVal val="#ppt_w"/>
                                          </p:val>
                                        </p:tav>
                                        <p:tav tm="100000">
                                          <p:val>
                                            <p:strVal val="#ppt_w"/>
                                          </p:val>
                                        </p:tav>
                                      </p:tavLst>
                                    </p:anim>
                                    <p:anim calcmode="lin" valueType="num">
                                      <p:cBhvr>
                                        <p:cTn id="48" dur="500" fill="hold"/>
                                        <p:tgtEl>
                                          <p:spTgt spid="14339">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9" end="9"/>
                                            </p:txEl>
                                          </p:spTgt>
                                        </p:tgtEl>
                                        <p:attrNameLst>
                                          <p:attrName>ppt_c</p:attrName>
                                        </p:attrNameLst>
                                      </p:cBhvr>
                                      <p:to>
                                        <a:srgbClr val="44B9E8"/>
                                      </p:to>
                                    </p:animClr>
                                  </p:sub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14339">
                                            <p:txEl>
                                              <p:pRg st="10" end="10"/>
                                            </p:txEl>
                                          </p:spTgt>
                                        </p:tgtEl>
                                        <p:attrNameLst>
                                          <p:attrName>style.visibility</p:attrName>
                                        </p:attrNameLst>
                                      </p:cBhvr>
                                      <p:to>
                                        <p:strVal val="visible"/>
                                      </p:to>
                                    </p:set>
                                    <p:anim calcmode="lin" valueType="num">
                                      <p:cBhvr>
                                        <p:cTn id="53"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54" dur="500" fill="hold"/>
                                        <p:tgtEl>
                                          <p:spTgt spid="14339">
                                            <p:txEl>
                                              <p:pRg st="10" end="10"/>
                                            </p:txEl>
                                          </p:spTgt>
                                        </p:tgtEl>
                                        <p:attrNameLst>
                                          <p:attrName>ppt_y</p:attrName>
                                        </p:attrNameLst>
                                      </p:cBhvr>
                                      <p:tavLst>
                                        <p:tav tm="0">
                                          <p:val>
                                            <p:strVal val="#ppt_y-#ppt_h/2"/>
                                          </p:val>
                                        </p:tav>
                                        <p:tav tm="100000">
                                          <p:val>
                                            <p:strVal val="#ppt_y"/>
                                          </p:val>
                                        </p:tav>
                                      </p:tavLst>
                                    </p:anim>
                                    <p:anim calcmode="lin" valueType="num">
                                      <p:cBhvr>
                                        <p:cTn id="55" dur="500" fill="hold"/>
                                        <p:tgtEl>
                                          <p:spTgt spid="14339">
                                            <p:txEl>
                                              <p:pRg st="10" end="10"/>
                                            </p:txEl>
                                          </p:spTgt>
                                        </p:tgtEl>
                                        <p:attrNameLst>
                                          <p:attrName>ppt_w</p:attrName>
                                        </p:attrNameLst>
                                      </p:cBhvr>
                                      <p:tavLst>
                                        <p:tav tm="0">
                                          <p:val>
                                            <p:strVal val="#ppt_w"/>
                                          </p:val>
                                        </p:tav>
                                        <p:tav tm="100000">
                                          <p:val>
                                            <p:strVal val="#ppt_w"/>
                                          </p:val>
                                        </p:tav>
                                      </p:tavLst>
                                    </p:anim>
                                    <p:anim calcmode="lin" valueType="num">
                                      <p:cBhvr>
                                        <p:cTn id="56" dur="500" fill="hold"/>
                                        <p:tgtEl>
                                          <p:spTgt spid="14339">
                                            <p:txEl>
                                              <p:pRg st="10" end="1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339">
                                            <p:txEl>
                                              <p:pRg st="10" end="10"/>
                                            </p:txEl>
                                          </p:spTgt>
                                        </p:tgtEl>
                                        <p:attrNameLst>
                                          <p:attrName>ppt_c</p:attrName>
                                        </p:attrNameLst>
                                      </p:cBhvr>
                                      <p:to>
                                        <a:srgbClr val="44B9E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a:p>
          <a:p>
            <a:pPr>
              <a:buSzPct val="100000"/>
              <a:buFont typeface="Wingdings" panose="05000000000000000000" pitchFamily="2" charset="2"/>
              <a:buChar char="§"/>
            </a:pPr>
            <a:r>
              <a:rPr lang="en-US" dirty="0"/>
              <a:t>Federal Labor Standards Act (FLSA) determines whether a position/employee is eligible to be paid overtime.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TA’s, RA’s, and PGA’s are FLSA exempt and therefore not eligible to receive overtime compensation </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Administrative GA positions are FLSA non-exempt and eligible for overtime if more than 40 hours are worked in a single week </a:t>
            </a:r>
          </a:p>
          <a:p>
            <a:pPr>
              <a:buSzPct val="100000"/>
              <a:buFont typeface="Wingdings" panose="05000000000000000000" pitchFamily="2" charset="2"/>
              <a:buChar char="§"/>
            </a:pPr>
            <a:endParaRPr lang="en-US" dirty="0">
              <a:highlight>
                <a:srgbClr val="FFFF00"/>
              </a:highlight>
            </a:endParaRPr>
          </a:p>
          <a:p>
            <a:pPr>
              <a:buSzPct val="100000"/>
              <a:buFont typeface="Wingdings" panose="05000000000000000000" pitchFamily="2" charset="2"/>
              <a:buChar char="§"/>
            </a:pPr>
            <a:r>
              <a:rPr lang="en-US" dirty="0"/>
              <a:t>Required to keep record of actual hours worked</a:t>
            </a:r>
          </a:p>
          <a:p>
            <a:pPr>
              <a:buSzPct val="100000"/>
              <a:buFont typeface="Wingdings" panose="05000000000000000000" pitchFamily="2" charset="2"/>
              <a:buChar char="§"/>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pPr algn="l"/>
            <a:r>
              <a:rPr lang="en-US" dirty="0"/>
              <a:t>Overtime Pay </a:t>
            </a:r>
          </a:p>
        </p:txBody>
      </p:sp>
    </p:spTree>
    <p:extLst>
      <p:ext uri="{BB962C8B-B14F-4D97-AF65-F5344CB8AC3E}">
        <p14:creationId xmlns:p14="http://schemas.microsoft.com/office/powerpoint/2010/main" val="3855066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Tuition Waivers</a:t>
            </a:r>
          </a:p>
        </p:txBody>
      </p:sp>
    </p:spTree>
    <p:extLst>
      <p:ext uri="{BB962C8B-B14F-4D97-AF65-F5344CB8AC3E}">
        <p14:creationId xmlns:p14="http://schemas.microsoft.com/office/powerpoint/2010/main" val="70905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What is included in a waiver?</a:t>
            </a:r>
          </a:p>
        </p:txBody>
      </p:sp>
      <p:sp>
        <p:nvSpPr>
          <p:cNvPr id="17411" name="Rectangle 2"/>
          <p:cNvSpPr>
            <a:spLocks noChangeArrowheads="1"/>
          </p:cNvSpPr>
          <p:nvPr/>
        </p:nvSpPr>
        <p:spPr bwMode="auto">
          <a:xfrm>
            <a:off x="1905000" y="1295400"/>
            <a:ext cx="8458200" cy="5570756"/>
          </a:xfrm>
          <a:prstGeom prst="rect">
            <a:avLst/>
          </a:prstGeom>
          <a:noFill/>
          <a:ln w="9525">
            <a:noFill/>
            <a:miter lim="800000"/>
            <a:headEnd/>
            <a:tailEnd/>
          </a:ln>
        </p:spPr>
        <p:txBody>
          <a:bodyPr wrap="square">
            <a:spAutoFit/>
          </a:bodyPr>
          <a:lstStyle/>
          <a:p>
            <a:pPr marL="457200" indent="-457200">
              <a:buClr>
                <a:schemeClr val="bg2">
                  <a:lumMod val="50000"/>
                </a:schemeClr>
              </a:buClr>
              <a:buSzPct val="125000"/>
              <a:buFont typeface="Wingdings" pitchFamily="2" charset="2"/>
              <a:buChar char="§"/>
            </a:pPr>
            <a:r>
              <a:rPr lang="en-US" sz="2800" b="1" dirty="0"/>
              <a:t>Tuition waivers</a:t>
            </a:r>
          </a:p>
          <a:p>
            <a:pPr>
              <a:buClr>
                <a:schemeClr val="bg2">
                  <a:lumMod val="50000"/>
                </a:schemeClr>
              </a:buClr>
              <a:buSzPct val="125000"/>
            </a:pPr>
            <a:endParaRPr lang="en-US" sz="2400" dirty="0"/>
          </a:p>
          <a:p>
            <a:pPr marL="800100" lvl="1" indent="-342900">
              <a:buClr>
                <a:schemeClr val="bg2">
                  <a:lumMod val="50000"/>
                </a:schemeClr>
              </a:buClr>
              <a:buFont typeface="Arial" pitchFamily="34" charset="0"/>
              <a:buChar char="•"/>
            </a:pPr>
            <a:r>
              <a:rPr lang="en-US" sz="2400" dirty="0"/>
              <a:t>Certain curricula provide base-rate tuition only, student responsible for balance</a:t>
            </a:r>
          </a:p>
          <a:p>
            <a:pPr marL="800100" lvl="1" indent="-342900">
              <a:buClr>
                <a:schemeClr val="bg2">
                  <a:lumMod val="50000"/>
                </a:schemeClr>
              </a:buClr>
              <a:buFont typeface="Arial" pitchFamily="34" charset="0"/>
              <a:buChar char="•"/>
            </a:pPr>
            <a:endParaRPr lang="en-US" sz="2400" dirty="0"/>
          </a:p>
          <a:p>
            <a:pPr marL="800100" lvl="1" indent="-342900">
              <a:buClr>
                <a:schemeClr val="bg2">
                  <a:lumMod val="50000"/>
                </a:schemeClr>
              </a:buClr>
              <a:buFont typeface="Arial" pitchFamily="34" charset="0"/>
              <a:buChar char="•"/>
            </a:pPr>
            <a:r>
              <a:rPr lang="en-US" sz="2400" dirty="0"/>
              <a:t>Additional waiver information can be found in the Graduate College Handbook (Chapter 7) at:</a:t>
            </a:r>
          </a:p>
          <a:p>
            <a:pPr marL="800100" lvl="1" indent="-342900">
              <a:buClr>
                <a:schemeClr val="bg2">
                  <a:lumMod val="50000"/>
                </a:schemeClr>
              </a:buClr>
              <a:buFont typeface="Arial" pitchFamily="34" charset="0"/>
              <a:buChar char="•"/>
            </a:pPr>
            <a:endParaRPr lang="en-US" sz="2400" i="1" dirty="0">
              <a:solidFill>
                <a:schemeClr val="accent2"/>
              </a:solidFill>
            </a:endParaRPr>
          </a:p>
          <a:p>
            <a:r>
              <a:rPr lang="en-US" sz="2000" i="1" dirty="0"/>
              <a:t> </a:t>
            </a:r>
            <a:r>
              <a:rPr lang="en-US" sz="2000" dirty="0">
                <a:hlinkClick r:id="rId3"/>
              </a:rPr>
              <a:t>Handbook &amp; Policies | The Graduate College at the University of Illinois at Urbana-Champaign</a:t>
            </a:r>
            <a:endParaRPr lang="en-US" sz="2000" dirty="0"/>
          </a:p>
          <a:p>
            <a:endParaRPr lang="en-US" sz="2000" i="1" dirty="0"/>
          </a:p>
          <a:p>
            <a:r>
              <a:rPr lang="en-US" sz="2000" i="1" dirty="0"/>
              <a:t>*If your appointment applies late, please contact financial aid at </a:t>
            </a:r>
            <a:r>
              <a:rPr lang="en-US" sz="2000" i="1" dirty="0">
                <a:hlinkClick r:id="rId4"/>
              </a:rPr>
              <a:t>finaidwaivers@illinois.edu</a:t>
            </a:r>
            <a:r>
              <a:rPr lang="en-US" sz="2000" i="1" dirty="0"/>
              <a:t> for information about the tuition waiver process</a:t>
            </a:r>
          </a:p>
          <a:p>
            <a:endParaRPr lang="en-US" sz="2000" i="1" dirty="0"/>
          </a:p>
          <a:p>
            <a:endParaRPr lang="en-US" sz="2000" b="1" i="1" dirty="0">
              <a:solidFill>
                <a:schemeClr val="bg2">
                  <a:lumMod val="50000"/>
                </a:schemeClr>
              </a:solidFill>
            </a:endParaRPr>
          </a:p>
          <a:p>
            <a:endParaRPr lang="en-US" sz="2000" b="1" i="1" dirty="0">
              <a:solidFill>
                <a:schemeClr val="bg2">
                  <a:lumMod val="50000"/>
                </a:schemeClr>
              </a:solidFill>
            </a:endParaRPr>
          </a:p>
        </p:txBody>
      </p:sp>
      <p:pic>
        <p:nvPicPr>
          <p:cNvPr id="6" name="Picture 5" descr="logo.TIF"/>
          <p:cNvPicPr>
            <a:picLocks noChangeAspect="1"/>
          </p:cNvPicPr>
          <p:nvPr/>
        </p:nvPicPr>
        <p:blipFill>
          <a:blip r:embed="rId5"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84708783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 calcmode="lin" valueType="num">
                                      <p:cBhvr additive="base">
                                        <p:cTn id="11"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anim calcmode="lin" valueType="num">
                                      <p:cBhvr additive="base">
                                        <p:cTn id="1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anim calcmode="lin" valueType="num">
                                      <p:cBhvr additive="base">
                                        <p:cTn id="19"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8" end="8"/>
                                            </p:txEl>
                                          </p:spTgt>
                                        </p:tgtEl>
                                        <p:attrNameLst>
                                          <p:attrName>style.visibility</p:attrName>
                                        </p:attrNameLst>
                                      </p:cBhvr>
                                      <p:to>
                                        <p:strVal val="visible"/>
                                      </p:to>
                                    </p:set>
                                    <p:anim calcmode="lin" valueType="num">
                                      <p:cBhvr additive="base">
                                        <p:cTn id="25"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What is included in a waiver?</a:t>
            </a:r>
          </a:p>
        </p:txBody>
      </p:sp>
      <p:sp>
        <p:nvSpPr>
          <p:cNvPr id="17411" name="Rectangle 2"/>
          <p:cNvSpPr>
            <a:spLocks noChangeArrowheads="1"/>
          </p:cNvSpPr>
          <p:nvPr/>
        </p:nvSpPr>
        <p:spPr bwMode="auto">
          <a:xfrm>
            <a:off x="1905000" y="1295400"/>
            <a:ext cx="8458200" cy="400110"/>
          </a:xfrm>
          <a:prstGeom prst="rect">
            <a:avLst/>
          </a:prstGeom>
          <a:noFill/>
          <a:ln w="9525">
            <a:noFill/>
            <a:miter lim="800000"/>
            <a:headEnd/>
            <a:tailEnd/>
          </a:ln>
        </p:spPr>
        <p:txBody>
          <a:bodyPr wrap="square">
            <a:spAutoFit/>
          </a:bodyPr>
          <a:lstStyle/>
          <a:p>
            <a:endParaRPr lang="en-US" sz="2000" b="1" i="1" dirty="0">
              <a:solidFill>
                <a:schemeClr val="bg2">
                  <a:lumMod val="50000"/>
                </a:schemeClr>
              </a:solidFill>
            </a:endParaRP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
        <p:nvSpPr>
          <p:cNvPr id="2" name="TextBox 1"/>
          <p:cNvSpPr txBox="1"/>
          <p:nvPr/>
        </p:nvSpPr>
        <p:spPr>
          <a:xfrm>
            <a:off x="1139757" y="1495455"/>
            <a:ext cx="7854214" cy="3170099"/>
          </a:xfrm>
          <a:prstGeom prst="rect">
            <a:avLst/>
          </a:prstGeom>
          <a:noFill/>
        </p:spPr>
        <p:txBody>
          <a:bodyPr wrap="square" rtlCol="0">
            <a:spAutoFit/>
          </a:bodyPr>
          <a:lstStyle/>
          <a:p>
            <a:pPr>
              <a:buClr>
                <a:schemeClr val="bg2">
                  <a:lumMod val="50000"/>
                </a:schemeClr>
              </a:buClr>
              <a:buSzPct val="125000"/>
            </a:pPr>
            <a:r>
              <a:rPr lang="en-US" sz="2000" b="1" dirty="0"/>
              <a:t>Fee Waivers</a:t>
            </a:r>
          </a:p>
          <a:p>
            <a:pPr>
              <a:buClr>
                <a:schemeClr val="bg2">
                  <a:lumMod val="50000"/>
                </a:schemeClr>
              </a:buClr>
              <a:buSzPct val="125000"/>
            </a:pPr>
            <a:endParaRPr lang="en-US" dirty="0"/>
          </a:p>
          <a:p>
            <a:pPr marL="285750" indent="-285750">
              <a:buClr>
                <a:schemeClr val="bg2">
                  <a:lumMod val="50000"/>
                </a:schemeClr>
              </a:buClr>
              <a:buFont typeface="Arial" panose="020B0604020202020204" pitchFamily="34" charset="0"/>
              <a:buChar char="•"/>
            </a:pPr>
            <a:r>
              <a:rPr lang="en-US" dirty="0"/>
              <a:t>Academic Facilities Maintenance Fund Assessment (AFMFA) fee</a:t>
            </a:r>
          </a:p>
          <a:p>
            <a:pPr marL="342900" indent="-342900">
              <a:buClr>
                <a:schemeClr val="bg2">
                  <a:lumMod val="50000"/>
                </a:schemeClr>
              </a:buClr>
              <a:buFont typeface="Arial" pitchFamily="34" charset="0"/>
              <a:buChar char="•"/>
            </a:pPr>
            <a:endParaRPr lang="en-US" dirty="0"/>
          </a:p>
          <a:p>
            <a:pPr marL="285750" indent="-285750">
              <a:buClr>
                <a:schemeClr val="bg2">
                  <a:lumMod val="50000"/>
                </a:schemeClr>
              </a:buClr>
              <a:buFont typeface="Arial" panose="020B0604020202020204" pitchFamily="34" charset="0"/>
              <a:buChar char="•"/>
            </a:pPr>
            <a:r>
              <a:rPr lang="en-US" dirty="0"/>
              <a:t>Service fee</a:t>
            </a:r>
          </a:p>
          <a:p>
            <a:pPr marL="342900" indent="-342900">
              <a:buClr>
                <a:schemeClr val="bg2">
                  <a:lumMod val="50000"/>
                </a:schemeClr>
              </a:buClr>
              <a:buFont typeface="Arial" pitchFamily="34" charset="0"/>
              <a:buChar char="•"/>
            </a:pPr>
            <a:endParaRPr lang="en-US" dirty="0"/>
          </a:p>
          <a:p>
            <a:pPr marL="285750" indent="-285750">
              <a:buClr>
                <a:schemeClr val="bg2">
                  <a:lumMod val="50000"/>
                </a:schemeClr>
              </a:buClr>
              <a:buFont typeface="Arial" panose="020B0604020202020204" pitchFamily="34" charset="0"/>
              <a:buChar char="•"/>
            </a:pPr>
            <a:r>
              <a:rPr lang="en-US" dirty="0"/>
              <a:t>Library/ Information Technology fee</a:t>
            </a:r>
          </a:p>
          <a:p>
            <a:pPr marL="342900" indent="-342900">
              <a:buClr>
                <a:schemeClr val="bg2">
                  <a:lumMod val="50000"/>
                </a:schemeClr>
              </a:buClr>
              <a:buFont typeface="Arial" pitchFamily="34" charset="0"/>
              <a:buChar char="•"/>
            </a:pPr>
            <a:endParaRPr lang="en-US" dirty="0"/>
          </a:p>
          <a:p>
            <a:pPr marL="285750" indent="-285750">
              <a:buClr>
                <a:schemeClr val="bg2">
                  <a:lumMod val="50000"/>
                </a:schemeClr>
              </a:buClr>
              <a:buFont typeface="Arial" panose="020B0604020202020204" pitchFamily="34" charset="0"/>
              <a:buChar char="•"/>
            </a:pPr>
            <a:r>
              <a:rPr lang="en-US" dirty="0"/>
              <a:t>Transportation fee</a:t>
            </a:r>
          </a:p>
          <a:p>
            <a:pPr marL="285750" indent="-285750">
              <a:buClr>
                <a:schemeClr val="bg2">
                  <a:lumMod val="50000"/>
                </a:schemeClr>
              </a:buClr>
              <a:buFont typeface="Arial" panose="020B0604020202020204" pitchFamily="34" charset="0"/>
              <a:buChar char="•"/>
            </a:pPr>
            <a:endParaRPr lang="en-US" dirty="0"/>
          </a:p>
          <a:p>
            <a:pPr marL="285750" indent="-285750">
              <a:buClr>
                <a:schemeClr val="bg2">
                  <a:lumMod val="50000"/>
                </a:schemeClr>
              </a:buClr>
              <a:buFont typeface="Arial" panose="020B0604020202020204" pitchFamily="34" charset="0"/>
              <a:buChar char="•"/>
            </a:pPr>
            <a:r>
              <a:rPr lang="en-US" dirty="0"/>
              <a:t>International Student Fee</a:t>
            </a:r>
          </a:p>
        </p:txBody>
      </p:sp>
    </p:spTree>
    <p:extLst>
      <p:ext uri="{BB962C8B-B14F-4D97-AF65-F5344CB8AC3E}">
        <p14:creationId xmlns:p14="http://schemas.microsoft.com/office/powerpoint/2010/main" val="10205126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dirty="0"/>
              <a:t>Tuition waiver processing schedule</a:t>
            </a:r>
          </a:p>
        </p:txBody>
      </p:sp>
      <p:sp>
        <p:nvSpPr>
          <p:cNvPr id="17411" name="Rectangle 2"/>
          <p:cNvSpPr>
            <a:spLocks noChangeArrowheads="1"/>
          </p:cNvSpPr>
          <p:nvPr/>
        </p:nvSpPr>
        <p:spPr bwMode="auto">
          <a:xfrm>
            <a:off x="1905000" y="1295400"/>
            <a:ext cx="8458200" cy="400110"/>
          </a:xfrm>
          <a:prstGeom prst="rect">
            <a:avLst/>
          </a:prstGeom>
          <a:noFill/>
          <a:ln w="9525">
            <a:noFill/>
            <a:miter lim="800000"/>
            <a:headEnd/>
            <a:tailEnd/>
          </a:ln>
        </p:spPr>
        <p:txBody>
          <a:bodyPr wrap="square">
            <a:spAutoFit/>
          </a:bodyPr>
          <a:lstStyle/>
          <a:p>
            <a:endParaRPr lang="en-US" sz="2000" b="1" i="1" dirty="0">
              <a:solidFill>
                <a:schemeClr val="bg2">
                  <a:lumMod val="50000"/>
                </a:schemeClr>
              </a:solidFill>
            </a:endParaRP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
        <p:nvSpPr>
          <p:cNvPr id="2" name="TextBox 1"/>
          <p:cNvSpPr txBox="1"/>
          <p:nvPr/>
        </p:nvSpPr>
        <p:spPr>
          <a:xfrm>
            <a:off x="838200" y="1495455"/>
            <a:ext cx="10134600" cy="1015663"/>
          </a:xfrm>
          <a:prstGeom prst="rect">
            <a:avLst/>
          </a:prstGeom>
          <a:noFill/>
        </p:spPr>
        <p:txBody>
          <a:bodyPr wrap="square" rtlCol="0">
            <a:spAutoFit/>
          </a:bodyPr>
          <a:lstStyle/>
          <a:p>
            <a:pPr marL="457200" indent="-457200">
              <a:buClr>
                <a:schemeClr val="bg2">
                  <a:lumMod val="50000"/>
                </a:schemeClr>
              </a:buClr>
              <a:buSzPct val="125000"/>
              <a:buFont typeface="Wingdings" pitchFamily="2" charset="2"/>
              <a:buChar char="§"/>
            </a:pPr>
            <a:r>
              <a:rPr lang="en-US" sz="2000" dirty="0"/>
              <a:t>Once the appointment is submitted in Banner there is a 2-3 day turnaround for the financial aid disbursement</a:t>
            </a:r>
          </a:p>
          <a:p>
            <a:pPr marL="457200" indent="-457200">
              <a:buClr>
                <a:schemeClr val="bg2">
                  <a:lumMod val="50000"/>
                </a:schemeClr>
              </a:buClr>
              <a:buSzPct val="125000"/>
              <a:buFont typeface="Wingdings" pitchFamily="2" charset="2"/>
              <a:buChar char="§"/>
            </a:pPr>
            <a:r>
              <a:rPr lang="en-US" sz="2000" dirty="0"/>
              <a:t>Contact the </a:t>
            </a:r>
            <a:r>
              <a:rPr lang="en-US" sz="2000" dirty="0">
                <a:hlinkClick r:id="rId4"/>
              </a:rPr>
              <a:t>Bursar’s office</a:t>
            </a:r>
            <a:r>
              <a:rPr lang="en-US" sz="2000" dirty="0"/>
              <a:t> with questions about the waiver processing</a:t>
            </a:r>
          </a:p>
        </p:txBody>
      </p:sp>
    </p:spTree>
    <p:extLst>
      <p:ext uri="{BB962C8B-B14F-4D97-AF65-F5344CB8AC3E}">
        <p14:creationId xmlns:p14="http://schemas.microsoft.com/office/powerpoint/2010/main" val="34031512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Healthcare &amp; Benefits Information</a:t>
            </a:r>
          </a:p>
        </p:txBody>
      </p:sp>
    </p:spTree>
    <p:extLst>
      <p:ext uri="{BB962C8B-B14F-4D97-AF65-F5344CB8AC3E}">
        <p14:creationId xmlns:p14="http://schemas.microsoft.com/office/powerpoint/2010/main" val="429359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9507" y="0"/>
            <a:ext cx="9941293" cy="1143000"/>
          </a:xfrm>
        </p:spPr>
        <p:txBody>
          <a:bodyPr/>
          <a:lstStyle/>
          <a:p>
            <a:pPr eaLnBrk="1" hangingPunct="1"/>
            <a:r>
              <a:rPr lang="en-US" dirty="0"/>
              <a:t>Health Care Information</a:t>
            </a:r>
          </a:p>
        </p:txBody>
      </p:sp>
      <p:sp>
        <p:nvSpPr>
          <p:cNvPr id="20483" name="Rectangle 2"/>
          <p:cNvSpPr>
            <a:spLocks noChangeArrowheads="1"/>
          </p:cNvSpPr>
          <p:nvPr/>
        </p:nvSpPr>
        <p:spPr bwMode="auto">
          <a:xfrm>
            <a:off x="374984" y="934150"/>
            <a:ext cx="8377428" cy="4909036"/>
          </a:xfrm>
          <a:prstGeom prst="rect">
            <a:avLst/>
          </a:prstGeom>
          <a:noFill/>
          <a:ln w="9525">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US" sz="2800" b="1" u="sng" dirty="0"/>
              <a:t>McKinley Health Center</a:t>
            </a:r>
          </a:p>
          <a:p>
            <a:pPr>
              <a:buClr>
                <a:schemeClr val="bg2">
                  <a:lumMod val="50000"/>
                </a:schemeClr>
              </a:buClr>
            </a:pPr>
            <a:endParaRPr lang="en-US" sz="2000" u="sng" dirty="0"/>
          </a:p>
          <a:p>
            <a:pPr>
              <a:spcAft>
                <a:spcPts val="600"/>
              </a:spcAft>
              <a:buClr>
                <a:schemeClr val="bg2">
                  <a:lumMod val="50000"/>
                </a:schemeClr>
              </a:buClr>
              <a:buFont typeface="Arial" pitchFamily="34" charset="0"/>
              <a:buChar char="•"/>
            </a:pPr>
            <a:r>
              <a:rPr lang="en-US" sz="2000" dirty="0"/>
              <a:t> </a:t>
            </a:r>
            <a:r>
              <a:rPr lang="en-US" dirty="0"/>
              <a:t>On-campus health center that provides a vast number of services including acute care, women's health, immunizations/vaccines, mental health services, primary care, and many others.  </a:t>
            </a:r>
          </a:p>
          <a:p>
            <a:pPr>
              <a:spcAft>
                <a:spcPts val="600"/>
              </a:spcAft>
              <a:buClr>
                <a:schemeClr val="bg2">
                  <a:lumMod val="50000"/>
                </a:schemeClr>
              </a:buClr>
              <a:buFont typeface="Arial" pitchFamily="34" charset="0"/>
              <a:buChar char="•"/>
            </a:pPr>
            <a:endParaRPr lang="en-US" sz="2000" dirty="0"/>
          </a:p>
          <a:p>
            <a:pPr>
              <a:spcAft>
                <a:spcPts val="600"/>
              </a:spcAft>
              <a:buClr>
                <a:schemeClr val="bg2">
                  <a:lumMod val="50000"/>
                </a:schemeClr>
              </a:buClr>
              <a:buFont typeface="Arial" pitchFamily="34" charset="0"/>
              <a:buChar char="•"/>
            </a:pPr>
            <a:r>
              <a:rPr lang="en-US" sz="2000" dirty="0"/>
              <a:t> Scheduling Appointments: M-F 8AM- 5PM at 217.333.2700 or online </a:t>
            </a:r>
            <a:r>
              <a:rPr lang="en-US" sz="2000" u="sng" dirty="0" err="1">
                <a:hlinkClick r:id="rId2"/>
              </a:rPr>
              <a:t>MyMcKinley</a:t>
            </a:r>
            <a:r>
              <a:rPr lang="en-US" sz="2000" u="sng" dirty="0">
                <a:hlinkClick r:id="rId2"/>
              </a:rPr>
              <a:t> Portal</a:t>
            </a:r>
            <a:endParaRPr lang="en-US" sz="2000" b="1" i="1" dirty="0"/>
          </a:p>
          <a:p>
            <a:pPr>
              <a:spcAft>
                <a:spcPts val="600"/>
              </a:spcAft>
              <a:buClr>
                <a:schemeClr val="bg2">
                  <a:lumMod val="50000"/>
                </a:schemeClr>
              </a:buClr>
              <a:buFont typeface="Arial" pitchFamily="34" charset="0"/>
              <a:buChar char="•"/>
            </a:pPr>
            <a:endParaRPr lang="en-US" sz="2000" dirty="0"/>
          </a:p>
          <a:p>
            <a:pPr>
              <a:spcAft>
                <a:spcPts val="600"/>
              </a:spcAft>
              <a:buClr>
                <a:schemeClr val="bg2">
                  <a:lumMod val="50000"/>
                </a:schemeClr>
              </a:buClr>
              <a:buFont typeface="Arial" pitchFamily="34" charset="0"/>
              <a:buChar char="•"/>
            </a:pPr>
            <a:r>
              <a:rPr lang="en-US" sz="2000" dirty="0"/>
              <a:t>Fees/Dates/Deadlines: </a:t>
            </a:r>
            <a:r>
              <a:rPr lang="en-US" sz="2000" dirty="0">
                <a:hlinkClick r:id="rId3"/>
              </a:rPr>
              <a:t>Health Service Fees, Dates, and Deadlines | McKinley Health Center | UIUC (illinois.edu)</a:t>
            </a:r>
            <a:endParaRPr lang="en-US" sz="2000" dirty="0"/>
          </a:p>
          <a:p>
            <a:pPr>
              <a:spcAft>
                <a:spcPts val="600"/>
              </a:spcAft>
              <a:buClr>
                <a:schemeClr val="bg2">
                  <a:lumMod val="50000"/>
                </a:schemeClr>
              </a:buClr>
              <a:buFont typeface="Arial" pitchFamily="34" charset="0"/>
              <a:buChar char="•"/>
            </a:pPr>
            <a:endParaRPr lang="en-US" sz="2000" b="1" i="1" dirty="0"/>
          </a:p>
          <a:p>
            <a:pPr>
              <a:spcAft>
                <a:spcPts val="600"/>
              </a:spcAft>
              <a:buClr>
                <a:schemeClr val="bg2">
                  <a:lumMod val="50000"/>
                </a:schemeClr>
              </a:buClr>
              <a:buFont typeface="Arial" pitchFamily="34" charset="0"/>
              <a:buChar char="•"/>
            </a:pPr>
            <a:r>
              <a:rPr lang="en-US" dirty="0">
                <a:hlinkClick r:id="rId4"/>
              </a:rPr>
              <a:t>Home | McKinley Health Center | UIUC (illinois.edu)</a:t>
            </a:r>
            <a:endParaRPr lang="en-US" b="1" i="1" dirty="0"/>
          </a:p>
          <a:p>
            <a:pPr algn="ctr"/>
            <a:r>
              <a:rPr lang="en-US" sz="1600" b="1" i="1" dirty="0"/>
              <a:t> </a:t>
            </a:r>
            <a:endParaRPr lang="en-US" sz="1600" b="1" dirty="0"/>
          </a:p>
        </p:txBody>
      </p:sp>
      <p:pic>
        <p:nvPicPr>
          <p:cNvPr id="7" name="Picture 6" descr="logo.TIF"/>
          <p:cNvPicPr>
            <a:picLocks noChangeAspect="1"/>
          </p:cNvPicPr>
          <p:nvPr/>
        </p:nvPicPr>
        <p:blipFill>
          <a:blip r:embed="rId5"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2238012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Health Care Information</a:t>
            </a:r>
          </a:p>
        </p:txBody>
      </p:sp>
      <p:sp>
        <p:nvSpPr>
          <p:cNvPr id="21507" name="Rectangle 2"/>
          <p:cNvSpPr>
            <a:spLocks noChangeArrowheads="1"/>
          </p:cNvSpPr>
          <p:nvPr/>
        </p:nvSpPr>
        <p:spPr bwMode="auto">
          <a:xfrm>
            <a:off x="1905000" y="1447801"/>
            <a:ext cx="7467600" cy="3847207"/>
          </a:xfrm>
          <a:prstGeom prst="rect">
            <a:avLst/>
          </a:prstGeom>
          <a:noFill/>
          <a:ln w="9525">
            <a:noFill/>
            <a:miter lim="800000"/>
            <a:headEnd/>
            <a:tailEnd/>
          </a:ln>
        </p:spPr>
        <p:txBody>
          <a:bodyPr wrap="square">
            <a:spAutoFit/>
          </a:bodyPr>
          <a:lstStyle/>
          <a:p>
            <a:pPr marL="457200" indent="-457200">
              <a:buClr>
                <a:schemeClr val="bg2">
                  <a:lumMod val="50000"/>
                </a:schemeClr>
              </a:buClr>
              <a:buFont typeface="Wingdings" pitchFamily="2" charset="2"/>
              <a:buChar char="§"/>
            </a:pPr>
            <a:r>
              <a:rPr lang="en-US" sz="2800" b="1" u="sng" dirty="0"/>
              <a:t>Student Health Insurance</a:t>
            </a:r>
          </a:p>
          <a:p>
            <a:pPr marL="457200" indent="-457200">
              <a:buClr>
                <a:schemeClr val="bg2">
                  <a:lumMod val="50000"/>
                </a:schemeClr>
              </a:buClr>
              <a:buFont typeface="Arial" panose="020B0604020202020204" pitchFamily="34" charset="0"/>
              <a:buChar char="•"/>
            </a:pPr>
            <a:r>
              <a:rPr lang="en-US" sz="2000" b="1" i="1" dirty="0">
                <a:solidFill>
                  <a:schemeClr val="bg2">
                    <a:lumMod val="50000"/>
                  </a:schemeClr>
                </a:solidFill>
                <a:hlinkClick r:id="rId2"/>
              </a:rPr>
              <a:t>http://si.illinois.edu</a:t>
            </a:r>
            <a:endParaRPr lang="en-US" sz="2000" b="1" i="1" dirty="0">
              <a:solidFill>
                <a:schemeClr val="bg2">
                  <a:lumMod val="50000"/>
                </a:schemeClr>
              </a:solidFill>
            </a:endParaRPr>
          </a:p>
          <a:p>
            <a:pPr marL="457200" indent="-457200">
              <a:buClr>
                <a:schemeClr val="bg2">
                  <a:lumMod val="50000"/>
                </a:schemeClr>
              </a:buClr>
              <a:buFont typeface="Arial" panose="020B0604020202020204" pitchFamily="34" charset="0"/>
              <a:buChar char="•"/>
            </a:pPr>
            <a:r>
              <a:rPr lang="en-US" sz="2000" dirty="0"/>
              <a:t>May enroll dependents</a:t>
            </a:r>
          </a:p>
          <a:p>
            <a:pPr marL="457200" indent="-457200">
              <a:buClr>
                <a:schemeClr val="bg2">
                  <a:lumMod val="50000"/>
                </a:schemeClr>
              </a:buClr>
              <a:buFont typeface="Arial" panose="020B0604020202020204" pitchFamily="34" charset="0"/>
              <a:buChar char="•"/>
            </a:pPr>
            <a:r>
              <a:rPr lang="en-US" sz="2000" dirty="0"/>
              <a:t>Student Insurance Office</a:t>
            </a:r>
          </a:p>
          <a:p>
            <a:pPr marL="342900" indent="-342900">
              <a:buClr>
                <a:schemeClr val="bg2">
                  <a:lumMod val="50000"/>
                </a:schemeClr>
              </a:buClr>
              <a:buFont typeface="Arial" panose="020B0604020202020204" pitchFamily="34" charset="0"/>
              <a:buChar char="•"/>
            </a:pPr>
            <a:r>
              <a:rPr lang="en-US" sz="2000" dirty="0"/>
              <a:t>1109 S. Lincoln Ave. Urbana, IL (</a:t>
            </a:r>
            <a:r>
              <a:rPr lang="en-US" dirty="0"/>
              <a:t>inside McKinley Health Center in the main lobby)</a:t>
            </a:r>
            <a:endParaRPr lang="en-US" sz="2800" u="sng" dirty="0"/>
          </a:p>
          <a:p>
            <a:pPr marL="457200" indent="-457200">
              <a:buClr>
                <a:schemeClr val="bg2">
                  <a:lumMod val="50000"/>
                </a:schemeClr>
              </a:buClr>
              <a:buFont typeface="Wingdings" pitchFamily="2" charset="2"/>
              <a:buChar char="§"/>
            </a:pPr>
            <a:r>
              <a:rPr lang="en-US" sz="2800" b="1" u="sng" dirty="0"/>
              <a:t>Dental &amp; Vision</a:t>
            </a:r>
          </a:p>
          <a:p>
            <a:pPr marL="457200" indent="-457200">
              <a:buClr>
                <a:schemeClr val="bg2">
                  <a:lumMod val="50000"/>
                </a:schemeClr>
              </a:buClr>
              <a:buFont typeface="Arial" pitchFamily="34" charset="0"/>
              <a:buChar char="•"/>
            </a:pPr>
            <a:r>
              <a:rPr lang="en-US" sz="2000" dirty="0"/>
              <a:t>Assistants automatically enrolled</a:t>
            </a:r>
          </a:p>
          <a:p>
            <a:pPr marL="457200" indent="-457200">
              <a:buClr>
                <a:schemeClr val="bg2">
                  <a:lumMod val="50000"/>
                </a:schemeClr>
              </a:buClr>
              <a:buFont typeface="Arial" pitchFamily="34" charset="0"/>
              <a:buChar char="•"/>
            </a:pPr>
            <a:r>
              <a:rPr lang="en-US" sz="2000" dirty="0"/>
              <a:t>May enroll dependents</a:t>
            </a:r>
          </a:p>
          <a:p>
            <a:pPr>
              <a:buClr>
                <a:schemeClr val="bg2">
                  <a:lumMod val="50000"/>
                </a:schemeClr>
              </a:buClr>
            </a:pPr>
            <a:endParaRPr lang="en-US" sz="1000" dirty="0"/>
          </a:p>
          <a:p>
            <a:r>
              <a:rPr lang="en-US" sz="2000" dirty="0"/>
              <a:t>For more information and access to forms: </a:t>
            </a:r>
          </a:p>
          <a:p>
            <a:r>
              <a:rPr lang="en-US" sz="2000" b="1" dirty="0"/>
              <a:t>https://si.illinois.edu/benefits/dental-insurance-policy</a:t>
            </a:r>
            <a:endParaRPr lang="en-US" sz="2400" dirty="0"/>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915470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vertic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Covered under the University’s plan </a:t>
            </a:r>
          </a:p>
          <a:p>
            <a:r>
              <a:rPr lang="en-US" dirty="0"/>
              <a:t>On the job, accidental injuries: </a:t>
            </a:r>
          </a:p>
          <a:p>
            <a:pPr lvl="1">
              <a:buFont typeface="Arial" panose="020B0604020202020204" pitchFamily="34" charset="0"/>
              <a:buChar char="•"/>
            </a:pPr>
            <a:r>
              <a:rPr lang="en-US" dirty="0"/>
              <a:t>Report the accidental injury to your supervisor </a:t>
            </a:r>
          </a:p>
          <a:p>
            <a:pPr lvl="1">
              <a:buFont typeface="Arial" panose="020B0604020202020204" pitchFamily="34" charset="0"/>
              <a:buChar char="•"/>
            </a:pPr>
            <a:r>
              <a:rPr lang="en-US" dirty="0"/>
              <a:t>Seek medical treatment </a:t>
            </a:r>
          </a:p>
          <a:p>
            <a:pPr lvl="1">
              <a:buFont typeface="Arial" panose="020B0604020202020204" pitchFamily="34" charset="0"/>
              <a:buChar char="•"/>
            </a:pPr>
            <a:r>
              <a:rPr lang="en-US" dirty="0"/>
              <a:t>Complete the injury report form </a:t>
            </a:r>
          </a:p>
          <a:p>
            <a:pPr lvl="1">
              <a:buFont typeface="Arial" panose="020B0604020202020204" pitchFamily="34" charset="0"/>
              <a:buChar char="•"/>
            </a:pPr>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a:t>Worker’s Compensation</a:t>
            </a:r>
          </a:p>
        </p:txBody>
      </p:sp>
    </p:spTree>
    <p:extLst>
      <p:ext uri="{BB962C8B-B14F-4D97-AF65-F5344CB8AC3E}">
        <p14:creationId xmlns:p14="http://schemas.microsoft.com/office/powerpoint/2010/main" val="1283071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Presentation Overview</a:t>
            </a:r>
          </a:p>
        </p:txBody>
      </p:sp>
      <p:sp>
        <p:nvSpPr>
          <p:cNvPr id="3" name="Content Placeholder 2"/>
          <p:cNvSpPr>
            <a:spLocks noGrp="1"/>
          </p:cNvSpPr>
          <p:nvPr>
            <p:ph idx="1"/>
          </p:nvPr>
        </p:nvSpPr>
        <p:spPr>
          <a:xfrm>
            <a:off x="378823" y="1873568"/>
            <a:ext cx="9614263" cy="3953654"/>
          </a:xfrm>
        </p:spPr>
        <p:txBody>
          <a:bodyPr numCol="2">
            <a:normAutofit/>
          </a:bodyPr>
          <a:lstStyle/>
          <a:p>
            <a:r>
              <a:rPr lang="en-US" dirty="0"/>
              <a:t>Employment Information</a:t>
            </a:r>
          </a:p>
          <a:p>
            <a:r>
              <a:rPr lang="en-US" dirty="0"/>
              <a:t>Compensation</a:t>
            </a:r>
          </a:p>
          <a:p>
            <a:r>
              <a:rPr lang="en-US" dirty="0"/>
              <a:t>Tuition Waivers</a:t>
            </a:r>
          </a:p>
          <a:p>
            <a:r>
              <a:rPr lang="en-US" dirty="0"/>
              <a:t>Healthcare &amp; Benefits </a:t>
            </a:r>
          </a:p>
          <a:p>
            <a:r>
              <a:rPr lang="en-US" dirty="0"/>
              <a:t>Leaves</a:t>
            </a:r>
          </a:p>
          <a:p>
            <a:r>
              <a:rPr lang="en-US" dirty="0"/>
              <a:t>Other Important Information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205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lstStyle/>
          <a:p>
            <a:pPr algn="ctr"/>
            <a:r>
              <a:rPr lang="en-US" dirty="0"/>
              <a:t>Leaves</a:t>
            </a:r>
          </a:p>
        </p:txBody>
      </p:sp>
    </p:spTree>
    <p:extLst>
      <p:ext uri="{BB962C8B-B14F-4D97-AF65-F5344CB8AC3E}">
        <p14:creationId xmlns:p14="http://schemas.microsoft.com/office/powerpoint/2010/main" val="287416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Leaves</a:t>
            </a:r>
          </a:p>
        </p:txBody>
      </p:sp>
      <p:sp>
        <p:nvSpPr>
          <p:cNvPr id="22531" name="Rectangle 3"/>
          <p:cNvSpPr>
            <a:spLocks noChangeArrowheads="1"/>
          </p:cNvSpPr>
          <p:nvPr/>
        </p:nvSpPr>
        <p:spPr bwMode="auto">
          <a:xfrm>
            <a:off x="692618" y="1380423"/>
            <a:ext cx="8724900" cy="4832092"/>
          </a:xfrm>
          <a:prstGeom prst="rect">
            <a:avLst/>
          </a:prstGeom>
          <a:noFill/>
          <a:ln w="9525">
            <a:noFill/>
            <a:miter lim="800000"/>
            <a:headEnd/>
            <a:tailEnd/>
          </a:ln>
        </p:spPr>
        <p:txBody>
          <a:bodyPr wrap="square">
            <a:spAutoFit/>
          </a:bodyPr>
          <a:lstStyle/>
          <a:p>
            <a:r>
              <a:rPr lang="en-US" sz="2800" b="1" u="sng" dirty="0"/>
              <a:t>Paid Sick leave</a:t>
            </a:r>
          </a:p>
          <a:p>
            <a:endParaRPr lang="en-US" sz="2800" u="sng" dirty="0"/>
          </a:p>
          <a:p>
            <a:pPr marL="457200" indent="-457200">
              <a:buClr>
                <a:schemeClr val="bg2">
                  <a:lumMod val="50000"/>
                </a:schemeClr>
              </a:buClr>
              <a:buFont typeface="Wingdings" pitchFamily="2" charset="2"/>
              <a:buChar char="§"/>
            </a:pPr>
            <a:r>
              <a:rPr lang="en-US" sz="2800" dirty="0"/>
              <a:t>Maximum 13 non-cumulative days per year</a:t>
            </a:r>
          </a:p>
          <a:p>
            <a:pPr marL="457200" indent="-457200">
              <a:buClr>
                <a:schemeClr val="bg2">
                  <a:lumMod val="50000"/>
                </a:schemeClr>
              </a:buClr>
              <a:buFont typeface="Wingdings" pitchFamily="2" charset="2"/>
              <a:buChar char="§"/>
            </a:pPr>
            <a:endParaRPr lang="en-US" sz="2800" i="1" dirty="0"/>
          </a:p>
          <a:p>
            <a:pPr marL="457200" indent="-457200">
              <a:buClr>
                <a:schemeClr val="bg2">
                  <a:lumMod val="50000"/>
                </a:schemeClr>
              </a:buClr>
              <a:buFont typeface="Wingdings" pitchFamily="2" charset="2"/>
              <a:buChar char="§"/>
            </a:pPr>
            <a:r>
              <a:rPr lang="en-US" sz="2800" i="1" dirty="0"/>
              <a:t>6 ½ days per semester</a:t>
            </a:r>
          </a:p>
          <a:p>
            <a:pPr marL="457200" indent="-457200">
              <a:buClr>
                <a:schemeClr val="bg2">
                  <a:lumMod val="50000"/>
                </a:schemeClr>
              </a:buClr>
              <a:buFont typeface="Wingdings" pitchFamily="2" charset="2"/>
              <a:buChar char="§"/>
            </a:pPr>
            <a:endParaRPr lang="en-US" sz="2800" i="1" dirty="0"/>
          </a:p>
          <a:p>
            <a:pPr marL="457200" indent="-457200">
              <a:buClr>
                <a:schemeClr val="bg2">
                  <a:lumMod val="50000"/>
                </a:schemeClr>
              </a:buClr>
              <a:buFont typeface="Wingdings" pitchFamily="2" charset="2"/>
              <a:buChar char="§"/>
            </a:pPr>
            <a:r>
              <a:rPr lang="en-US" sz="2800" i="1" dirty="0"/>
              <a:t>Days are equal to your “work day” and not set at 8 hours</a:t>
            </a:r>
          </a:p>
          <a:p>
            <a:r>
              <a:rPr lang="en-US" sz="2800" dirty="0"/>
              <a:t>	</a:t>
            </a:r>
            <a:r>
              <a:rPr lang="en-US" dirty="0"/>
              <a:t>Example: 33% appointment of 13.2 </a:t>
            </a:r>
            <a:r>
              <a:rPr lang="en-US" dirty="0" err="1"/>
              <a:t>hrs</a:t>
            </a:r>
            <a:r>
              <a:rPr lang="en-US" dirty="0"/>
              <a:t>/</a:t>
            </a:r>
            <a:r>
              <a:rPr lang="en-US" dirty="0" err="1"/>
              <a:t>wk</a:t>
            </a:r>
            <a:r>
              <a:rPr lang="en-US" dirty="0"/>
              <a:t> = sick day of 2.64 hours</a:t>
            </a:r>
            <a:endParaRPr lang="en-US" sz="2800" dirty="0"/>
          </a:p>
          <a:p>
            <a:pPr marL="457200" indent="-457200">
              <a:buClr>
                <a:schemeClr val="bg2">
                  <a:lumMod val="50000"/>
                </a:schemeClr>
              </a:buClr>
              <a:buFont typeface="Wingdings" pitchFamily="2" charset="2"/>
              <a:buChar char="§"/>
            </a:pPr>
            <a:r>
              <a:rPr lang="en-US" sz="2800" dirty="0"/>
              <a:t>Tracked by supervisors/units</a:t>
            </a:r>
          </a:p>
          <a:p>
            <a:endParaRPr lang="en-US" sz="2800" dirty="0"/>
          </a:p>
        </p:txBody>
      </p:sp>
      <p:pic>
        <p:nvPicPr>
          <p:cNvPr id="7" name="Picture 6" descr="logo.TIF"/>
          <p:cNvPicPr>
            <a:picLocks noChangeAspect="1"/>
          </p:cNvPicPr>
          <p:nvPr/>
        </p:nvPicPr>
        <p:blipFill>
          <a:blip r:embed="rId2"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0881834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5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1">
                                            <p:txEl>
                                              <p:pRg st="0" end="0"/>
                                            </p:txEl>
                                          </p:spTgt>
                                        </p:tgtEl>
                                      </p:cBhvr>
                                    </p:animEffect>
                                  </p:childTnLst>
                                  <p:subTnLst>
                                    <p:animClr clrSpc="rgb" dir="cw">
                                      <p:cBhvr override="childStyle">
                                        <p:cTn dur="1" fill="hold" display="0" masterRel="nextClick" afterEffect="1"/>
                                        <p:tgtEl>
                                          <p:spTgt spid="22531">
                                            <p:txEl>
                                              <p:pRg st="0" end="0"/>
                                            </p:txEl>
                                          </p:spTgt>
                                        </p:tgtEl>
                                        <p:attrNameLst>
                                          <p:attrName>ppt_c</p:attrName>
                                        </p:attrNameLst>
                                      </p:cBhvr>
                                      <p:to>
                                        <a:srgbClr val="44B9E8"/>
                                      </p:to>
                                    </p:animClr>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 calcmode="lin" valueType="num">
                                      <p:cBhvr>
                                        <p:cTn id="14" dur="500" fill="hold"/>
                                        <p:tgtEl>
                                          <p:spTgt spid="22531">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2253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22531">
                                            <p:txEl>
                                              <p:pRg st="2" end="2"/>
                                            </p:txEl>
                                          </p:spTgt>
                                        </p:tgtEl>
                                      </p:cBhvr>
                                    </p:animEffect>
                                  </p:childTnLst>
                                  <p:subTnLst>
                                    <p:animClr clrSpc="rgb" dir="cw">
                                      <p:cBhvr override="childStyle">
                                        <p:cTn dur="1" fill="hold" display="0" masterRel="nextClick" afterEffect="1"/>
                                        <p:tgtEl>
                                          <p:spTgt spid="22531">
                                            <p:txEl>
                                              <p:pRg st="2" end="2"/>
                                            </p:txEl>
                                          </p:spTgt>
                                        </p:tgtEl>
                                        <p:attrNameLst>
                                          <p:attrName>ppt_c</p:attrName>
                                        </p:attrNameLst>
                                      </p:cBhvr>
                                      <p:to>
                                        <a:srgbClr val="44B9E8"/>
                                      </p:to>
                                    </p:animClr>
                                  </p:sub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 calcmode="lin" valueType="num">
                                      <p:cBhvr>
                                        <p:cTn id="21" dur="500" fill="hold"/>
                                        <p:tgtEl>
                                          <p:spTgt spid="22531">
                                            <p:txEl>
                                              <p:pRg st="4" end="4"/>
                                            </p:txEl>
                                          </p:spTgt>
                                        </p:tgtEl>
                                        <p:attrNameLst>
                                          <p:attrName>ppt_x</p:attrName>
                                        </p:attrNameLst>
                                      </p:cBhvr>
                                      <p:tavLst>
                                        <p:tav tm="0">
                                          <p:val>
                                            <p:strVal val="#ppt_x-.2"/>
                                          </p:val>
                                        </p:tav>
                                        <p:tav tm="100000">
                                          <p:val>
                                            <p:strVal val="#ppt_x"/>
                                          </p:val>
                                        </p:tav>
                                      </p:tavLst>
                                    </p:anim>
                                    <p:anim calcmode="lin" valueType="num">
                                      <p:cBhvr>
                                        <p:cTn id="22" dur="500" fill="hold"/>
                                        <p:tgtEl>
                                          <p:spTgt spid="2253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22531">
                                            <p:txEl>
                                              <p:pRg st="4" end="4"/>
                                            </p:txEl>
                                          </p:spTgt>
                                        </p:tgtEl>
                                      </p:cBhvr>
                                    </p:animEffect>
                                  </p:childTnLst>
                                  <p:subTnLst>
                                    <p:animClr clrSpc="rgb" dir="cw">
                                      <p:cBhvr override="childStyle">
                                        <p:cTn dur="1" fill="hold" display="0" masterRel="nextClick" afterEffect="1"/>
                                        <p:tgtEl>
                                          <p:spTgt spid="22531">
                                            <p:txEl>
                                              <p:pRg st="4" end="4"/>
                                            </p:txEl>
                                          </p:spTgt>
                                        </p:tgtEl>
                                        <p:attrNameLst>
                                          <p:attrName>ppt_c</p:attrName>
                                        </p:attrNameLst>
                                      </p:cBhvr>
                                      <p:to>
                                        <a:srgbClr val="44B9E8"/>
                                      </p:to>
                                    </p:animClr>
                                  </p:sub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531">
                                            <p:txEl>
                                              <p:pRg st="6" end="6"/>
                                            </p:txEl>
                                          </p:spTgt>
                                        </p:tgtEl>
                                        <p:attrNameLst>
                                          <p:attrName>style.visibility</p:attrName>
                                        </p:attrNameLst>
                                      </p:cBhvr>
                                      <p:to>
                                        <p:strVal val="visible"/>
                                      </p:to>
                                    </p:set>
                                    <p:anim calcmode="lin" valueType="num">
                                      <p:cBhvr>
                                        <p:cTn id="28" dur="500" fill="hold"/>
                                        <p:tgtEl>
                                          <p:spTgt spid="22531">
                                            <p:txEl>
                                              <p:pRg st="6" end="6"/>
                                            </p:txEl>
                                          </p:spTgt>
                                        </p:tgtEl>
                                        <p:attrNameLst>
                                          <p:attrName>ppt_x</p:attrName>
                                        </p:attrNameLst>
                                      </p:cBhvr>
                                      <p:tavLst>
                                        <p:tav tm="0">
                                          <p:val>
                                            <p:strVal val="#ppt_x-.2"/>
                                          </p:val>
                                        </p:tav>
                                        <p:tav tm="100000">
                                          <p:val>
                                            <p:strVal val="#ppt_x"/>
                                          </p:val>
                                        </p:tav>
                                      </p:tavLst>
                                    </p:anim>
                                    <p:anim calcmode="lin" valueType="num">
                                      <p:cBhvr>
                                        <p:cTn id="29" dur="500" fill="hold"/>
                                        <p:tgtEl>
                                          <p:spTgt spid="2253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2253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anim calcmode="lin" valueType="num">
                                      <p:cBhvr>
                                        <p:cTn id="35" dur="500" fill="hold"/>
                                        <p:tgtEl>
                                          <p:spTgt spid="22531">
                                            <p:txEl>
                                              <p:pRg st="7" end="7"/>
                                            </p:txEl>
                                          </p:spTgt>
                                        </p:tgtEl>
                                        <p:attrNameLst>
                                          <p:attrName>ppt_x</p:attrName>
                                        </p:attrNameLst>
                                      </p:cBhvr>
                                      <p:tavLst>
                                        <p:tav tm="0">
                                          <p:val>
                                            <p:strVal val="#ppt_x-.2"/>
                                          </p:val>
                                        </p:tav>
                                        <p:tav tm="100000">
                                          <p:val>
                                            <p:strVal val="#ppt_x"/>
                                          </p:val>
                                        </p:tav>
                                      </p:tavLst>
                                    </p:anim>
                                    <p:anim calcmode="lin" valueType="num">
                                      <p:cBhvr>
                                        <p:cTn id="36" dur="500" fill="hold"/>
                                        <p:tgtEl>
                                          <p:spTgt spid="2253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5280" y="38457"/>
            <a:ext cx="8229600" cy="1143000"/>
          </a:xfrm>
        </p:spPr>
        <p:txBody>
          <a:bodyPr/>
          <a:lstStyle/>
          <a:p>
            <a:pPr eaLnBrk="1" hangingPunct="1"/>
            <a:r>
              <a:rPr lang="en-US" dirty="0"/>
              <a:t>Leaves</a:t>
            </a:r>
          </a:p>
        </p:txBody>
      </p:sp>
      <p:sp>
        <p:nvSpPr>
          <p:cNvPr id="23555" name="Rectangle 2"/>
          <p:cNvSpPr>
            <a:spLocks noChangeArrowheads="1"/>
          </p:cNvSpPr>
          <p:nvPr/>
        </p:nvSpPr>
        <p:spPr bwMode="auto">
          <a:xfrm>
            <a:off x="758792" y="761198"/>
            <a:ext cx="8229600" cy="3570208"/>
          </a:xfrm>
          <a:prstGeom prst="rect">
            <a:avLst/>
          </a:prstGeom>
          <a:noFill/>
          <a:ln w="9525">
            <a:noFill/>
            <a:miter lim="800000"/>
            <a:headEnd/>
            <a:tailEnd/>
          </a:ln>
        </p:spPr>
        <p:txBody>
          <a:bodyPr wrap="square">
            <a:spAutoFit/>
          </a:bodyPr>
          <a:lstStyle/>
          <a:p>
            <a:endParaRPr lang="en-US" b="1" u="sng" dirty="0"/>
          </a:p>
          <a:p>
            <a:r>
              <a:rPr lang="en-US" sz="2000" b="1" u="sng" dirty="0"/>
              <a:t>Parental Leave</a:t>
            </a:r>
          </a:p>
          <a:p>
            <a:pPr marL="342900" indent="-342900">
              <a:buClr>
                <a:schemeClr val="bg2">
                  <a:lumMod val="50000"/>
                </a:schemeClr>
              </a:buClr>
              <a:buFont typeface="Wingdings" pitchFamily="2" charset="2"/>
              <a:buChar char="§"/>
            </a:pPr>
            <a:r>
              <a:rPr lang="en-US" sz="2000" dirty="0"/>
              <a:t>6 weeks of paid leave immediately following birth or adoption</a:t>
            </a:r>
          </a:p>
          <a:p>
            <a:pPr marL="342900" indent="-342900">
              <a:buClr>
                <a:schemeClr val="bg2">
                  <a:lumMod val="50000"/>
                </a:schemeClr>
              </a:buClr>
              <a:buFont typeface="Wingdings" pitchFamily="2" charset="2"/>
              <a:buChar char="§"/>
            </a:pPr>
            <a:endParaRPr lang="en-US" sz="2000" u="sng" dirty="0"/>
          </a:p>
          <a:p>
            <a:pPr marL="342900" indent="-342900">
              <a:buClr>
                <a:schemeClr val="bg2">
                  <a:lumMod val="50000"/>
                </a:schemeClr>
              </a:buClr>
              <a:buFont typeface="Wingdings" pitchFamily="2" charset="2"/>
              <a:buChar char="§"/>
            </a:pPr>
            <a:r>
              <a:rPr lang="en-US" sz="2000" dirty="0"/>
              <a:t>Leave shall not exceed 6 weeks in total </a:t>
            </a:r>
            <a:endParaRPr lang="en-US" sz="2000" i="1" u="sng" dirty="0"/>
          </a:p>
          <a:p>
            <a:pPr>
              <a:buClr>
                <a:schemeClr val="bg2">
                  <a:lumMod val="50000"/>
                </a:schemeClr>
              </a:buClr>
            </a:pPr>
            <a:endParaRPr lang="en-US" sz="2000" i="1" dirty="0"/>
          </a:p>
          <a:p>
            <a:pPr marL="342900" indent="-342900">
              <a:buClr>
                <a:schemeClr val="bg2">
                  <a:lumMod val="50000"/>
                </a:schemeClr>
              </a:buClr>
              <a:buFont typeface="Wingdings" pitchFamily="2" charset="2"/>
              <a:buChar char="§"/>
            </a:pPr>
            <a:r>
              <a:rPr lang="en-US" sz="2000" dirty="0"/>
              <a:t>Available to both mothers and fathers</a:t>
            </a:r>
          </a:p>
          <a:p>
            <a:pPr marL="342900" indent="-342900">
              <a:buClr>
                <a:schemeClr val="bg2">
                  <a:lumMod val="50000"/>
                </a:schemeClr>
              </a:buClr>
              <a:buFont typeface="Wingdings" pitchFamily="2" charset="2"/>
              <a:buChar char="§"/>
            </a:pPr>
            <a:endParaRPr lang="en-US" sz="2000" i="1" dirty="0"/>
          </a:p>
          <a:p>
            <a:pPr marL="342900" indent="-342900">
              <a:buClr>
                <a:schemeClr val="bg2">
                  <a:lumMod val="50000"/>
                </a:schemeClr>
              </a:buClr>
              <a:buFont typeface="Wingdings" pitchFamily="2" charset="2"/>
              <a:buChar char="§"/>
            </a:pPr>
            <a:r>
              <a:rPr lang="en-US" sz="2000" dirty="0"/>
              <a:t>Must occur during active appointment period</a:t>
            </a:r>
          </a:p>
          <a:p>
            <a:pPr marL="342900" indent="-342900">
              <a:buClr>
                <a:srgbClr val="00AAE6"/>
              </a:buClr>
              <a:buFont typeface="Wingdings" pitchFamily="2" charset="2"/>
              <a:buChar char="ü"/>
            </a:pPr>
            <a:endParaRPr lang="en-US" sz="2400" u="sng" dirty="0"/>
          </a:p>
          <a:p>
            <a:r>
              <a:rPr lang="en-US" sz="2400" u="sng" dirty="0"/>
              <a:t> </a:t>
            </a:r>
            <a:endParaRPr lang="en-US" sz="2400" dirty="0"/>
          </a:p>
        </p:txBody>
      </p:sp>
      <p:pic>
        <p:nvPicPr>
          <p:cNvPr id="5" name="Picture 4"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6307075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arn(inHorizontal)">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555">
                                            <p:txEl>
                                              <p:pRg st="4" end="4"/>
                                            </p:txEl>
                                          </p:spTgt>
                                        </p:tgtEl>
                                        <p:attrNameLst>
                                          <p:attrName>style.visibility</p:attrName>
                                        </p:attrNameLst>
                                      </p:cBhvr>
                                      <p:to>
                                        <p:strVal val="visible"/>
                                      </p:to>
                                    </p:set>
                                    <p:animEffect transition="in" filter="barn(inHorizontal)">
                                      <p:cBhvr>
                                        <p:cTn id="12" dur="500"/>
                                        <p:tgtEl>
                                          <p:spTgt spid="23555">
                                            <p:txEl>
                                              <p:pRg st="4" end="4"/>
                                            </p:txEl>
                                          </p:spTgt>
                                        </p:tgtEl>
                                      </p:cBhvr>
                                    </p:animEffect>
                                  </p:childTnLst>
                                  <p:subTnLst>
                                    <p:animClr clrSpc="rgb" dir="cw">
                                      <p:cBhvr override="childStyle">
                                        <p:cTn dur="1" fill="hold" display="0" masterRel="nextClick" afterEffect="1"/>
                                        <p:tgtEl>
                                          <p:spTgt spid="23555">
                                            <p:txEl>
                                              <p:pRg st="4" end="4"/>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animEffect transition="in" filter="barn(inHorizontal)">
                                      <p:cBhvr>
                                        <p:cTn id="17" dur="500"/>
                                        <p:tgtEl>
                                          <p:spTgt spid="23555">
                                            <p:txEl>
                                              <p:pRg st="6" end="6"/>
                                            </p:txEl>
                                          </p:spTgt>
                                        </p:tgtEl>
                                      </p:cBhvr>
                                    </p:animEffect>
                                  </p:childTnLst>
                                  <p:subTnLst>
                                    <p:animClr clrSpc="rgb" dir="cw">
                                      <p:cBhvr override="childStyle">
                                        <p:cTn dur="1" fill="hold" display="0" masterRel="nextClick" afterEffect="1"/>
                                        <p:tgtEl>
                                          <p:spTgt spid="23555">
                                            <p:txEl>
                                              <p:pRg st="6" end="6"/>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3555">
                                            <p:txEl>
                                              <p:pRg st="8" end="8"/>
                                            </p:txEl>
                                          </p:spTgt>
                                        </p:tgtEl>
                                        <p:attrNameLst>
                                          <p:attrName>style.visibility</p:attrName>
                                        </p:attrNameLst>
                                      </p:cBhvr>
                                      <p:to>
                                        <p:strVal val="visible"/>
                                      </p:to>
                                    </p:set>
                                    <p:animEffect transition="in" filter="barn(inHorizontal)">
                                      <p:cBhvr>
                                        <p:cTn id="22" dur="5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17" y="1082312"/>
            <a:ext cx="8889125" cy="3658650"/>
          </a:xfrm>
        </p:spPr>
        <p:txBody>
          <a:bodyPr>
            <a:noAutofit/>
          </a:bodyPr>
          <a:lstStyle/>
          <a:p>
            <a:pPr>
              <a:buNone/>
            </a:pPr>
            <a:r>
              <a:rPr lang="en-US" b="1" u="sng" dirty="0"/>
              <a:t>Funeral/Bereavement Leave </a:t>
            </a:r>
          </a:p>
          <a:p>
            <a:pPr>
              <a:buNone/>
            </a:pPr>
            <a:r>
              <a:rPr lang="en-US" sz="1600" dirty="0"/>
              <a:t>Up to 5 days paid leave upon death of:</a:t>
            </a:r>
          </a:p>
          <a:p>
            <a:pPr>
              <a:buSzPct val="125000"/>
              <a:buFont typeface="Wingdings" pitchFamily="2" charset="2"/>
              <a:buChar char="§"/>
            </a:pPr>
            <a:r>
              <a:rPr lang="en-US" sz="1600" i="1" dirty="0"/>
              <a:t>Immediate family</a:t>
            </a:r>
            <a:endParaRPr lang="en-US" sz="1600" i="1" dirty="0">
              <a:solidFill>
                <a:schemeClr val="accent2"/>
              </a:solidFill>
            </a:endParaRPr>
          </a:p>
          <a:p>
            <a:pPr>
              <a:buSzPct val="125000"/>
              <a:buFont typeface="Wingdings" pitchFamily="2" charset="2"/>
              <a:buChar char="§"/>
            </a:pPr>
            <a:r>
              <a:rPr lang="en-US" sz="1600" i="1" dirty="0"/>
              <a:t>Domestic partner</a:t>
            </a:r>
          </a:p>
          <a:p>
            <a:pPr>
              <a:buSzPct val="125000"/>
              <a:buFont typeface="Wingdings" pitchFamily="2" charset="2"/>
              <a:buChar char="§"/>
            </a:pPr>
            <a:r>
              <a:rPr lang="en-US" sz="1600" i="1" dirty="0"/>
              <a:t>Civil union partner</a:t>
            </a:r>
          </a:p>
          <a:p>
            <a:pPr>
              <a:buSzPct val="125000"/>
              <a:buFont typeface="Wingdings" pitchFamily="2" charset="2"/>
              <a:buChar char="§"/>
            </a:pPr>
            <a:r>
              <a:rPr lang="en-US" sz="1600" i="1" dirty="0"/>
              <a:t>Household member</a:t>
            </a:r>
          </a:p>
          <a:p>
            <a:pPr>
              <a:buSzPct val="125000"/>
              <a:buFont typeface="Wingdings" pitchFamily="2" charset="2"/>
              <a:buChar char="§"/>
            </a:pPr>
            <a:r>
              <a:rPr lang="en-US" sz="1600" i="1" dirty="0"/>
              <a:t>In-laws</a:t>
            </a:r>
          </a:p>
          <a:p>
            <a:pPr>
              <a:buSzPct val="125000"/>
              <a:buFont typeface="Wingdings" pitchFamily="2" charset="2"/>
              <a:buChar char="§"/>
            </a:pPr>
            <a:r>
              <a:rPr lang="en-US" sz="1600" i="1" dirty="0"/>
              <a:t>Grandparents and/or grandchildren</a:t>
            </a:r>
          </a:p>
          <a:p>
            <a:pPr marL="0" indent="0">
              <a:buSzPct val="125000"/>
              <a:buNone/>
            </a:pPr>
            <a:r>
              <a:rPr lang="en-US" sz="1600" dirty="0"/>
              <a:t>1 day paid leave upon death</a:t>
            </a:r>
            <a:r>
              <a:rPr lang="en-US" sz="1600" i="1" dirty="0"/>
              <a:t> </a:t>
            </a:r>
            <a:r>
              <a:rPr lang="en-US" sz="1600" dirty="0"/>
              <a:t>of:</a:t>
            </a:r>
          </a:p>
          <a:p>
            <a:pPr>
              <a:buSzPct val="125000"/>
              <a:buFont typeface="Wingdings" pitchFamily="2" charset="2"/>
              <a:buChar char="§"/>
            </a:pPr>
            <a:r>
              <a:rPr lang="en-US" sz="1600" i="1" dirty="0"/>
              <a:t>Relative other than the above who is not a member of employee’s household</a:t>
            </a:r>
          </a:p>
          <a:p>
            <a:pPr>
              <a:buSzPct val="125000"/>
              <a:buFont typeface="Wingdings" pitchFamily="2" charset="2"/>
              <a:buChar char="§"/>
            </a:pPr>
            <a:endParaRPr lang="en-US" sz="1600" i="1" dirty="0"/>
          </a:p>
          <a:p>
            <a:pPr marL="0" indent="0">
              <a:buSzPct val="125000"/>
              <a:buNone/>
            </a:pPr>
            <a:r>
              <a:rPr lang="en-US" sz="1600" i="1" dirty="0">
                <a:hlinkClick r:id="rId3"/>
              </a:rPr>
              <a:t>https://www.hr.uillinois.edu/cms/One.aspx?portalId=4292&amp;pageId=5623#Other%20Provisions</a:t>
            </a:r>
            <a:endParaRPr lang="en-US" sz="1600" i="1" dirty="0"/>
          </a:p>
          <a:p>
            <a:pPr marL="0" indent="0">
              <a:buSzPct val="125000"/>
              <a:buNone/>
            </a:pPr>
            <a:endParaRPr lang="en-US" sz="1600" i="1" dirty="0"/>
          </a:p>
          <a:p>
            <a:pPr marL="0" indent="0">
              <a:buSzPct val="125000"/>
              <a:buNone/>
            </a:pPr>
            <a:endParaRPr lang="en-US" sz="1600" i="1" dirty="0"/>
          </a:p>
          <a:p>
            <a:pPr>
              <a:buSzPct val="125000"/>
              <a:buNone/>
            </a:pPr>
            <a:endParaRPr lang="en-US" sz="1600" dirty="0"/>
          </a:p>
        </p:txBody>
      </p:sp>
      <p:sp>
        <p:nvSpPr>
          <p:cNvPr id="2" name="Title 1"/>
          <p:cNvSpPr>
            <a:spLocks noGrp="1"/>
          </p:cNvSpPr>
          <p:nvPr>
            <p:ph type="title"/>
          </p:nvPr>
        </p:nvSpPr>
        <p:spPr>
          <a:xfrm>
            <a:off x="367417" y="152400"/>
            <a:ext cx="8229600" cy="1143000"/>
          </a:xfrm>
        </p:spPr>
        <p:txBody>
          <a:bodyPr/>
          <a:lstStyle/>
          <a:p>
            <a:pPr algn="l"/>
            <a:r>
              <a:rPr lang="en-US" dirty="0"/>
              <a:t>Leaves</a:t>
            </a:r>
          </a:p>
        </p:txBody>
      </p:sp>
      <p:pic>
        <p:nvPicPr>
          <p:cNvPr id="6" name="Picture 5" descr="logo.TIF"/>
          <p:cNvPicPr>
            <a:picLocks noChangeAspect="1"/>
          </p:cNvPicPr>
          <p:nvPr/>
        </p:nvPicPr>
        <p:blipFill>
          <a:blip r:embed="rId4"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613061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44B9E8"/>
                                      </p:to>
                                    </p:animClr>
                                  </p:subTnLst>
                                </p:cTn>
                              </p:par>
                              <p:par>
                                <p:cTn id="11" presetID="39" presetClass="entr" presetSubtype="0" accel="10000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44B9E8"/>
                                      </p:to>
                                    </p:animClr>
                                  </p:subTnLst>
                                </p:cTn>
                              </p:par>
                              <p:par>
                                <p:cTn id="17" presetID="39" presetClass="entr" presetSubtype="0" accel="10000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44B9E8"/>
                                      </p:to>
                                    </p:animClr>
                                  </p:subTnLst>
                                </p:cTn>
                              </p:par>
                              <p:par>
                                <p:cTn id="23" presetID="39" presetClass="entr" presetSubtype="0" accel="10000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44B9E8"/>
                                      </p:to>
                                    </p:animClr>
                                  </p:subTnLst>
                                </p:cTn>
                              </p:par>
                              <p:par>
                                <p:cTn id="29" presetID="39" presetClass="entr" presetSubtype="0" accel="10000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44B9E8"/>
                                      </p:to>
                                    </p:animClr>
                                  </p:subTnLst>
                                </p:cTn>
                              </p:par>
                              <p:par>
                                <p:cTn id="35" presetID="39" presetClass="entr" presetSubtype="0" accel="10000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44B9E8"/>
                                      </p:to>
                                    </p:animClr>
                                  </p:subTnLst>
                                </p:cTn>
                              </p:par>
                              <p:par>
                                <p:cTn id="41" presetID="39" presetClass="entr" presetSubtype="0" accel="10000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44B9E8"/>
                                      </p:to>
                                    </p:animClr>
                                  </p:subTnLst>
                                </p:cTn>
                              </p:par>
                              <p:par>
                                <p:cTn id="47" presetID="39" presetClass="entr" presetSubtype="0" accel="10000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44B9E8"/>
                                      </p:to>
                                    </p:animClr>
                                  </p:subTnLst>
                                </p:cTn>
                              </p:par>
                              <p:par>
                                <p:cTn id="53" presetID="39" presetClass="entr" presetSubtype="0" accel="10000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rgbClr val="44B9E8"/>
                                      </p:to>
                                    </p:animClr>
                                  </p:subTnLst>
                                </p:cTn>
                              </p:par>
                              <p:par>
                                <p:cTn id="59" presetID="39" presetClass="entr" presetSubtype="0" accel="10000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rgbClr val="44B9E8"/>
                                      </p:to>
                                    </p:animClr>
                                  </p:subTnLst>
                                </p:cTn>
                              </p:par>
                              <p:par>
                                <p:cTn id="65" presetID="39" presetClass="entr" presetSubtype="0" accel="10000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3">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3">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3">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11" end="11"/>
                                            </p:txEl>
                                          </p:spTgt>
                                        </p:tgtEl>
                                        <p:attrNameLst>
                                          <p:attrName>ppt_c</p:attrName>
                                        </p:attrNameLst>
                                      </p:cBhvr>
                                      <p:to>
                                        <a:srgbClr val="44B9E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5" y="228600"/>
            <a:ext cx="10120301" cy="1143000"/>
          </a:xfrm>
        </p:spPr>
        <p:txBody>
          <a:bodyPr>
            <a:normAutofit/>
          </a:bodyPr>
          <a:lstStyle/>
          <a:p>
            <a:pPr algn="l"/>
            <a:r>
              <a:rPr lang="en-US" sz="3600" dirty="0"/>
              <a:t>Campus Holiday Schedule 2025-2026</a:t>
            </a:r>
          </a:p>
        </p:txBody>
      </p:sp>
      <p:pic>
        <p:nvPicPr>
          <p:cNvPr id="8" name="Picture 7" descr="logo.TIF"/>
          <p:cNvPicPr>
            <a:picLocks noChangeAspect="1"/>
          </p:cNvPicPr>
          <p:nvPr/>
        </p:nvPicPr>
        <p:blipFill>
          <a:blip r:embed="rId2" cstate="print"/>
          <a:stretch>
            <a:fillRect/>
          </a:stretch>
        </p:blipFill>
        <p:spPr>
          <a:xfrm>
            <a:off x="1828800" y="6096000"/>
            <a:ext cx="465328" cy="603668"/>
          </a:xfrm>
          <a:prstGeom prst="rect">
            <a:avLst/>
          </a:prstGeom>
        </p:spPr>
      </p:pic>
      <p:pic>
        <p:nvPicPr>
          <p:cNvPr id="3" name="Picture 2">
            <a:extLst>
              <a:ext uri="{FF2B5EF4-FFF2-40B4-BE49-F238E27FC236}">
                <a16:creationId xmlns:a16="http://schemas.microsoft.com/office/drawing/2014/main" id="{5E7898FB-7ED9-3842-B736-E95901AE86BE}"/>
              </a:ext>
            </a:extLst>
          </p:cNvPr>
          <p:cNvPicPr>
            <a:picLocks noChangeAspect="1"/>
          </p:cNvPicPr>
          <p:nvPr/>
        </p:nvPicPr>
        <p:blipFill>
          <a:blip r:embed="rId3"/>
          <a:stretch>
            <a:fillRect/>
          </a:stretch>
        </p:blipFill>
        <p:spPr>
          <a:xfrm>
            <a:off x="1426866" y="1764030"/>
            <a:ext cx="7640934" cy="3491258"/>
          </a:xfrm>
          <a:prstGeom prst="rect">
            <a:avLst/>
          </a:prstGeom>
        </p:spPr>
      </p:pic>
    </p:spTree>
    <p:extLst>
      <p:ext uri="{BB962C8B-B14F-4D97-AF65-F5344CB8AC3E}">
        <p14:creationId xmlns:p14="http://schemas.microsoft.com/office/powerpoint/2010/main" val="26215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Important Information</a:t>
            </a:r>
          </a:p>
        </p:txBody>
      </p:sp>
    </p:spTree>
    <p:extLst>
      <p:ext uri="{BB962C8B-B14F-4D97-AF65-F5344CB8AC3E}">
        <p14:creationId xmlns:p14="http://schemas.microsoft.com/office/powerpoint/2010/main" val="288091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Annual Security Report at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2"/>
              </a:rPr>
              <a:t>https://police.illinois.edu/clery/</a:t>
            </a: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 (Campus crime statistics and campus security information</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Campus Holiday Schedule at </a:t>
            </a:r>
            <a:r>
              <a:rPr kumimoji="0" lang="en-US" sz="1800" b="0" i="0" u="none" strike="noStrike" kern="1200" cap="none" spc="0" normalizeH="0" baseline="0" noProof="0" dirty="0">
                <a:ln>
                  <a:noFill/>
                </a:ln>
                <a:solidFill>
                  <a:srgbClr val="13294B"/>
                </a:solidFill>
                <a:effectLst/>
                <a:uLnTx/>
                <a:uFillTx/>
                <a:latin typeface="Calibri" panose="020F0502020204030204"/>
                <a:ea typeface="+mn-ea"/>
                <a:cs typeface="+mn-cs"/>
                <a:hlinkClick r:id="rId3"/>
              </a:rPr>
              <a:t>Campus Holiday Schedule - Illinois Human Resources</a:t>
            </a:r>
            <a:endParaRPr kumimoji="0" lang="en-US" sz="1800" b="0" i="0" u="none" strike="noStrike" kern="1200" cap="none" spc="0" normalizeH="0" baseline="0" noProof="0" dirty="0">
              <a:ln>
                <a:noFill/>
              </a:ln>
              <a:solidFill>
                <a:srgbClr val="13294B"/>
              </a:solidFill>
              <a:effectLst/>
              <a:highlight>
                <a:srgbClr val="FFFF00"/>
              </a:highligh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Campus Recreation at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https://campusrec.illinois.edu</a:t>
            </a:r>
            <a:endPar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Shared Benefits Program at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https://www.hr.uillinois.edu/leave/sharedbenefits/</a:t>
            </a:r>
            <a:endPar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Smoke-Free Campus Policy at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6"/>
              </a:rPr>
              <a:t>https://tobaccofree.illinois.edu/</a:t>
            </a: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Obtain a University ID Card (Urbana ID Center, Illini Union Bookstore, First Floor, 809 S Wright Street, Champaign) </a:t>
            </a:r>
            <a:r>
              <a:rPr kumimoji="0" lang="en-US" sz="1800" b="0" i="0" u="none" strike="noStrike" kern="1200" cap="none" spc="0" normalizeH="0" baseline="0" noProof="0" dirty="0">
                <a:ln>
                  <a:noFill/>
                </a:ln>
                <a:solidFill>
                  <a:srgbClr val="13294B"/>
                </a:solidFill>
                <a:effectLst/>
                <a:uLnTx/>
                <a:uFillTx/>
                <a:latin typeface="Calibri" panose="020F0502020204030204"/>
                <a:ea typeface="+mn-ea"/>
                <a:cs typeface="+mn-cs"/>
                <a:hlinkClick r:id="rId7"/>
              </a:rPr>
              <a:t>Urbana ID Center, i-card Programs (uillinois.edu)</a:t>
            </a:r>
            <a:endParaRPr kumimoji="0" lang="en-US" sz="1800" b="0" i="0" u="none" strike="noStrike" kern="1200" cap="none" spc="0" normalizeH="0" baseline="0" noProof="0" dirty="0">
              <a:ln>
                <a:noFill/>
              </a:ln>
              <a:solidFill>
                <a:srgbClr val="13294B"/>
              </a:solidFill>
              <a:effectLst/>
              <a:highlight>
                <a:srgbClr val="FFFF00"/>
              </a:highligh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rPr>
              <a:t>Establish parking arrangements if needed (Parking Department, 1201 W University Ave, Urbana, 217-333-3530) Web page: http://www.parking.illinois.edu Email: </a:t>
            </a:r>
            <a:r>
              <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hlinkClick r:id="rId8"/>
              </a:rPr>
              <a:t>parkingcomments@illinois.edu</a:t>
            </a:r>
            <a:endParaRPr kumimoji="0" lang="en-US" sz="1800" b="0" i="0" u="none" strike="noStrike" kern="1200" cap="none" spc="0" normalizeH="0" baseline="0" noProof="0" dirty="0">
              <a:ln>
                <a:noFill/>
              </a:ln>
              <a:solidFill>
                <a:srgbClr val="13294B"/>
              </a:solidFill>
              <a:effectLst/>
              <a:uLnTx/>
              <a:uFillTx/>
              <a:latin typeface="Calibri" panose="020F0502020204030204" pitchFamily="34" charset="0"/>
              <a:ea typeface="Calibri" panose="020F0502020204030204" pitchFamily="34" charset="0"/>
              <a:cs typeface="+mn-cs"/>
            </a:endParaRPr>
          </a:p>
          <a:p>
            <a:endParaRPr lang="en-US" dirty="0"/>
          </a:p>
        </p:txBody>
      </p:sp>
      <p:sp>
        <p:nvSpPr>
          <p:cNvPr id="3" name="Title 2"/>
          <p:cNvSpPr>
            <a:spLocks noGrp="1"/>
          </p:cNvSpPr>
          <p:nvPr>
            <p:ph type="title"/>
          </p:nvPr>
        </p:nvSpPr>
        <p:spPr/>
        <p:txBody>
          <a:bodyPr/>
          <a:lstStyle/>
          <a:p>
            <a:pPr algn="l"/>
            <a:r>
              <a:rPr lang="en-US" dirty="0"/>
              <a:t>Campus Resources</a:t>
            </a:r>
          </a:p>
        </p:txBody>
      </p:sp>
    </p:spTree>
    <p:extLst>
      <p:ext uri="{BB962C8B-B14F-4D97-AF65-F5344CB8AC3E}">
        <p14:creationId xmlns:p14="http://schemas.microsoft.com/office/powerpoint/2010/main" val="1518369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B7DF-A212-F14A-422A-C61EF5D9FCFD}"/>
              </a:ext>
            </a:extLst>
          </p:cNvPr>
          <p:cNvSpPr>
            <a:spLocks noGrp="1"/>
          </p:cNvSpPr>
          <p:nvPr>
            <p:ph type="title"/>
          </p:nvPr>
        </p:nvSpPr>
        <p:spPr/>
        <p:txBody>
          <a:bodyPr/>
          <a:lstStyle/>
          <a:p>
            <a:r>
              <a:rPr lang="en-US" dirty="0"/>
              <a:t>Orientations</a:t>
            </a:r>
          </a:p>
        </p:txBody>
      </p:sp>
      <p:sp>
        <p:nvSpPr>
          <p:cNvPr id="3" name="Content Placeholder 2">
            <a:extLst>
              <a:ext uri="{FF2B5EF4-FFF2-40B4-BE49-F238E27FC236}">
                <a16:creationId xmlns:a16="http://schemas.microsoft.com/office/drawing/2014/main" id="{CBB07987-FA23-729E-FEB3-8792A835AE8E}"/>
              </a:ext>
            </a:extLst>
          </p:cNvPr>
          <p:cNvSpPr>
            <a:spLocks noGrp="1"/>
          </p:cNvSpPr>
          <p:nvPr>
            <p:ph idx="1"/>
          </p:nvPr>
        </p:nvSpPr>
        <p:spPr/>
        <p:txBody>
          <a:bodyPr/>
          <a:lstStyle/>
          <a:p>
            <a:pPr algn="l" rtl="0" fontAlgn="base"/>
            <a:r>
              <a:rPr lang="en-US" sz="1800" b="0" i="0" dirty="0">
                <a:solidFill>
                  <a:srgbClr val="000000"/>
                </a:solidFill>
                <a:effectLst/>
                <a:latin typeface="Calibri" panose="020F0502020204030204" pitchFamily="34" charset="0"/>
              </a:rPr>
              <a:t>Each Fall, </a:t>
            </a:r>
            <a:r>
              <a:rPr lang="en-US" sz="1800" dirty="0">
                <a:solidFill>
                  <a:srgbClr val="000000"/>
                </a:solidFill>
                <a:latin typeface="Calibri" panose="020F0502020204030204" pitchFamily="34" charset="0"/>
              </a:rPr>
              <a:t>Spring and Summer, </a:t>
            </a:r>
            <a:r>
              <a:rPr lang="en-US" sz="1800" b="0" i="0" dirty="0">
                <a:solidFill>
                  <a:srgbClr val="000000"/>
                </a:solidFill>
                <a:effectLst/>
                <a:latin typeface="Calibri" panose="020F0502020204030204" pitchFamily="34" charset="0"/>
              </a:rPr>
              <a:t>ISSS provides a separate </a:t>
            </a:r>
            <a:r>
              <a:rPr lang="en-US" sz="1800" dirty="0">
                <a:solidFill>
                  <a:srgbClr val="000000"/>
                </a:solidFill>
                <a:latin typeface="Calibri" panose="020F0502020204030204" pitchFamily="34" charset="0"/>
              </a:rPr>
              <a:t>o</a:t>
            </a:r>
            <a:r>
              <a:rPr lang="en-US" sz="1800" b="0" i="0" dirty="0">
                <a:solidFill>
                  <a:srgbClr val="000000"/>
                </a:solidFill>
                <a:effectLst/>
                <a:latin typeface="Calibri" panose="020F0502020204030204" pitchFamily="34" charset="0"/>
              </a:rPr>
              <a:t>rientation for International Undergrads and Graduates.</a:t>
            </a:r>
            <a:r>
              <a:rPr lang="en-US" sz="1200" dirty="0">
                <a:solidFill>
                  <a:srgbClr val="000000"/>
                </a:solidFill>
                <a:latin typeface="Segoe UI" panose="020B0502040204020203" pitchFamily="34" charset="0"/>
              </a:rPr>
              <a:t> </a:t>
            </a:r>
            <a:r>
              <a:rPr lang="en-US" sz="1800" b="0" i="0" dirty="0">
                <a:solidFill>
                  <a:srgbClr val="13294B"/>
                </a:solidFill>
                <a:effectLst/>
                <a:latin typeface="Calibri" panose="020F0502020204030204" pitchFamily="34" charset="0"/>
              </a:rPr>
              <a:t>If you have any questions, please contact International Student and Scholar Services via email </a:t>
            </a:r>
            <a:r>
              <a:rPr lang="en-US" sz="1800" b="0" i="0" dirty="0">
                <a:solidFill>
                  <a:srgbClr val="000000"/>
                </a:solidFill>
                <a:effectLst/>
                <a:latin typeface="Calibri" panose="020F0502020204030204" pitchFamily="34" charset="0"/>
                <a:hlinkClick r:id="rId2"/>
              </a:rPr>
              <a:t>isss-programs@illinois.edu</a:t>
            </a:r>
            <a:r>
              <a:rPr lang="en-US" sz="1800" b="0" i="0" dirty="0">
                <a:solidFill>
                  <a:srgbClr val="1D58A7"/>
                </a:solidFill>
                <a:effectLst/>
                <a:latin typeface="Calibri" panose="020F0502020204030204" pitchFamily="34" charset="0"/>
              </a:rPr>
              <a:t>. </a:t>
            </a:r>
            <a:endParaRPr lang="en-US" sz="1800" dirty="0">
              <a:solidFill>
                <a:srgbClr val="1D58A7"/>
              </a:solidFill>
              <a:latin typeface="Calibri" panose="020F0502020204030204" pitchFamily="34" charset="0"/>
            </a:endParaRPr>
          </a:p>
          <a:p>
            <a:pPr algn="l" rtl="0" fontAlgn="base"/>
            <a:r>
              <a:rPr lang="en-US" sz="1800" dirty="0">
                <a:solidFill>
                  <a:srgbClr val="000000"/>
                </a:solidFill>
                <a:latin typeface="Calibri" panose="020F0502020204030204" pitchFamily="34" charset="0"/>
              </a:rPr>
              <a:t>First-Year Students Required Programming (and transfer students):</a:t>
            </a:r>
            <a:r>
              <a:rPr lang="en-US" sz="1800" b="0" i="0" dirty="0">
                <a:solidFill>
                  <a:srgbClr val="1D58A7"/>
                </a:solidFill>
                <a:effectLst/>
                <a:latin typeface="Calibri" panose="020F0502020204030204" pitchFamily="34" charset="0"/>
              </a:rPr>
              <a:t> </a:t>
            </a:r>
            <a:r>
              <a:rPr lang="en-US" sz="1800" b="0" i="0" dirty="0">
                <a:solidFill>
                  <a:srgbClr val="1D58A7"/>
                </a:solidFill>
                <a:effectLst/>
                <a:latin typeface="Calibri" panose="020F0502020204030204" pitchFamily="34" charset="0"/>
                <a:hlinkClick r:id="rId3"/>
              </a:rPr>
              <a:t>https://newstudent.illinois.edu/orientation/expectedprogramming</a:t>
            </a:r>
            <a:endParaRPr lang="en-US" sz="1800" b="0" i="0" dirty="0">
              <a:solidFill>
                <a:srgbClr val="1D58A7"/>
              </a:solidFill>
              <a:effectLst/>
              <a:latin typeface="Calibri" panose="020F0502020204030204" pitchFamily="34" charset="0"/>
            </a:endParaRPr>
          </a:p>
          <a:p>
            <a:pPr algn="l" rtl="0" fontAlgn="base"/>
            <a:r>
              <a:rPr lang="en-US" sz="1800" dirty="0">
                <a:solidFill>
                  <a:srgbClr val="000000"/>
                </a:solidFill>
                <a:latin typeface="Calibri" panose="020F0502020204030204" pitchFamily="34" charset="0"/>
              </a:rPr>
              <a:t>2025 Graduate Assistant Employee Orientation Dates:</a:t>
            </a:r>
            <a:r>
              <a:rPr lang="en-US" sz="1200" dirty="0">
                <a:solidFill>
                  <a:srgbClr val="000000"/>
                </a:solidFill>
                <a:latin typeface="Segoe UI" panose="020B0502040204020203" pitchFamily="34" charset="0"/>
              </a:rPr>
              <a:t> </a:t>
            </a:r>
          </a:p>
          <a:p>
            <a:pPr marL="0" indent="0" algn="l" rtl="0" fontAlgn="base">
              <a:buNone/>
            </a:pPr>
            <a:r>
              <a:rPr lang="en-US" sz="1200" dirty="0">
                <a:solidFill>
                  <a:srgbClr val="000000"/>
                </a:solidFill>
                <a:latin typeface="Segoe UI" panose="020B0502040204020203" pitchFamily="34" charset="0"/>
              </a:rPr>
              <a:t>Tuesday, September 2, 2025, from 3- 4:30pm via Zoom</a:t>
            </a:r>
          </a:p>
          <a:p>
            <a:pPr marL="0" indent="0" algn="l" rtl="0" fontAlgn="base">
              <a:buNone/>
            </a:pPr>
            <a:r>
              <a:rPr lang="en-US" sz="1200" dirty="0">
                <a:solidFill>
                  <a:srgbClr val="000000"/>
                </a:solidFill>
                <a:latin typeface="Segoe UI" panose="020B0502040204020203" pitchFamily="34" charset="0"/>
              </a:rPr>
              <a:t>Thursday, September 4, 2025, from 9- 10:30am via Zoom</a:t>
            </a:r>
          </a:p>
          <a:p>
            <a:pPr marL="0" indent="0" algn="l" rtl="0" fontAlgn="base">
              <a:buNone/>
            </a:pPr>
            <a:r>
              <a:rPr lang="en-US" sz="1800" dirty="0">
                <a:solidFill>
                  <a:srgbClr val="000000"/>
                </a:solidFill>
                <a:latin typeface="Calibri" panose="020F0502020204030204" pitchFamily="34" charset="0"/>
                <a:hlinkClick r:id="rId4"/>
              </a:rPr>
              <a:t>https://humanresources.illinois.edu/employee-experience/new-employee/onboarding/orientation/</a:t>
            </a:r>
            <a:endParaRPr lang="en-US" sz="1800" dirty="0">
              <a:solidFill>
                <a:srgbClr val="000000"/>
              </a:solidFill>
              <a:latin typeface="Calibri" panose="020F0502020204030204" pitchFamily="34" charset="0"/>
            </a:endParaRPr>
          </a:p>
          <a:p>
            <a:pPr marL="0" indent="0" algn="l" rtl="0" fontAlgn="base">
              <a:buNone/>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3596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92923" y="447926"/>
            <a:ext cx="8305800" cy="934977"/>
          </a:xfrm>
        </p:spPr>
        <p:txBody>
          <a:bodyPr>
            <a:normAutofit fontScale="25000" lnSpcReduction="20000"/>
          </a:bodyPr>
          <a:lstStyle/>
          <a:p>
            <a:pPr eaLnBrk="1" hangingPunct="1">
              <a:lnSpc>
                <a:spcPct val="90000"/>
              </a:lnSpc>
              <a:buNone/>
            </a:pPr>
            <a:r>
              <a:rPr lang="en-US" sz="16000" b="1" dirty="0">
                <a:solidFill>
                  <a:schemeClr val="accent1"/>
                </a:solidFill>
              </a:rPr>
              <a:t>Questions?  </a:t>
            </a:r>
          </a:p>
          <a:p>
            <a:pPr eaLnBrk="1" hangingPunct="1">
              <a:lnSpc>
                <a:spcPct val="90000"/>
              </a:lnSpc>
            </a:pPr>
            <a:endParaRPr lang="en-US" sz="4800" dirty="0"/>
          </a:p>
          <a:p>
            <a:pPr algn="ctr" eaLnBrk="1" hangingPunct="1">
              <a:lnSpc>
                <a:spcPct val="90000"/>
              </a:lnSpc>
              <a:buNone/>
            </a:pPr>
            <a:r>
              <a:rPr lang="en-US" sz="3600" dirty="0"/>
              <a:t> </a:t>
            </a:r>
          </a:p>
        </p:txBody>
      </p:sp>
      <p:sp>
        <p:nvSpPr>
          <p:cNvPr id="24578" name="AutoShape 2"/>
          <p:cNvSpPr>
            <a:spLocks noGrp="1" noChangeArrowheads="1"/>
          </p:cNvSpPr>
          <p:nvPr>
            <p:ph type="title"/>
          </p:nvPr>
        </p:nvSpPr>
        <p:spPr/>
        <p:txBody>
          <a:bodyPr/>
          <a:lstStyle/>
          <a:p>
            <a:pPr eaLnBrk="1" hangingPunct="1"/>
            <a:r>
              <a:rPr lang="en-US" dirty="0"/>
              <a:t>  </a:t>
            </a:r>
          </a:p>
        </p:txBody>
      </p:sp>
      <p:sp>
        <p:nvSpPr>
          <p:cNvPr id="2050" name="AutoShape 2" descr="C:\Documents and Settings\clthomas\Local Settings\Temp\7zO14F.tmp\1867_50.gif"/>
          <p:cNvSpPr>
            <a:spLocks noChangeAspect="1" noChangeArrowheads="1"/>
          </p:cNvSpPr>
          <p:nvPr/>
        </p:nvSpPr>
        <p:spPr bwMode="auto">
          <a:xfrm>
            <a:off x="1587500" y="-136525"/>
            <a:ext cx="476250" cy="809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TIF"/>
          <p:cNvPicPr>
            <a:picLocks noChangeAspect="1"/>
          </p:cNvPicPr>
          <p:nvPr/>
        </p:nvPicPr>
        <p:blipFill>
          <a:blip r:embed="rId2" cstate="print"/>
          <a:stretch>
            <a:fillRect/>
          </a:stretch>
        </p:blipFill>
        <p:spPr>
          <a:xfrm>
            <a:off x="1828800" y="6096000"/>
            <a:ext cx="465328" cy="603668"/>
          </a:xfrm>
          <a:prstGeom prst="rect">
            <a:avLst/>
          </a:prstGeom>
        </p:spPr>
      </p:pic>
      <p:sp>
        <p:nvSpPr>
          <p:cNvPr id="7" name="TextBox 6"/>
          <p:cNvSpPr txBox="1"/>
          <p:nvPr/>
        </p:nvSpPr>
        <p:spPr>
          <a:xfrm>
            <a:off x="1024456" y="1465704"/>
            <a:ext cx="8153400" cy="2862322"/>
          </a:xfrm>
          <a:prstGeom prst="rect">
            <a:avLst/>
          </a:prstGeom>
          <a:noFill/>
        </p:spPr>
        <p:txBody>
          <a:bodyPr wrap="square" rtlCol="0">
            <a:spAutoFit/>
          </a:bodyPr>
          <a:lstStyle/>
          <a:p>
            <a:pPr algn="ctr" eaLnBrk="1" hangingPunct="1">
              <a:lnSpc>
                <a:spcPct val="90000"/>
              </a:lnSpc>
              <a:buNone/>
            </a:pPr>
            <a:r>
              <a:rPr lang="en-US" sz="4000" dirty="0"/>
              <a:t>Welcome to the </a:t>
            </a:r>
          </a:p>
          <a:p>
            <a:pPr algn="ctr" eaLnBrk="1" hangingPunct="1">
              <a:lnSpc>
                <a:spcPct val="90000"/>
              </a:lnSpc>
              <a:buNone/>
            </a:pPr>
            <a:r>
              <a:rPr lang="en-US" sz="4000" dirty="0"/>
              <a:t>University of Illinois!!!</a:t>
            </a:r>
          </a:p>
          <a:p>
            <a:pPr algn="ctr" eaLnBrk="1" hangingPunct="1">
              <a:lnSpc>
                <a:spcPct val="90000"/>
              </a:lnSpc>
              <a:buNone/>
            </a:pPr>
            <a:endParaRPr lang="en-US" sz="4000" dirty="0"/>
          </a:p>
          <a:p>
            <a:pPr algn="ctr" eaLnBrk="1" hangingPunct="1">
              <a:lnSpc>
                <a:spcPct val="90000"/>
              </a:lnSpc>
              <a:buNone/>
            </a:pPr>
            <a:r>
              <a:rPr lang="en-US" sz="4000" dirty="0"/>
              <a:t>Best wishes toward a </a:t>
            </a:r>
          </a:p>
          <a:p>
            <a:pPr algn="ctr" eaLnBrk="1" hangingPunct="1">
              <a:lnSpc>
                <a:spcPct val="90000"/>
              </a:lnSpc>
              <a:buNone/>
            </a:pPr>
            <a:r>
              <a:rPr lang="en-US" sz="4000" dirty="0"/>
              <a:t>rewarding academic adventure!!!</a:t>
            </a:r>
          </a:p>
        </p:txBody>
      </p:sp>
    </p:spTree>
    <p:extLst>
      <p:ext uri="{BB962C8B-B14F-4D97-AF65-F5344CB8AC3E}">
        <p14:creationId xmlns:p14="http://schemas.microsoft.com/office/powerpoint/2010/main" val="4060780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heel(8)">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anim calcmode="lin" valueType="num">
                                      <p:cBhvr>
                                        <p:cTn id="18" dur="5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7">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24" dur="500" fill="hold"/>
                                        <p:tgtEl>
                                          <p:spTgt spid="7">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anim calcmode="lin" valueType="num">
                                      <p:cBhvr>
                                        <p:cTn id="28" dur="5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29"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Employment Information</a:t>
            </a:r>
          </a:p>
        </p:txBody>
      </p:sp>
    </p:spTree>
    <p:extLst>
      <p:ext uri="{BB962C8B-B14F-4D97-AF65-F5344CB8AC3E}">
        <p14:creationId xmlns:p14="http://schemas.microsoft.com/office/powerpoint/2010/main" val="23623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6884" y="228600"/>
            <a:ext cx="9950116" cy="1143000"/>
          </a:xfrm>
        </p:spPr>
        <p:txBody>
          <a:bodyPr>
            <a:normAutofit fontScale="90000"/>
          </a:bodyPr>
          <a:lstStyle/>
          <a:p>
            <a:pPr eaLnBrk="1" hangingPunct="1"/>
            <a:r>
              <a:rPr lang="en-US" dirty="0"/>
              <a:t>What comes with an Assistantship?</a:t>
            </a:r>
          </a:p>
        </p:txBody>
      </p:sp>
      <p:sp>
        <p:nvSpPr>
          <p:cNvPr id="16387" name="Rectangle 2"/>
          <p:cNvSpPr>
            <a:spLocks noChangeArrowheads="1"/>
          </p:cNvSpPr>
          <p:nvPr/>
        </p:nvSpPr>
        <p:spPr bwMode="auto">
          <a:xfrm>
            <a:off x="721092" y="1141397"/>
            <a:ext cx="8229600" cy="4693593"/>
          </a:xfrm>
          <a:prstGeom prst="rect">
            <a:avLst/>
          </a:prstGeom>
          <a:noFill/>
          <a:ln w="9525">
            <a:noFill/>
            <a:miter lim="800000"/>
            <a:headEnd/>
            <a:tailEnd/>
          </a:ln>
        </p:spPr>
        <p:txBody>
          <a:bodyPr wrap="square">
            <a:spAutoFit/>
          </a:bodyPr>
          <a:lstStyle/>
          <a:p>
            <a:pPr marL="342900" indent="-342900">
              <a:spcAft>
                <a:spcPts val="600"/>
              </a:spcAft>
              <a:buClr>
                <a:schemeClr val="bg2">
                  <a:lumMod val="50000"/>
                </a:schemeClr>
              </a:buClr>
              <a:buSzPct val="125000"/>
              <a:buFont typeface="Wingdings" pitchFamily="2" charset="2"/>
              <a:buChar char="§"/>
            </a:pPr>
            <a:r>
              <a:rPr lang="en-US" sz="2400" dirty="0"/>
              <a:t>Monthly stipend</a:t>
            </a:r>
          </a:p>
          <a:p>
            <a:pPr marL="342900" indent="-342900">
              <a:spcAft>
                <a:spcPts val="600"/>
              </a:spcAft>
              <a:buClr>
                <a:schemeClr val="bg2">
                  <a:lumMod val="50000"/>
                </a:schemeClr>
              </a:buClr>
              <a:buSzPct val="125000"/>
              <a:buFont typeface="Wingdings" pitchFamily="2" charset="2"/>
              <a:buChar char="§"/>
            </a:pPr>
            <a:r>
              <a:rPr lang="en-US" sz="2400" dirty="0"/>
              <a:t>Tuition and fee waivers</a:t>
            </a:r>
          </a:p>
          <a:p>
            <a:pPr marL="342900" indent="-342900">
              <a:spcAft>
                <a:spcPts val="600"/>
              </a:spcAft>
              <a:buClr>
                <a:schemeClr val="bg2">
                  <a:lumMod val="50000"/>
                </a:schemeClr>
              </a:buClr>
              <a:buSzPct val="125000"/>
              <a:buFont typeface="Wingdings" pitchFamily="2" charset="2"/>
              <a:buChar char="§"/>
            </a:pPr>
            <a:r>
              <a:rPr lang="en-US" sz="2400" dirty="0"/>
              <a:t>University pays 100% for coverage through </a:t>
            </a:r>
            <a:r>
              <a:rPr lang="en-US" sz="2400" u="sng" dirty="0"/>
              <a:t>McKinley Health Center and Counseling Center</a:t>
            </a:r>
          </a:p>
          <a:p>
            <a:pPr marL="342900" indent="-342900">
              <a:spcAft>
                <a:spcPts val="600"/>
              </a:spcAft>
              <a:buClr>
                <a:schemeClr val="bg2">
                  <a:lumMod val="50000"/>
                </a:schemeClr>
              </a:buClr>
              <a:buSzPct val="125000"/>
              <a:buFont typeface="Wingdings" pitchFamily="2" charset="2"/>
              <a:buChar char="§"/>
            </a:pPr>
            <a:r>
              <a:rPr lang="en-US" sz="2400" dirty="0"/>
              <a:t>Individual Health Insurance: The University will contribute 87% of the coverage</a:t>
            </a:r>
          </a:p>
          <a:p>
            <a:pPr marL="342900" indent="-342900">
              <a:spcAft>
                <a:spcPts val="600"/>
              </a:spcAft>
              <a:buClr>
                <a:schemeClr val="bg2">
                  <a:lumMod val="50000"/>
                </a:schemeClr>
              </a:buClr>
              <a:buSzPct val="125000"/>
              <a:buFont typeface="Wingdings" pitchFamily="2" charset="2"/>
              <a:buChar char="§"/>
            </a:pPr>
            <a:r>
              <a:rPr lang="en-US" sz="2400" dirty="0"/>
              <a:t>Dependent Health Insurance: The University will contribute 40% of the coverage</a:t>
            </a:r>
          </a:p>
          <a:p>
            <a:pPr marL="342900" indent="-342900">
              <a:spcAft>
                <a:spcPts val="600"/>
              </a:spcAft>
              <a:buClr>
                <a:schemeClr val="bg2">
                  <a:lumMod val="50000"/>
                </a:schemeClr>
              </a:buClr>
              <a:buSzPct val="125000"/>
              <a:buFont typeface="Wingdings" pitchFamily="2" charset="2"/>
              <a:buChar char="§"/>
            </a:pPr>
            <a:r>
              <a:rPr lang="en-US" sz="2400" dirty="0"/>
              <a:t>University paid dental and vision insurance coverage</a:t>
            </a:r>
          </a:p>
          <a:p>
            <a:pPr marL="342900" indent="-342900">
              <a:spcAft>
                <a:spcPts val="600"/>
              </a:spcAft>
              <a:buClr>
                <a:schemeClr val="bg2">
                  <a:lumMod val="50000"/>
                </a:schemeClr>
              </a:buClr>
              <a:buSzPct val="125000"/>
              <a:buFont typeface="Wingdings" pitchFamily="2" charset="2"/>
              <a:buChar char="§"/>
            </a:pPr>
            <a:r>
              <a:rPr lang="en-US" sz="2400" dirty="0"/>
              <a:t>Sick leave</a:t>
            </a:r>
          </a:p>
          <a:p>
            <a:pPr marL="342900" indent="-342900">
              <a:spcAft>
                <a:spcPts val="600"/>
              </a:spcAft>
              <a:buClr>
                <a:schemeClr val="bg2">
                  <a:lumMod val="50000"/>
                </a:schemeClr>
              </a:buClr>
              <a:buSzPct val="125000"/>
              <a:buFont typeface="Wingdings" pitchFamily="2" charset="2"/>
              <a:buChar char="§"/>
            </a:pPr>
            <a:r>
              <a:rPr lang="en-US" sz="2400" dirty="0"/>
              <a:t>Holidays</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5873362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6608" y="1166018"/>
            <a:ext cx="8229600" cy="4525963"/>
          </a:xfrm>
        </p:spPr>
        <p:txBody>
          <a:bodyPr>
            <a:normAutofit fontScale="92500" lnSpcReduction="20000"/>
          </a:bodyPr>
          <a:lstStyle/>
          <a:p>
            <a:pPr>
              <a:buClr>
                <a:schemeClr val="bg2">
                  <a:lumMod val="50000"/>
                </a:schemeClr>
              </a:buClr>
              <a:buSzPct val="100000"/>
            </a:pPr>
            <a:r>
              <a:rPr lang="en-US" dirty="0"/>
              <a:t>Non-resident Aliens can hold </a:t>
            </a:r>
          </a:p>
          <a:p>
            <a:pPr lvl="1">
              <a:buClr>
                <a:schemeClr val="bg2">
                  <a:lumMod val="50000"/>
                </a:schemeClr>
              </a:buClr>
              <a:buSzPct val="100000"/>
            </a:pPr>
            <a:r>
              <a:rPr lang="en-US" dirty="0"/>
              <a:t>Up to 50% appointment during the AY</a:t>
            </a:r>
          </a:p>
          <a:p>
            <a:pPr lvl="1">
              <a:buClr>
                <a:schemeClr val="bg2">
                  <a:lumMod val="50000"/>
                </a:schemeClr>
              </a:buClr>
              <a:buSzPct val="100000"/>
            </a:pPr>
            <a:r>
              <a:rPr lang="en-US" dirty="0"/>
              <a:t>Up to 67% appointment during breaks if enrolled in classes, 100% if not</a:t>
            </a:r>
          </a:p>
          <a:p>
            <a:pPr>
              <a:buClr>
                <a:schemeClr val="bg2">
                  <a:lumMod val="50000"/>
                </a:schemeClr>
              </a:buClr>
              <a:buSzPct val="100000"/>
            </a:pPr>
            <a:r>
              <a:rPr lang="en-US" dirty="0"/>
              <a:t>US citizens/Permanent Residents/EAD can hold</a:t>
            </a:r>
          </a:p>
          <a:p>
            <a:pPr lvl="1">
              <a:buClr>
                <a:schemeClr val="bg2">
                  <a:lumMod val="50000"/>
                </a:schemeClr>
              </a:buClr>
              <a:buSzPct val="100000"/>
            </a:pPr>
            <a:r>
              <a:rPr lang="en-US" dirty="0"/>
              <a:t>Up to 67% during the AY. </a:t>
            </a:r>
            <a:r>
              <a:rPr lang="en-US" i="1" dirty="0">
                <a:solidFill>
                  <a:schemeClr val="tx2">
                    <a:lumMod val="40000"/>
                    <a:lumOff val="60000"/>
                  </a:schemeClr>
                </a:solidFill>
              </a:rPr>
              <a:t>Note: The Graduate College has raised its limit on concurrent employment for fellowship holders from 50% to 67%, and Grad Hourly positions will no longer count toward the limit. (Note, however, that any lower limits set by funders, departments, government agencies, etc. will still apply.) </a:t>
            </a:r>
          </a:p>
          <a:p>
            <a:pPr lvl="1">
              <a:buClr>
                <a:schemeClr val="bg2">
                  <a:lumMod val="50000"/>
                </a:schemeClr>
              </a:buClr>
              <a:buSzPct val="100000"/>
            </a:pPr>
            <a:r>
              <a:rPr lang="en-US" dirty="0"/>
              <a:t>Up to 67% during breaks if enrolled in classes, 100% if not</a:t>
            </a:r>
          </a:p>
          <a:p>
            <a:pPr eaLnBrk="1" hangingPunct="1">
              <a:buClr>
                <a:schemeClr val="bg2">
                  <a:lumMod val="50000"/>
                </a:schemeClr>
              </a:buClr>
              <a:buSzPct val="100000"/>
            </a:pPr>
            <a:r>
              <a:rPr lang="en-US" dirty="0"/>
              <a:t>Breaks (Fall, Winter, Spring)- Can be employed up to 100% regardless of above status.  EXCEPTION: Summer -  if a student is enrolled in classes – the maximum percentage is 67% (fellowships excluded)</a:t>
            </a:r>
          </a:p>
          <a:p>
            <a:pPr eaLnBrk="1" hangingPunct="1">
              <a:buNone/>
            </a:pPr>
            <a:endParaRPr lang="en-US" dirty="0"/>
          </a:p>
        </p:txBody>
      </p:sp>
      <p:sp>
        <p:nvSpPr>
          <p:cNvPr id="12290" name="AutoShape 2"/>
          <p:cNvSpPr>
            <a:spLocks noGrp="1" noChangeArrowheads="1"/>
          </p:cNvSpPr>
          <p:nvPr>
            <p:ph type="title"/>
          </p:nvPr>
        </p:nvSpPr>
        <p:spPr>
          <a:xfrm>
            <a:off x="375385" y="152400"/>
            <a:ext cx="9835415" cy="1143000"/>
          </a:xfrm>
        </p:spPr>
        <p:txBody>
          <a:bodyPr/>
          <a:lstStyle/>
          <a:p>
            <a:pPr algn="l" eaLnBrk="1" hangingPunct="1"/>
            <a:r>
              <a:rPr lang="en-US" dirty="0"/>
              <a:t>Limitations to Employment</a:t>
            </a:r>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37133752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subTnLst>
                                    <p:animClr clrSpc="rgb" dir="cw">
                                      <p:cBhvr override="childStyle">
                                        <p:cTn dur="1" fill="hold" display="0" masterRel="nextClick" afterEffect="1"/>
                                        <p:tgtEl>
                                          <p:spTgt spid="12291">
                                            <p:txEl>
                                              <p:pRg st="0" end="0"/>
                                            </p:txEl>
                                          </p:spTgt>
                                        </p:tgtEl>
                                        <p:attrNameLst>
                                          <p:attrName>ppt_c</p:attrName>
                                        </p:attrNameLst>
                                      </p:cBhvr>
                                      <p:to>
                                        <a:srgbClr val="44B9E8"/>
                                      </p:to>
                                    </p:animClr>
                                  </p:sub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subTnLst>
                                    <p:animClr clrSpc="rgb" dir="cw">
                                      <p:cBhvr override="childStyle">
                                        <p:cTn dur="1" fill="hold" display="0" masterRel="nextClick" afterEffect="1"/>
                                        <p:tgtEl>
                                          <p:spTgt spid="12291">
                                            <p:txEl>
                                              <p:pRg st="1" end="1"/>
                                            </p:txEl>
                                          </p:spTgt>
                                        </p:tgtEl>
                                        <p:attrNameLst>
                                          <p:attrName>ppt_c</p:attrName>
                                        </p:attrNameLst>
                                      </p:cBhvr>
                                      <p:to>
                                        <a:srgbClr val="44B9E8"/>
                                      </p:to>
                                    </p:animClr>
                                  </p:subTnLst>
                                </p:cTn>
                              </p:par>
                              <p:par>
                                <p:cTn id="11" presetID="10"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subTnLst>
                                    <p:animClr clrSpc="rgb" dir="cw">
                                      <p:cBhvr override="childStyle">
                                        <p:cTn dur="1" fill="hold" display="0" masterRel="nextClick" afterEffect="1"/>
                                        <p:tgtEl>
                                          <p:spTgt spid="12291">
                                            <p:txEl>
                                              <p:pRg st="2" end="2"/>
                                            </p:txEl>
                                          </p:spTgt>
                                        </p:tgtEl>
                                        <p:attrNameLst>
                                          <p:attrName>ppt_c</p:attrName>
                                        </p:attrNameLst>
                                      </p:cBhvr>
                                      <p:to>
                                        <a:srgbClr val="44B9E8"/>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500"/>
                                        <p:tgtEl>
                                          <p:spTgt spid="12291">
                                            <p:txEl>
                                              <p:pRg st="3" end="3"/>
                                            </p:txEl>
                                          </p:spTgt>
                                        </p:tgtEl>
                                      </p:cBhvr>
                                    </p:animEffect>
                                  </p:childTnLst>
                                  <p:subTnLst>
                                    <p:animClr clrSpc="rgb" dir="cw">
                                      <p:cBhvr override="childStyle">
                                        <p:cTn dur="1" fill="hold" display="0" masterRel="nextClick" afterEffect="1"/>
                                        <p:tgtEl>
                                          <p:spTgt spid="12291">
                                            <p:txEl>
                                              <p:pRg st="3" end="3"/>
                                            </p:txEl>
                                          </p:spTgt>
                                        </p:tgtEl>
                                        <p:attrNameLst>
                                          <p:attrName>ppt_c</p:attrName>
                                        </p:attrNameLst>
                                      </p:cBhvr>
                                      <p:to>
                                        <a:srgbClr val="44B9E8"/>
                                      </p:to>
                                    </p:animClr>
                                  </p:subTnLst>
                                </p:cTn>
                              </p:par>
                              <p:par>
                                <p:cTn id="19" presetID="10" presetClass="entr" presetSubtype="0"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500"/>
                                        <p:tgtEl>
                                          <p:spTgt spid="12291">
                                            <p:txEl>
                                              <p:pRg st="4" end="4"/>
                                            </p:txEl>
                                          </p:spTgt>
                                        </p:tgtEl>
                                      </p:cBhvr>
                                    </p:animEffect>
                                  </p:childTnLst>
                                  <p:subTnLst>
                                    <p:animClr clrSpc="rgb" dir="cw">
                                      <p:cBhvr override="childStyle">
                                        <p:cTn dur="1" fill="hold" display="0" masterRel="nextClick" afterEffect="1"/>
                                        <p:tgtEl>
                                          <p:spTgt spid="12291">
                                            <p:txEl>
                                              <p:pRg st="4" end="4"/>
                                            </p:txEl>
                                          </p:spTgt>
                                        </p:tgtEl>
                                        <p:attrNameLst>
                                          <p:attrName>ppt_c</p:attrName>
                                        </p:attrNameLst>
                                      </p:cBhvr>
                                      <p:to>
                                        <a:srgbClr val="44B9E8"/>
                                      </p:to>
                                    </p:animClr>
                                  </p:subTnLst>
                                </p:cTn>
                              </p:par>
                              <p:par>
                                <p:cTn id="22" presetID="10" presetClass="entr" presetSubtype="0" fill="hold" grpId="0" nodeType="with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fade">
                                      <p:cBhvr>
                                        <p:cTn id="24" dur="500"/>
                                        <p:tgtEl>
                                          <p:spTgt spid="12291">
                                            <p:txEl>
                                              <p:pRg st="5" end="5"/>
                                            </p:txEl>
                                          </p:spTgt>
                                        </p:tgtEl>
                                      </p:cBhvr>
                                    </p:animEffect>
                                  </p:childTnLst>
                                  <p:subTnLst>
                                    <p:animClr clrSpc="rgb" dir="cw">
                                      <p:cBhvr override="childStyle">
                                        <p:cTn dur="1" fill="hold" display="0" masterRel="nextClick" afterEffect="1"/>
                                        <p:tgtEl>
                                          <p:spTgt spid="12291">
                                            <p:txEl>
                                              <p:pRg st="5" end="5"/>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291">
                                            <p:txEl>
                                              <p:pRg st="6" end="6"/>
                                            </p:txEl>
                                          </p:spTgt>
                                        </p:tgtEl>
                                        <p:attrNameLst>
                                          <p:attrName>style.visibility</p:attrName>
                                        </p:attrNameLst>
                                      </p:cBhvr>
                                      <p:to>
                                        <p:strVal val="visible"/>
                                      </p:to>
                                    </p:set>
                                    <p:animEffect transition="in" filter="fade">
                                      <p:cBhvr>
                                        <p:cTn id="29"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78823" y="1295400"/>
            <a:ext cx="8229600" cy="4800600"/>
          </a:xfrm>
        </p:spPr>
        <p:txBody>
          <a:bodyPr>
            <a:normAutofit lnSpcReduction="10000"/>
          </a:bodyPr>
          <a:lstStyle/>
          <a:p>
            <a:pPr eaLnBrk="1" hangingPunct="1"/>
            <a:endParaRPr lang="en-US" dirty="0"/>
          </a:p>
          <a:p>
            <a:pPr eaLnBrk="1" hangingPunct="1">
              <a:buClr>
                <a:schemeClr val="bg2">
                  <a:lumMod val="50000"/>
                </a:schemeClr>
              </a:buClr>
              <a:buSzPct val="100000"/>
            </a:pPr>
            <a:r>
              <a:rPr lang="en-US" dirty="0"/>
              <a:t>U.S Citizens </a:t>
            </a:r>
            <a:r>
              <a:rPr lang="en-US" i="1" u="sng" dirty="0"/>
              <a:t>must</a:t>
            </a:r>
            <a:r>
              <a:rPr lang="en-US" i="1" dirty="0"/>
              <a:t> </a:t>
            </a:r>
            <a:r>
              <a:rPr lang="en-US" dirty="0"/>
              <a:t>fill out the W-4. </a:t>
            </a:r>
          </a:p>
          <a:p>
            <a:pPr eaLnBrk="1" hangingPunct="1">
              <a:buClr>
                <a:schemeClr val="bg2">
                  <a:lumMod val="50000"/>
                </a:schemeClr>
              </a:buClr>
              <a:buSzPct val="100000"/>
            </a:pPr>
            <a:r>
              <a:rPr lang="en-US" dirty="0"/>
              <a:t>Non-Resident Aliens </a:t>
            </a:r>
            <a:r>
              <a:rPr lang="en-US" i="1" u="sng" dirty="0"/>
              <a:t>cannot</a:t>
            </a:r>
            <a:r>
              <a:rPr lang="en-US" dirty="0"/>
              <a:t> fill out the W-4.</a:t>
            </a:r>
            <a:endParaRPr lang="en-US" b="1" dirty="0"/>
          </a:p>
          <a:p>
            <a:pPr eaLnBrk="1" hangingPunct="1">
              <a:buClr>
                <a:schemeClr val="bg2">
                  <a:lumMod val="50000"/>
                </a:schemeClr>
              </a:buClr>
              <a:buSzPct val="100000"/>
            </a:pPr>
            <a:r>
              <a:rPr lang="en-US" dirty="0"/>
              <a:t>How to apply for a social security number (SSN): </a:t>
            </a:r>
            <a:r>
              <a:rPr lang="en-US" dirty="0">
                <a:hlinkClick r:id="rId3"/>
              </a:rPr>
              <a:t>https://isss.illinois.edu/resources/apply_ssn.html</a:t>
            </a:r>
            <a:endParaRPr lang="en-US" dirty="0"/>
          </a:p>
          <a:p>
            <a:pPr eaLnBrk="1" hangingPunct="1">
              <a:buClr>
                <a:schemeClr val="bg2">
                  <a:lumMod val="50000"/>
                </a:schemeClr>
              </a:buClr>
              <a:buSzPct val="100000"/>
            </a:pPr>
            <a:r>
              <a:rPr lang="en-US" sz="2800" dirty="0"/>
              <a:t>Contact the Social Security Administrative Office at </a:t>
            </a:r>
            <a:r>
              <a:rPr lang="en-US" sz="2200" dirty="0">
                <a:hlinkClick r:id="rId4"/>
              </a:rPr>
              <a:t>https://www.ssa.gov/agency/</a:t>
            </a:r>
            <a:r>
              <a:rPr lang="en-US" sz="2200">
                <a:hlinkClick r:id="rId4"/>
              </a:rPr>
              <a:t>contact/</a:t>
            </a:r>
            <a:endParaRPr lang="en-US" sz="2200"/>
          </a:p>
          <a:p>
            <a:pPr eaLnBrk="1" hangingPunct="1">
              <a:buClr>
                <a:schemeClr val="bg2">
                  <a:lumMod val="50000"/>
                </a:schemeClr>
              </a:buClr>
              <a:buSzPct val="100000"/>
            </a:pPr>
            <a:r>
              <a:rPr lang="en-US" b="1"/>
              <a:t>Upon </a:t>
            </a:r>
            <a:r>
              <a:rPr lang="en-US" b="1" dirty="0"/>
              <a:t>receipt of your SSN, please make a Tax Status Review appointment with Payroll</a:t>
            </a:r>
            <a:r>
              <a:rPr lang="en-US" dirty="0"/>
              <a:t>. Additional information can be found here: </a:t>
            </a:r>
            <a:r>
              <a:rPr lang="en-US" dirty="0">
                <a:hlinkClick r:id="rId5"/>
              </a:rPr>
              <a:t>Payments to Foreign Nationals - Business &amp; Finance</a:t>
            </a:r>
            <a:endParaRPr lang="en-US" dirty="0"/>
          </a:p>
        </p:txBody>
      </p:sp>
      <p:sp>
        <p:nvSpPr>
          <p:cNvPr id="11266" name="AutoShape 2"/>
          <p:cNvSpPr>
            <a:spLocks noGrp="1" noChangeArrowheads="1"/>
          </p:cNvSpPr>
          <p:nvPr>
            <p:ph type="title"/>
          </p:nvPr>
        </p:nvSpPr>
        <p:spPr/>
        <p:txBody>
          <a:bodyPr/>
          <a:lstStyle/>
          <a:p>
            <a:pPr algn="l" eaLnBrk="1" hangingPunct="1"/>
            <a:r>
              <a:rPr lang="en-US" dirty="0"/>
              <a:t>Tax Forms</a:t>
            </a:r>
          </a:p>
        </p:txBody>
      </p:sp>
      <p:pic>
        <p:nvPicPr>
          <p:cNvPr id="6" name="Picture 5" descr="logo.TIF"/>
          <p:cNvPicPr>
            <a:picLocks noChangeAspect="1"/>
          </p:cNvPicPr>
          <p:nvPr/>
        </p:nvPicPr>
        <p:blipFill>
          <a:blip r:embed="rId6"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27255076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rgbClr val="44B9E8"/>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78823" y="1817350"/>
            <a:ext cx="8686800" cy="3886200"/>
          </a:xfrm>
        </p:spPr>
        <p:txBody>
          <a:bodyPr>
            <a:noAutofit/>
          </a:bodyPr>
          <a:lstStyle/>
          <a:p>
            <a:pPr>
              <a:buClr>
                <a:schemeClr val="bg2">
                  <a:lumMod val="50000"/>
                </a:schemeClr>
              </a:buClr>
              <a:buSzPct val="100000"/>
              <a:buFont typeface="Wingdings" pitchFamily="2" charset="2"/>
              <a:buChar char="§"/>
            </a:pPr>
            <a:r>
              <a:rPr lang="en-US" sz="1400" dirty="0"/>
              <a:t>What is the GEO? The labor union that represents teaching and graduate assistants</a:t>
            </a:r>
          </a:p>
          <a:p>
            <a:pPr lvl="1">
              <a:buClr>
                <a:schemeClr val="bg2">
                  <a:lumMod val="50000"/>
                </a:schemeClr>
              </a:buClr>
              <a:buFont typeface="Wingdings" pitchFamily="2" charset="2"/>
              <a:buChar char="§"/>
            </a:pPr>
            <a:r>
              <a:rPr lang="en-US" sz="1050" dirty="0">
                <a:hlinkClick r:id="rId3"/>
              </a:rPr>
              <a:t>https://www.uiucgeo.org/</a:t>
            </a:r>
            <a:endParaRPr lang="en-US" sz="1050" dirty="0"/>
          </a:p>
          <a:p>
            <a:r>
              <a:rPr lang="en-US" sz="1400" dirty="0"/>
              <a:t>Employees are not required to join the union </a:t>
            </a:r>
          </a:p>
          <a:p>
            <a:pPr marL="0" indent="0">
              <a:buNone/>
            </a:pPr>
            <a:endParaRPr lang="en-US" sz="1050" dirty="0"/>
          </a:p>
          <a:p>
            <a:r>
              <a:rPr lang="en-US" sz="1400" dirty="0"/>
              <a:t>Dues deduction determined by the GEO </a:t>
            </a:r>
          </a:p>
          <a:p>
            <a:pPr marL="109728" indent="0">
              <a:buClr>
                <a:schemeClr val="bg2">
                  <a:lumMod val="50000"/>
                </a:schemeClr>
              </a:buClr>
              <a:buSzPct val="100000"/>
              <a:buNone/>
            </a:pPr>
            <a:endParaRPr lang="en-US" sz="1050" dirty="0"/>
          </a:p>
          <a:p>
            <a:pPr eaLnBrk="1" hangingPunct="1">
              <a:buClr>
                <a:schemeClr val="bg2">
                  <a:lumMod val="50000"/>
                </a:schemeClr>
              </a:buClr>
              <a:buSzPct val="100000"/>
              <a:buFont typeface="Wingdings" pitchFamily="2" charset="2"/>
              <a:buChar char="§"/>
            </a:pPr>
            <a:r>
              <a:rPr lang="en-US" sz="1400" dirty="0"/>
              <a:t>More information can be obtained at the “</a:t>
            </a:r>
            <a:r>
              <a:rPr lang="en-US" sz="1400" dirty="0">
                <a:hlinkClick r:id="rId4"/>
              </a:rPr>
              <a:t>all campus orientation</a:t>
            </a:r>
            <a:r>
              <a:rPr lang="en-US" sz="1400" dirty="0"/>
              <a:t>”</a:t>
            </a:r>
          </a:p>
        </p:txBody>
      </p:sp>
      <p:sp>
        <p:nvSpPr>
          <p:cNvPr id="13314" name="AutoShape 2"/>
          <p:cNvSpPr>
            <a:spLocks noGrp="1" noChangeArrowheads="1"/>
          </p:cNvSpPr>
          <p:nvPr>
            <p:ph type="title"/>
          </p:nvPr>
        </p:nvSpPr>
        <p:spPr/>
        <p:txBody>
          <a:bodyPr/>
          <a:lstStyle/>
          <a:p>
            <a:pPr algn="l" eaLnBrk="1" hangingPunct="1"/>
            <a:r>
              <a:rPr lang="en-US" dirty="0"/>
              <a:t>GEO</a:t>
            </a:r>
          </a:p>
        </p:txBody>
      </p:sp>
      <p:pic>
        <p:nvPicPr>
          <p:cNvPr id="6" name="Picture 5" descr="logo.TIF"/>
          <p:cNvPicPr>
            <a:picLocks noChangeAspect="1"/>
          </p:cNvPicPr>
          <p:nvPr/>
        </p:nvPicPr>
        <p:blipFill>
          <a:blip r:embed="rId5"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198393693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rgbClr val="44B9E8"/>
                                      </p:to>
                                    </p:animClr>
                                  </p:subTnLst>
                                </p:cTn>
                              </p:par>
                              <p:par>
                                <p:cTn id="9" presetID="17" presetClass="entr" presetSubtype="10" fill="hold" grpId="0"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p:cTn id="11"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3315">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calcmode="lin" valueType="num">
                                      <p:cBhvr>
                                        <p:cTn id="17"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3315">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rgbClr val="44B9E8"/>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calcmode="lin" valueType="num">
                                      <p:cBhvr>
                                        <p:cTn id="23"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3315">
                                            <p:txEl>
                                              <p:pRg st="4" end="4"/>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15">
                                            <p:txEl>
                                              <p:pRg st="4" end="4"/>
                                            </p:txEl>
                                          </p:spTgt>
                                        </p:tgtEl>
                                        <p:attrNameLst>
                                          <p:attrName>ppt_c</p:attrName>
                                        </p:attrNameLst>
                                      </p:cBhvr>
                                      <p:to>
                                        <a:srgbClr val="44B9E8"/>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anim calcmode="lin" valueType="num">
                                      <p:cBhvr>
                                        <p:cTn id="29" dur="500" fill="hold"/>
                                        <p:tgtEl>
                                          <p:spTgt spid="13315">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1331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Compensation</a:t>
            </a:r>
          </a:p>
        </p:txBody>
      </p:sp>
    </p:spTree>
    <p:extLst>
      <p:ext uri="{BB962C8B-B14F-4D97-AF65-F5344CB8AC3E}">
        <p14:creationId xmlns:p14="http://schemas.microsoft.com/office/powerpoint/2010/main" val="427377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133" y="152400"/>
            <a:ext cx="9931667" cy="1143000"/>
          </a:xfrm>
        </p:spPr>
        <p:txBody>
          <a:bodyPr/>
          <a:lstStyle/>
          <a:p>
            <a:pPr eaLnBrk="1" hangingPunct="1"/>
            <a:r>
              <a:rPr lang="en-US" dirty="0"/>
              <a:t>Stipend Payments</a:t>
            </a:r>
          </a:p>
        </p:txBody>
      </p:sp>
      <p:sp>
        <p:nvSpPr>
          <p:cNvPr id="19459" name="Rectangle 2"/>
          <p:cNvSpPr>
            <a:spLocks noChangeArrowheads="1"/>
          </p:cNvSpPr>
          <p:nvPr/>
        </p:nvSpPr>
        <p:spPr bwMode="auto">
          <a:xfrm>
            <a:off x="279133" y="1190324"/>
            <a:ext cx="11633734" cy="3170099"/>
          </a:xfrm>
          <a:prstGeom prst="rect">
            <a:avLst/>
          </a:prstGeom>
          <a:noFill/>
          <a:ln w="9525">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US" sz="2000" dirty="0"/>
              <a:t>Must be paid via direct deposit</a:t>
            </a:r>
          </a:p>
          <a:p>
            <a:pPr marL="800100" lvl="1" indent="-342900">
              <a:buClr>
                <a:schemeClr val="bg2">
                  <a:lumMod val="50000"/>
                </a:schemeClr>
              </a:buClr>
              <a:buFont typeface="Arial" panose="020B0604020202020204" pitchFamily="34" charset="0"/>
              <a:buChar char="•"/>
            </a:pPr>
            <a:r>
              <a:rPr lang="en-US" sz="2000" dirty="0"/>
              <a:t>New employees have 30 days to provide direct deposit information</a:t>
            </a:r>
          </a:p>
          <a:p>
            <a:pPr marL="800100" lvl="1" indent="-342900">
              <a:buClr>
                <a:schemeClr val="bg2">
                  <a:lumMod val="50000"/>
                </a:schemeClr>
              </a:buClr>
              <a:buFont typeface="Arial" panose="020B0604020202020204" pitchFamily="34" charset="0"/>
              <a:buChar char="•"/>
            </a:pPr>
            <a:r>
              <a:rPr lang="en-US" sz="2000" dirty="0"/>
              <a:t>Failure to provide banking information results in pay being provided via </a:t>
            </a:r>
            <a:r>
              <a:rPr lang="en-US" sz="2000" dirty="0" err="1"/>
              <a:t>paycard</a:t>
            </a:r>
            <a:endParaRPr lang="en-US" sz="2000" dirty="0"/>
          </a:p>
          <a:p>
            <a:pPr>
              <a:buClr>
                <a:srgbClr val="00AAE6"/>
              </a:buClr>
            </a:pPr>
            <a:endParaRPr lang="en-US" sz="2000" dirty="0"/>
          </a:p>
          <a:p>
            <a:r>
              <a:rPr lang="en-US" sz="2000" b="1" dirty="0">
                <a:solidFill>
                  <a:schemeClr val="bg2">
                    <a:lumMod val="50000"/>
                  </a:schemeClr>
                </a:solidFill>
              </a:rPr>
              <a:t>My UI Info:</a:t>
            </a:r>
          </a:p>
          <a:p>
            <a:pPr marL="342900" indent="-342900">
              <a:buClr>
                <a:schemeClr val="bg2">
                  <a:lumMod val="50000"/>
                </a:schemeClr>
              </a:buClr>
              <a:buSzPct val="85000"/>
              <a:buFont typeface="Wingdings" pitchFamily="2" charset="2"/>
              <a:buChar char="§"/>
            </a:pPr>
            <a:r>
              <a:rPr lang="en-US" sz="2000" dirty="0">
                <a:hlinkClick r:id="rId2"/>
              </a:rPr>
              <a:t>https://www.hr.uillinois.edu/myinfo</a:t>
            </a:r>
            <a:r>
              <a:rPr lang="en-US" sz="2000" dirty="0"/>
              <a:t>  </a:t>
            </a:r>
          </a:p>
          <a:p>
            <a:pPr marL="342900" indent="-342900">
              <a:buClr>
                <a:schemeClr val="bg2">
                  <a:lumMod val="50000"/>
                </a:schemeClr>
              </a:buClr>
              <a:buSzPct val="85000"/>
              <a:buFont typeface="Wingdings" pitchFamily="2" charset="2"/>
              <a:buChar char="§"/>
            </a:pPr>
            <a:r>
              <a:rPr lang="en-US" sz="2000" dirty="0"/>
              <a:t>Pay Tab</a:t>
            </a:r>
          </a:p>
          <a:p>
            <a:pPr marL="342900" indent="-342900">
              <a:buClr>
                <a:schemeClr val="bg2">
                  <a:lumMod val="50000"/>
                </a:schemeClr>
              </a:buClr>
              <a:buSzPct val="85000"/>
              <a:buFont typeface="Wingdings" pitchFamily="2" charset="2"/>
              <a:buChar char="§"/>
            </a:pPr>
            <a:r>
              <a:rPr lang="en-US" sz="2000" i="1" dirty="0"/>
              <a:t>Provide bank information for direct deposits</a:t>
            </a:r>
          </a:p>
          <a:p>
            <a:pPr marL="342900" indent="-342900">
              <a:buClr>
                <a:schemeClr val="bg2">
                  <a:lumMod val="50000"/>
                </a:schemeClr>
              </a:buClr>
              <a:buSzPct val="85000"/>
              <a:buFont typeface="Wingdings" pitchFamily="2" charset="2"/>
              <a:buChar char="§"/>
            </a:pPr>
            <a:r>
              <a:rPr lang="en-US" sz="2000" i="1" dirty="0"/>
              <a:t>Access earnings statements</a:t>
            </a:r>
          </a:p>
          <a:p>
            <a:pPr marL="342900" indent="-342900">
              <a:buClr>
                <a:schemeClr val="bg2">
                  <a:lumMod val="50000"/>
                </a:schemeClr>
              </a:buClr>
              <a:buSzPct val="85000"/>
              <a:buFont typeface="Wingdings" pitchFamily="2" charset="2"/>
              <a:buChar char="§"/>
            </a:pPr>
            <a:r>
              <a:rPr lang="en-US" sz="2000" i="1" dirty="0"/>
              <a:t>Provide tax withholding information (W-4) US citizens ONLY</a:t>
            </a:r>
            <a:endParaRPr lang="en-US" sz="2000" dirty="0"/>
          </a:p>
        </p:txBody>
      </p:sp>
      <p:pic>
        <p:nvPicPr>
          <p:cNvPr id="6" name="Picture 5" descr="logo.TIF"/>
          <p:cNvPicPr>
            <a:picLocks noChangeAspect="1"/>
          </p:cNvPicPr>
          <p:nvPr/>
        </p:nvPicPr>
        <p:blipFill>
          <a:blip r:embed="rId3" cstate="print"/>
          <a:stretch>
            <a:fillRect/>
          </a:stretch>
        </p:blipFill>
        <p:spPr>
          <a:xfrm>
            <a:off x="1828800" y="6096000"/>
            <a:ext cx="465328" cy="603668"/>
          </a:xfrm>
          <a:prstGeom prst="rect">
            <a:avLst/>
          </a:prstGeom>
        </p:spPr>
      </p:pic>
    </p:spTree>
    <p:extLst>
      <p:ext uri="{BB962C8B-B14F-4D97-AF65-F5344CB8AC3E}">
        <p14:creationId xmlns:p14="http://schemas.microsoft.com/office/powerpoint/2010/main" val="7063075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subTnLst>
                                    <p:animClr clrSpc="rgb" dir="cw">
                                      <p:cBhvr override="childStyle">
                                        <p:cTn dur="1" fill="hold" display="0" masterRel="nextClick" afterEffect="1"/>
                                        <p:tgtEl>
                                          <p:spTgt spid="19459">
                                            <p:txEl>
                                              <p:pRg st="0" end="0"/>
                                            </p:txEl>
                                          </p:spTgt>
                                        </p:tgtEl>
                                        <p:attrNameLst>
                                          <p:attrName>ppt_c</p:attrName>
                                        </p:attrNameLst>
                                      </p:cBhvr>
                                      <p:to>
                                        <a:srgbClr val="44B9E8"/>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subTnLst>
                                    <p:animClr clrSpc="rgb" dir="cw">
                                      <p:cBhvr override="childStyle">
                                        <p:cTn dur="1" fill="hold" display="0" masterRel="nextClick" afterEffect="1"/>
                                        <p:tgtEl>
                                          <p:spTgt spid="19459">
                                            <p:txEl>
                                              <p:pRg st="1" end="1"/>
                                            </p:txEl>
                                          </p:spTgt>
                                        </p:tgtEl>
                                        <p:attrNameLst>
                                          <p:attrName>ppt_c</p:attrName>
                                        </p:attrNameLst>
                                      </p:cBhvr>
                                      <p:to>
                                        <a:srgbClr val="44B9E8"/>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subTnLst>
                                    <p:animClr clrSpc="rgb" dir="cw">
                                      <p:cBhvr override="childStyle">
                                        <p:cTn dur="1" fill="hold" display="0" masterRel="nextClick" afterEffect="1"/>
                                        <p:tgtEl>
                                          <p:spTgt spid="19459">
                                            <p:txEl>
                                              <p:pRg st="2" end="2"/>
                                            </p:txEl>
                                          </p:spTgt>
                                        </p:tgtEl>
                                        <p:attrNameLst>
                                          <p:attrName>ppt_c</p:attrName>
                                        </p:attrNameLst>
                                      </p:cBhvr>
                                      <p:to>
                                        <a:srgbClr val="44B9E8"/>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dissolve">
                                      <p:cBhvr>
                                        <p:cTn id="22" dur="500"/>
                                        <p:tgtEl>
                                          <p:spTgt spid="19459">
                                            <p:txEl>
                                              <p:pRg st="4" end="4"/>
                                            </p:txEl>
                                          </p:spTgt>
                                        </p:tgtEl>
                                      </p:cBhvr>
                                    </p:animEffect>
                                  </p:childTnLst>
                                  <p:subTnLst>
                                    <p:animClr clrSpc="rgb" dir="cw">
                                      <p:cBhvr override="childStyle">
                                        <p:cTn dur="1" fill="hold" display="0" masterRel="nextClick" afterEffect="1"/>
                                        <p:tgtEl>
                                          <p:spTgt spid="19459">
                                            <p:txEl>
                                              <p:pRg st="4" end="4"/>
                                            </p:txEl>
                                          </p:spTgt>
                                        </p:tgtEl>
                                        <p:attrNameLst>
                                          <p:attrName>ppt_c</p:attrName>
                                        </p:attrNameLst>
                                      </p:cBhvr>
                                      <p:to>
                                        <a:srgbClr val="44B9E8"/>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dissolve">
                                      <p:cBhvr>
                                        <p:cTn id="27" dur="5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dissolve">
                                      <p:cBhvr>
                                        <p:cTn id="32" dur="500"/>
                                        <p:tgtEl>
                                          <p:spTgt spid="194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Effect transition="in" filter="dissolve">
                                      <p:cBhvr>
                                        <p:cTn id="37" dur="100"/>
                                        <p:tgtEl>
                                          <p:spTgt spid="1945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59">
                                            <p:txEl>
                                              <p:pRg st="8" end="8"/>
                                            </p:txEl>
                                          </p:spTgt>
                                        </p:tgtEl>
                                        <p:attrNameLst>
                                          <p:attrName>style.visibility</p:attrName>
                                        </p:attrNameLst>
                                      </p:cBhvr>
                                      <p:to>
                                        <p:strVal val="visible"/>
                                      </p:to>
                                    </p:set>
                                    <p:animEffect transition="in" filter="dissolve">
                                      <p:cBhvr>
                                        <p:cTn id="42" dur="500"/>
                                        <p:tgtEl>
                                          <p:spTgt spid="1945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459">
                                            <p:txEl>
                                              <p:pRg st="9" end="9"/>
                                            </p:txEl>
                                          </p:spTgt>
                                        </p:tgtEl>
                                        <p:attrNameLst>
                                          <p:attrName>style.visibility</p:attrName>
                                        </p:attrNameLst>
                                      </p:cBhvr>
                                      <p:to>
                                        <p:strVal val="visible"/>
                                      </p:to>
                                    </p:set>
                                    <p:animEffect transition="in" filter="dissolve">
                                      <p:cBhvr>
                                        <p:cTn id="47" dur="5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p:bldLst>
  </p:timing>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1_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56859</TotalTime>
  <Words>1922</Words>
  <Application>Microsoft Office PowerPoint</Application>
  <PresentationFormat>Widescreen</PresentationFormat>
  <Paragraphs>238</Paragraphs>
  <Slides>28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futura-pt</vt:lpstr>
      <vt:lpstr>Georgia</vt:lpstr>
      <vt:lpstr>Segoe UI</vt:lpstr>
      <vt:lpstr>Wingdings</vt:lpstr>
      <vt:lpstr>Custom Design</vt:lpstr>
      <vt:lpstr>1_Custom Design</vt:lpstr>
      <vt:lpstr>Graduate Employee Orientation August 29, 2025 </vt:lpstr>
      <vt:lpstr>HR Presentation Overview</vt:lpstr>
      <vt:lpstr>Employment Information</vt:lpstr>
      <vt:lpstr>What comes with an Assistantship?</vt:lpstr>
      <vt:lpstr>Limitations to Employment</vt:lpstr>
      <vt:lpstr>Tax Forms</vt:lpstr>
      <vt:lpstr>GEO</vt:lpstr>
      <vt:lpstr>Compensation</vt:lpstr>
      <vt:lpstr>Stipend Payments</vt:lpstr>
      <vt:lpstr>Pay Dates</vt:lpstr>
      <vt:lpstr>Overtime Pay </vt:lpstr>
      <vt:lpstr>Tuition Waivers</vt:lpstr>
      <vt:lpstr>What is included in a waiver?</vt:lpstr>
      <vt:lpstr>What is included in a waiver?</vt:lpstr>
      <vt:lpstr>Tuition waiver processing schedule</vt:lpstr>
      <vt:lpstr>Healthcare &amp; Benefits Information</vt:lpstr>
      <vt:lpstr>Health Care Information</vt:lpstr>
      <vt:lpstr>Health Care Information</vt:lpstr>
      <vt:lpstr>Worker’s Compensation</vt:lpstr>
      <vt:lpstr>Leaves</vt:lpstr>
      <vt:lpstr>Leaves</vt:lpstr>
      <vt:lpstr>Leaves</vt:lpstr>
      <vt:lpstr>Leaves</vt:lpstr>
      <vt:lpstr>Campus Holiday Schedule 2025-2026</vt:lpstr>
      <vt:lpstr>Important Information</vt:lpstr>
      <vt:lpstr>Campus Resources</vt:lpstr>
      <vt:lpstr>Orientations</vt:lpstr>
      <vt:lpstr>  </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Tips</dc:title>
  <dc:creator>Fuller, Joy</dc:creator>
  <cp:lastModifiedBy>Redmon, Mariah A</cp:lastModifiedBy>
  <cp:revision>252</cp:revision>
  <cp:lastPrinted>2022-08-11T22:02:54Z</cp:lastPrinted>
  <dcterms:created xsi:type="dcterms:W3CDTF">2019-04-12T15:05:36Z</dcterms:created>
  <dcterms:modified xsi:type="dcterms:W3CDTF">2025-08-28T19:04:22Z</dcterms:modified>
</cp:coreProperties>
</file>