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4" r:id="rId2"/>
    <p:sldId id="352" r:id="rId3"/>
    <p:sldId id="475" r:id="rId4"/>
    <p:sldId id="476" r:id="rId5"/>
    <p:sldId id="471" r:id="rId6"/>
    <p:sldId id="472" r:id="rId7"/>
    <p:sldId id="465" r:id="rId8"/>
    <p:sldId id="325" r:id="rId9"/>
    <p:sldId id="457" r:id="rId10"/>
    <p:sldId id="474" r:id="rId11"/>
    <p:sldId id="466" r:id="rId12"/>
    <p:sldId id="470" r:id="rId13"/>
    <p:sldId id="477" r:id="rId14"/>
    <p:sldId id="292" r:id="rId15"/>
    <p:sldId id="468" r:id="rId16"/>
    <p:sldId id="4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FF5F05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BF727-38DA-46E1-8CE7-92FE77F63BB7}" v="7" dt="2025-08-29T18:23:54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36" autoAdjust="0"/>
    <p:restoredTop sz="95852" autoAdjust="0"/>
  </p:normalViewPr>
  <p:slideViewPr>
    <p:cSldViewPr snapToGrid="0">
      <p:cViewPr varScale="1">
        <p:scale>
          <a:sx n="75" d="100"/>
          <a:sy n="75" d="100"/>
        </p:scale>
        <p:origin x="66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tland, Ross A" userId="a73709bf-64b0-4798-82eb-f803c863031b" providerId="ADAL" clId="{ED4BF727-38DA-46E1-8CE7-92FE77F63BB7}"/>
    <pc:docChg chg="custSel addSld delSld modSld modMainMaster">
      <pc:chgData name="Wantland, Ross A" userId="a73709bf-64b0-4798-82eb-f803c863031b" providerId="ADAL" clId="{ED4BF727-38DA-46E1-8CE7-92FE77F63BB7}" dt="2025-08-29T18:25:19.213" v="752" actId="20577"/>
      <pc:docMkLst>
        <pc:docMk/>
      </pc:docMkLst>
      <pc:sldChg chg="add">
        <pc:chgData name="Wantland, Ross A" userId="a73709bf-64b0-4798-82eb-f803c863031b" providerId="ADAL" clId="{ED4BF727-38DA-46E1-8CE7-92FE77F63BB7}" dt="2025-08-29T18:17:01.440" v="5"/>
        <pc:sldMkLst>
          <pc:docMk/>
          <pc:sldMk cId="3991617085" sldId="292"/>
        </pc:sldMkLst>
      </pc:sldChg>
      <pc:sldChg chg="modSp mod">
        <pc:chgData name="Wantland, Ross A" userId="a73709bf-64b0-4798-82eb-f803c863031b" providerId="ADAL" clId="{ED4BF727-38DA-46E1-8CE7-92FE77F63BB7}" dt="2025-08-29T18:25:19.213" v="752" actId="20577"/>
        <pc:sldMkLst>
          <pc:docMk/>
          <pc:sldMk cId="744871408" sldId="324"/>
        </pc:sldMkLst>
        <pc:spChg chg="mod">
          <ac:chgData name="Wantland, Ross A" userId="a73709bf-64b0-4798-82eb-f803c863031b" providerId="ADAL" clId="{ED4BF727-38DA-46E1-8CE7-92FE77F63BB7}" dt="2025-08-29T18:25:19.213" v="752" actId="20577"/>
          <ac:spMkLst>
            <pc:docMk/>
            <pc:sldMk cId="744871408" sldId="324"/>
            <ac:spMk id="4" creationId="{A4A59175-9C71-0307-D009-4ED0AED9AA8C}"/>
          </ac:spMkLst>
        </pc:spChg>
      </pc:sldChg>
      <pc:sldChg chg="modSp mod">
        <pc:chgData name="Wantland, Ross A" userId="a73709bf-64b0-4798-82eb-f803c863031b" providerId="ADAL" clId="{ED4BF727-38DA-46E1-8CE7-92FE77F63BB7}" dt="2025-08-29T18:17:39.677" v="18" actId="6549"/>
        <pc:sldMkLst>
          <pc:docMk/>
          <pc:sldMk cId="1197800211" sldId="352"/>
        </pc:sldMkLst>
        <pc:spChg chg="mod">
          <ac:chgData name="Wantland, Ross A" userId="a73709bf-64b0-4798-82eb-f803c863031b" providerId="ADAL" clId="{ED4BF727-38DA-46E1-8CE7-92FE77F63BB7}" dt="2025-08-29T18:17:34.241" v="17" actId="20577"/>
          <ac:spMkLst>
            <pc:docMk/>
            <pc:sldMk cId="1197800211" sldId="352"/>
            <ac:spMk id="4" creationId="{7AC429EE-2175-4E7D-3644-D5CA971353FF}"/>
          </ac:spMkLst>
        </pc:spChg>
        <pc:spChg chg="mod">
          <ac:chgData name="Wantland, Ross A" userId="a73709bf-64b0-4798-82eb-f803c863031b" providerId="ADAL" clId="{ED4BF727-38DA-46E1-8CE7-92FE77F63BB7}" dt="2025-08-29T18:17:39.677" v="18" actId="6549"/>
          <ac:spMkLst>
            <pc:docMk/>
            <pc:sldMk cId="1197800211" sldId="352"/>
            <ac:spMk id="5" creationId="{457CCE25-FA4D-F3DA-A494-AC1B25EAEB99}"/>
          </ac:spMkLst>
        </pc:spChg>
      </pc:sldChg>
      <pc:sldChg chg="del">
        <pc:chgData name="Wantland, Ross A" userId="a73709bf-64b0-4798-82eb-f803c863031b" providerId="ADAL" clId="{ED4BF727-38DA-46E1-8CE7-92FE77F63BB7}" dt="2025-08-29T18:17:24.020" v="7" actId="47"/>
        <pc:sldMkLst>
          <pc:docMk/>
          <pc:sldMk cId="1830533012" sldId="464"/>
        </pc:sldMkLst>
      </pc:sldChg>
      <pc:sldChg chg="modSp mod">
        <pc:chgData name="Wantland, Ross A" userId="a73709bf-64b0-4798-82eb-f803c863031b" providerId="ADAL" clId="{ED4BF727-38DA-46E1-8CE7-92FE77F63BB7}" dt="2025-08-29T18:23:04.012" v="628" actId="27636"/>
        <pc:sldMkLst>
          <pc:docMk/>
          <pc:sldMk cId="1332286322" sldId="470"/>
        </pc:sldMkLst>
        <pc:spChg chg="mod">
          <ac:chgData name="Wantland, Ross A" userId="a73709bf-64b0-4798-82eb-f803c863031b" providerId="ADAL" clId="{ED4BF727-38DA-46E1-8CE7-92FE77F63BB7}" dt="2025-08-29T18:23:04.012" v="628" actId="27636"/>
          <ac:spMkLst>
            <pc:docMk/>
            <pc:sldMk cId="1332286322" sldId="470"/>
            <ac:spMk id="5" creationId="{F9CA0D85-3BED-3B97-21FF-5D2C25024457}"/>
          </ac:spMkLst>
        </pc:spChg>
      </pc:sldChg>
      <pc:sldChg chg="del">
        <pc:chgData name="Wantland, Ross A" userId="a73709bf-64b0-4798-82eb-f803c863031b" providerId="ADAL" clId="{ED4BF727-38DA-46E1-8CE7-92FE77F63BB7}" dt="2025-08-29T18:00:33.233" v="0" actId="47"/>
        <pc:sldMkLst>
          <pc:docMk/>
          <pc:sldMk cId="91434488" sldId="475"/>
        </pc:sldMkLst>
      </pc:sldChg>
      <pc:sldChg chg="modSp add mod">
        <pc:chgData name="Wantland, Ross A" userId="a73709bf-64b0-4798-82eb-f803c863031b" providerId="ADAL" clId="{ED4BF727-38DA-46E1-8CE7-92FE77F63BB7}" dt="2025-08-29T18:21:02.308" v="526" actId="113"/>
        <pc:sldMkLst>
          <pc:docMk/>
          <pc:sldMk cId="151013036" sldId="475"/>
        </pc:sldMkLst>
        <pc:spChg chg="mod">
          <ac:chgData name="Wantland, Ross A" userId="a73709bf-64b0-4798-82eb-f803c863031b" providerId="ADAL" clId="{ED4BF727-38DA-46E1-8CE7-92FE77F63BB7}" dt="2025-08-29T18:17:57.157" v="90" actId="20577"/>
          <ac:spMkLst>
            <pc:docMk/>
            <pc:sldMk cId="151013036" sldId="475"/>
            <ac:spMk id="4" creationId="{70D3EF6F-75CC-4735-144D-B9374ABCCE60}"/>
          </ac:spMkLst>
        </pc:spChg>
        <pc:spChg chg="mod">
          <ac:chgData name="Wantland, Ross A" userId="a73709bf-64b0-4798-82eb-f803c863031b" providerId="ADAL" clId="{ED4BF727-38DA-46E1-8CE7-92FE77F63BB7}" dt="2025-08-29T18:21:02.308" v="526" actId="113"/>
          <ac:spMkLst>
            <pc:docMk/>
            <pc:sldMk cId="151013036" sldId="475"/>
            <ac:spMk id="5" creationId="{30741A02-C310-52FE-9790-77BD6D4EDC1A}"/>
          </ac:spMkLst>
        </pc:spChg>
      </pc:sldChg>
      <pc:sldChg chg="modSp del mod">
        <pc:chgData name="Wantland, Ross A" userId="a73709bf-64b0-4798-82eb-f803c863031b" providerId="ADAL" clId="{ED4BF727-38DA-46E1-8CE7-92FE77F63BB7}" dt="2025-08-29T18:17:03.589" v="6" actId="47"/>
        <pc:sldMkLst>
          <pc:docMk/>
          <pc:sldMk cId="592492958" sldId="476"/>
        </pc:sldMkLst>
        <pc:spChg chg="mod">
          <ac:chgData name="Wantland, Ross A" userId="a73709bf-64b0-4798-82eb-f803c863031b" providerId="ADAL" clId="{ED4BF727-38DA-46E1-8CE7-92FE77F63BB7}" dt="2025-08-29T18:15:59.294" v="4" actId="6549"/>
          <ac:spMkLst>
            <pc:docMk/>
            <pc:sldMk cId="592492958" sldId="476"/>
            <ac:spMk id="5" creationId="{21BD3FC9-F05C-2DD6-EC74-A43FDBCB50BC}"/>
          </ac:spMkLst>
        </pc:spChg>
      </pc:sldChg>
      <pc:sldChg chg="add">
        <pc:chgData name="Wantland, Ross A" userId="a73709bf-64b0-4798-82eb-f803c863031b" providerId="ADAL" clId="{ED4BF727-38DA-46E1-8CE7-92FE77F63BB7}" dt="2025-08-29T18:17:43.345" v="19" actId="2890"/>
        <pc:sldMkLst>
          <pc:docMk/>
          <pc:sldMk cId="2592622109" sldId="476"/>
        </pc:sldMkLst>
      </pc:sldChg>
      <pc:sldChg chg="modSp add mod">
        <pc:chgData name="Wantland, Ross A" userId="a73709bf-64b0-4798-82eb-f803c863031b" providerId="ADAL" clId="{ED4BF727-38DA-46E1-8CE7-92FE77F63BB7}" dt="2025-08-29T18:24:43.892" v="737" actId="20577"/>
        <pc:sldMkLst>
          <pc:docMk/>
          <pc:sldMk cId="2436459981" sldId="477"/>
        </pc:sldMkLst>
        <pc:spChg chg="mod">
          <ac:chgData name="Wantland, Ross A" userId="a73709bf-64b0-4798-82eb-f803c863031b" providerId="ADAL" clId="{ED4BF727-38DA-46E1-8CE7-92FE77F63BB7}" dt="2025-08-29T18:24:43.892" v="737" actId="20577"/>
          <ac:spMkLst>
            <pc:docMk/>
            <pc:sldMk cId="2436459981" sldId="477"/>
            <ac:spMk id="5" creationId="{B3B8FE48-4D08-D711-A414-A91C3A39369A}"/>
          </ac:spMkLst>
        </pc:spChg>
      </pc:sldChg>
      <pc:sldMasterChg chg="addSldLayout modSldLayout">
        <pc:chgData name="Wantland, Ross A" userId="a73709bf-64b0-4798-82eb-f803c863031b" providerId="ADAL" clId="{ED4BF727-38DA-46E1-8CE7-92FE77F63BB7}" dt="2025-08-29T18:23:32.968" v="629" actId="27028"/>
        <pc:sldMasterMkLst>
          <pc:docMk/>
          <pc:sldMasterMk cId="125784929" sldId="2147483648"/>
        </pc:sldMasterMkLst>
        <pc:sldLayoutChg chg="add">
          <pc:chgData name="Wantland, Ross A" userId="a73709bf-64b0-4798-82eb-f803c863031b" providerId="ADAL" clId="{ED4BF727-38DA-46E1-8CE7-92FE77F63BB7}" dt="2025-08-29T18:23:32.968" v="629" actId="27028"/>
          <pc:sldLayoutMkLst>
            <pc:docMk/>
            <pc:sldMasterMk cId="125784929" sldId="2147483648"/>
            <pc:sldLayoutMk cId="2532151163" sldId="2147483685"/>
          </pc:sldLayoutMkLst>
        </pc:sldLayoutChg>
        <pc:sldLayoutChg chg="replId">
          <pc:chgData name="Wantland, Ross A" userId="a73709bf-64b0-4798-82eb-f803c863031b" providerId="ADAL" clId="{ED4BF727-38DA-46E1-8CE7-92FE77F63BB7}" dt="2025-08-29T18:23:32.968" v="629" actId="27028"/>
          <pc:sldLayoutMkLst>
            <pc:docMk/>
            <pc:sldMasterMk cId="125784929" sldId="2147483648"/>
            <pc:sldLayoutMk cId="2166144805" sldId="21474837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B3B86-7B91-F344-A837-A8CD7E79C2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6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B3A989F-B0F7-1C4A-03E2-92E6DC2AB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15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1B2C5E3-2C50-D5D2-E1FB-085CFA8C0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630D879-E427-F595-A720-AD68F45BE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B3A989F-B0F7-1C4A-03E2-92E6DC2AB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15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">
            <a:extLst>
              <a:ext uri="{FF2B5EF4-FFF2-40B4-BE49-F238E27FC236}">
                <a16:creationId xmlns:a16="http://schemas.microsoft.com/office/drawing/2014/main" id="{E931AE62-380E-BC43-BCCD-6289A36C1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A7A0BEE-DAD0-8B48-F83D-62899B2EF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buFont typeface="Courier New" panose="02070309020205020404" pitchFamily="49" charset="0"/>
              <a:buChar char="o"/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5" name="Large Quote  Placeholder">
            <a:extLst>
              <a:ext uri="{FF2B5EF4-FFF2-40B4-BE49-F238E27FC236}">
                <a16:creationId xmlns:a16="http://schemas.microsoft.com/office/drawing/2014/main" id="{8439945E-3870-D7AE-A511-982401C95C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0741" y="1291652"/>
            <a:ext cx="617992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Large Quote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7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D9AC6FB-79B2-8934-E612-EC987EF32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2FF63E5-FDDB-6B44-048F-EF43D6670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1F629A3-552F-E006-13D5-0CE1F4DDF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D9AC6FB-79B2-8934-E612-EC987EF32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A460F61-2344-C760-857E-55ED7348C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81983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20136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66144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5883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76952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89478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019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332F4F2-6BCB-E2A6-BF14-55C777A83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itle Placeholder">
            <a:extLst>
              <a:ext uri="{FF2B5EF4-FFF2-40B4-BE49-F238E27FC236}">
                <a16:creationId xmlns:a16="http://schemas.microsoft.com/office/drawing/2014/main" id="{DC81612B-D90D-9CB9-5E42-CE2949781B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131" y="1958296"/>
            <a:ext cx="8569235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2" name="Title Accent">
            <a:extLst>
              <a:ext uri="{FF2B5EF4-FFF2-40B4-BE49-F238E27FC236}">
                <a16:creationId xmlns:a16="http://schemas.microsoft.com/office/drawing/2014/main" id="{A4CD8BB7-0ED5-85FC-E344-1C112A4E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47053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94695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58760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2646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48882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40768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78232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78232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15227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95763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42379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6626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536CFC5-9FDA-B7CC-A0E8-9E2C8CF52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FB743AC-7591-A2BB-3B57-840788912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3131" y="1958296"/>
            <a:ext cx="8569235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epartment/unit name placeholder">
            <a:extLst>
              <a:ext uri="{FF2B5EF4-FFF2-40B4-BE49-F238E27FC236}">
                <a16:creationId xmlns:a16="http://schemas.microsoft.com/office/drawing/2014/main" id="{9CCA8B6C-53BF-DD2E-3863-4C1119735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5601" y="3489452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10" name="Date Placeholder">
            <a:extLst>
              <a:ext uri="{FF2B5EF4-FFF2-40B4-BE49-F238E27FC236}">
                <a16:creationId xmlns:a16="http://schemas.microsoft.com/office/drawing/2014/main" id="{609F09B9-AFB9-1195-67C0-6A06E8B36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5601" y="4257421"/>
            <a:ext cx="8569235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1" name="Title Accent">
            <a:extLst>
              <a:ext uri="{FF2B5EF4-FFF2-40B4-BE49-F238E27FC236}">
                <a16:creationId xmlns:a16="http://schemas.microsoft.com/office/drawing/2014/main" id="{774D0FFC-1870-3AC0-2920-9F9EA3F5B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95872" y="1832610"/>
            <a:ext cx="95250" cy="3192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78232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78232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3219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53294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1074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600201"/>
            <a:ext cx="11074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5186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ACA65AA5-72F7-BA65-02CD-944C75DCA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63545"/>
            <a:ext cx="12189530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2" name="Block I">
            <a:extLst>
              <a:ext uri="{FF2B5EF4-FFF2-40B4-BE49-F238E27FC236}">
                <a16:creationId xmlns:a16="http://schemas.microsoft.com/office/drawing/2014/main" id="{F622F3C3-0B66-1EFA-7644-C9486EB6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F16267C3-140D-73DF-5069-F013F81846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9" y="2163545"/>
            <a:ext cx="12180722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2" name="Block I">
            <a:extLst>
              <a:ext uri="{FF2B5EF4-FFF2-40B4-BE49-F238E27FC236}">
                <a16:creationId xmlns:a16="http://schemas.microsoft.com/office/drawing/2014/main" id="{D8D43620-9928-A654-AC46-BED2B131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3" r:id="rId3"/>
    <p:sldLayoutId id="2147483649" r:id="rId4"/>
    <p:sldLayoutId id="2147483660" r:id="rId5"/>
    <p:sldLayoutId id="2147483661" r:id="rId6"/>
    <p:sldLayoutId id="2147483662" r:id="rId7"/>
    <p:sldLayoutId id="2147483650" r:id="rId8"/>
    <p:sldLayoutId id="2147483663" r:id="rId9"/>
    <p:sldLayoutId id="2147483664" r:id="rId10"/>
    <p:sldLayoutId id="2147483665" r:id="rId11"/>
    <p:sldLayoutId id="2147483651" r:id="rId12"/>
    <p:sldLayoutId id="2147483666" r:id="rId13"/>
    <p:sldLayoutId id="2147483681" r:id="rId14"/>
    <p:sldLayoutId id="2147483671" r:id="rId15"/>
    <p:sldLayoutId id="2147483670" r:id="rId16"/>
    <p:sldLayoutId id="2147483652" r:id="rId17"/>
    <p:sldLayoutId id="2147483653" r:id="rId18"/>
    <p:sldLayoutId id="2147483672" r:id="rId19"/>
    <p:sldLayoutId id="2147483673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54" r:id="rId27"/>
    <p:sldLayoutId id="2147483655" r:id="rId28"/>
    <p:sldLayoutId id="2147483656" r:id="rId29"/>
    <p:sldLayoutId id="2147483657" r:id="rId30"/>
    <p:sldLayoutId id="2147483667" r:id="rId31"/>
    <p:sldLayoutId id="2147483668" r:id="rId32"/>
    <p:sldLayoutId id="2147483703" r:id="rId33"/>
    <p:sldLayoutId id="2147483684" r:id="rId34"/>
    <p:sldLayoutId id="2147483704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iversity.cornell.edu/belonging/sense-belonging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disability.illinois.edu" TargetMode="External"/><Relationship Id="rId3" Type="http://schemas.openxmlformats.org/officeDocument/2006/relationships/hyperlink" Target="https://diversity.illinois.edu/institutional-equity/equal-employment-opportunity/" TargetMode="External"/><Relationship Id="rId7" Type="http://schemas.openxmlformats.org/officeDocument/2006/relationships/hyperlink" Target="wecare.illinois.edu" TargetMode="External"/><Relationship Id="rId2" Type="http://schemas.openxmlformats.org/officeDocument/2006/relationships/hyperlink" Target="https://diversity.illinois.edu/diversity-campus-culture/belonging-resource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odos.illinois.edu/community-of-care/CAREcenter" TargetMode="External"/><Relationship Id="rId5" Type="http://schemas.openxmlformats.org/officeDocument/2006/relationships/hyperlink" Target="https://counselingcenter.illinois.edu/" TargetMode="External"/><Relationship Id="rId10" Type="http://schemas.openxmlformats.org/officeDocument/2006/relationships/hyperlink" Target="http://dsje.illinois.edu/" TargetMode="External"/><Relationship Id="rId4" Type="http://schemas.openxmlformats.org/officeDocument/2006/relationships/hyperlink" Target="https://conflictresolution.illinois.edu/" TargetMode="External"/><Relationship Id="rId9" Type="http://schemas.openxmlformats.org/officeDocument/2006/relationships/hyperlink" Target="http://diversity.illinois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.illinois.edu/UndocuAll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gsrc.illinois.edu/programs/ally" TargetMode="External"/><Relationship Id="rId4" Type="http://schemas.openxmlformats.org/officeDocument/2006/relationships/hyperlink" Target="https://dsje.illinois.edu/programs/racial-justice-allies-advocates-traini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versity.illinois.edu/" TargetMode="External"/><Relationship Id="rId2" Type="http://schemas.openxmlformats.org/officeDocument/2006/relationships/hyperlink" Target="mailto:wantland@illinois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4FBEBA06-D65E-9525-AD38-8B6F3F12E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Building an Inclusive Community of Learning</a:t>
            </a:r>
          </a:p>
          <a:p>
            <a:endParaRPr lang="en-US" dirty="0"/>
          </a:p>
        </p:txBody>
      </p:sp>
      <p:sp>
        <p:nvSpPr>
          <p:cNvPr id="3" name="Department/Unit Name Placeholder">
            <a:extLst>
              <a:ext uri="{FF2B5EF4-FFF2-40B4-BE49-F238E27FC236}">
                <a16:creationId xmlns:a16="http://schemas.microsoft.com/office/drawing/2014/main" id="{9669D763-9081-4D8D-6AD4-8D346E080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School of Literatures, Cultures and Linguistics</a:t>
            </a:r>
            <a:br>
              <a:rPr lang="en-US" dirty="0"/>
            </a:br>
            <a:r>
              <a:rPr lang="en-US" dirty="0"/>
              <a:t> Graduate Student Orientation</a:t>
            </a:r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A4A59175-9C71-0307-D009-4ED0AED9A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29, 2025</a:t>
            </a:r>
          </a:p>
        </p:txBody>
      </p:sp>
    </p:spTree>
    <p:extLst>
      <p:ext uri="{BB962C8B-B14F-4D97-AF65-F5344CB8AC3E}">
        <p14:creationId xmlns:p14="http://schemas.microsoft.com/office/powerpoint/2010/main" val="74487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9DBB42-A4A4-858F-EC90-2A7A800D3F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050" y="277813"/>
            <a:ext cx="10371138" cy="1189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Improving Sense of Belonging at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D9C21-38A8-63AB-87FF-803F21E123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FE1F-1339-5E4A-4FF0-E77DED4C20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8FF71-F5DF-DC86-CB12-766F6BF653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316335"/>
            <a:ext cx="10370190" cy="459972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Create intentional connections. </a:t>
            </a:r>
            <a:r>
              <a:rPr lang="en-US" sz="2400" dirty="0"/>
              <a:t>Bringing people together can provide an environment where people feel they belong. Think about how teams are structured; how groups can be brought together to solve specific problems; and how offices are designed.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Help build trusting relationships. </a:t>
            </a:r>
            <a:r>
              <a:rPr lang="en-US" sz="2400" dirty="0"/>
              <a:t>Think about having a formal or informal mentor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Invite opinions and perspectives into the conversation. </a:t>
            </a:r>
            <a:r>
              <a:rPr lang="en-US" sz="2400" dirty="0"/>
              <a:t>Ask for input and ideas from all members; be clear about how decisions will be made.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Engage in purposeful storytelling. </a:t>
            </a:r>
            <a:r>
              <a:rPr lang="en-US" sz="2400" dirty="0"/>
              <a:t>Encourage employees to share their individual stories. Understanding aspects of another person’s story can dissolve interpersonal barriers and help show the many layers, dimensions and experiences about a person we otherwise would not know. It helps people be seen.</a:t>
            </a:r>
          </a:p>
          <a:p>
            <a:pPr algn="r"/>
            <a:r>
              <a:rPr lang="en-US" dirty="0"/>
              <a:t>- </a:t>
            </a:r>
            <a:r>
              <a:rPr lang="en-US" dirty="0">
                <a:hlinkClick r:id="rId2"/>
              </a:rPr>
              <a:t>Cornell University Diversity &amp;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1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3C821-EA76-59E8-3D7D-2DDC6057CA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Creating Communities of Mattering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E1B97-649A-3935-6EE3-744B3ED839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800" dirty="0"/>
              <a:t>Turn to your neighbor</a:t>
            </a:r>
          </a:p>
          <a:p>
            <a:r>
              <a:rPr lang="en-US" sz="2800" dirty="0"/>
              <a:t>What do you need from one another to create community and belonging among your cohort? </a:t>
            </a:r>
          </a:p>
          <a:p>
            <a:r>
              <a:rPr lang="en-US" sz="2800" dirty="0"/>
              <a:t>What are ways you can contribute to this community?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75420-9CD0-CE0E-F1BF-05ECF7A139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050" y="277813"/>
            <a:ext cx="10371138" cy="1189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Campus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DCDCB-9800-FA47-8815-D95561FA10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DC98B-D816-19D9-35B7-15F3B941EE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A0D85-3BED-3B97-21FF-5D2C250244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191986"/>
            <a:ext cx="10370190" cy="5164363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Reporting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2"/>
              </a:rPr>
              <a:t>Campus Belonging </a:t>
            </a:r>
            <a:r>
              <a:rPr lang="en-US" sz="2600" dirty="0"/>
              <a:t>– Bias reporting and response process, </a:t>
            </a:r>
            <a:r>
              <a:rPr lang="en-US" sz="2600" u="sng" dirty="0"/>
              <a:t>not investigation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3"/>
              </a:rPr>
              <a:t>Equal Employment Opportunity </a:t>
            </a:r>
            <a:r>
              <a:rPr lang="en-US" sz="2600" dirty="0"/>
              <a:t>– Reporting discrimination or harassment by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4"/>
              </a:rPr>
              <a:t>Office of Student Conflict Resolution </a:t>
            </a:r>
            <a:r>
              <a:rPr lang="en-US" sz="2600" dirty="0"/>
              <a:t>– Reporting suspected code violations by students</a:t>
            </a:r>
          </a:p>
          <a:p>
            <a:r>
              <a:rPr lang="en-US" sz="2600" b="1" dirty="0"/>
              <a:t>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5"/>
              </a:rPr>
              <a:t>Counseling Center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6"/>
              </a:rPr>
              <a:t>Connie Frank CARE Center </a:t>
            </a:r>
            <a:r>
              <a:rPr lang="en-US" sz="2600" dirty="0"/>
              <a:t>(formerly Student Assistance Center)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7"/>
              </a:rPr>
              <a:t>WeCare Sexual Misconduct Support 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8"/>
              </a:rPr>
              <a:t>Disability Resources and Education Services (DRES)</a:t>
            </a:r>
            <a:endParaRPr lang="en-US" sz="2600" dirty="0"/>
          </a:p>
          <a:p>
            <a:r>
              <a:rPr lang="en-US" sz="2600" b="1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9"/>
              </a:rPr>
              <a:t>Office of the Vice Chancellor for Diversity, Equity &amp; Inclusion</a:t>
            </a:r>
            <a:r>
              <a:rPr lang="en-US" sz="2600" dirty="0"/>
              <a:t> (pre-professional, employees &amp; units)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hlinkClick r:id="rId10"/>
              </a:rPr>
              <a:t>Diversity &amp; Social Justice Education </a:t>
            </a:r>
            <a:r>
              <a:rPr lang="en-US" sz="2600" dirty="0"/>
              <a:t>(students)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96F67-9E8A-1629-EB80-7AD19FAFAD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050" y="277813"/>
            <a:ext cx="10371138" cy="1189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schemeClr val="tx2"/>
                </a:solidFill>
                <a:ea typeface="+mn-ea"/>
                <a:cs typeface="+mn-cs"/>
              </a:rPr>
              <a:t>Academic Support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8FE48-4D08-D711-A414-A91C3A3936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400" dirty="0"/>
              <a:t>Disability Resources and Educational Services </a:t>
            </a:r>
            <a:r>
              <a:rPr lang="en-US" sz="2400" u="sng" dirty="0"/>
              <a:t>disability.Illinois.edu</a:t>
            </a:r>
          </a:p>
          <a:p>
            <a:r>
              <a:rPr lang="en-US" sz="2400" dirty="0"/>
              <a:t>Student Success Inclusion and Belonging </a:t>
            </a:r>
            <a:r>
              <a:rPr lang="en-US" sz="2400" u="sng" dirty="0"/>
              <a:t>ssib.illinois.edu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9 cultural and resource centers across campus</a:t>
            </a:r>
          </a:p>
          <a:p>
            <a:r>
              <a:rPr lang="en-US" sz="2400" dirty="0"/>
              <a:t>Jeffries Center (formerly Office of Minority Student Affairs) </a:t>
            </a:r>
            <a:r>
              <a:rPr lang="en-US" sz="2400" u="sng" dirty="0"/>
              <a:t>jeffriescenter.illinois.edu</a:t>
            </a:r>
          </a:p>
          <a:p>
            <a:r>
              <a:rPr lang="en-US" sz="2400" dirty="0"/>
              <a:t>Undocumented Student Support - Office of the Vice Chancellor for Diversity, Equity, &amp; Inclusion </a:t>
            </a:r>
            <a:r>
              <a:rPr lang="en-US" sz="2400" u="sng" dirty="0"/>
              <a:t>diversity.Illinois.edu</a:t>
            </a:r>
            <a:endParaRPr lang="en-US" sz="2400" dirty="0"/>
          </a:p>
          <a:p>
            <a:r>
              <a:rPr lang="en-US" sz="2400" dirty="0"/>
              <a:t>Connie Frank CARE Center (formerly Student Assistance Center) </a:t>
            </a:r>
            <a:r>
              <a:rPr lang="en-US" sz="2400" u="sng" dirty="0"/>
              <a:t>odos.illinois.edu/community-of-care/CAREcenter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/>
    </mc:Choice>
    <mc:Fallback>
      <p:transition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A49C5-C49B-74CD-714A-83580A629A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Upcoming Trainings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EB71-E41D-5740-ED8D-D5012659F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AB1A62-85A0-21FF-3B91-A2B808AB32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Undocumented Student Ally Training</a:t>
            </a:r>
            <a:br>
              <a:rPr lang="en-US" sz="2400" b="1" dirty="0"/>
            </a:br>
            <a:r>
              <a:rPr lang="en-US" sz="2400" dirty="0"/>
              <a:t>Tuesday, September 16 from 1-4pm</a:t>
            </a:r>
            <a:br>
              <a:rPr lang="en-US" sz="2400" dirty="0"/>
            </a:br>
            <a:r>
              <a:rPr lang="en-US" sz="2400" dirty="0"/>
              <a:t>Register at </a:t>
            </a:r>
            <a:r>
              <a:rPr lang="en-US" sz="2400" dirty="0">
                <a:hlinkClick r:id="rId3"/>
              </a:rPr>
              <a:t>http://go.Illinois.edu/UndocuAlly</a:t>
            </a:r>
            <a:r>
              <a:rPr lang="en-US" sz="2400" dirty="0"/>
              <a:t> </a:t>
            </a:r>
          </a:p>
          <a:p>
            <a:r>
              <a:rPr lang="en-US" sz="2400" b="1" dirty="0"/>
              <a:t>Racial Justice Allies &amp; Advocates Training</a:t>
            </a:r>
            <a:br>
              <a:rPr lang="en-US" sz="2400" b="1" dirty="0"/>
            </a:br>
            <a:r>
              <a:rPr lang="en-US" sz="2400" dirty="0">
                <a:hlinkClick r:id="rId4"/>
              </a:rPr>
              <a:t>Learn more here.</a:t>
            </a:r>
            <a:endParaRPr lang="en-US" sz="2400" dirty="0"/>
          </a:p>
          <a:p>
            <a:r>
              <a:rPr lang="en-US" sz="2400" b="1" dirty="0"/>
              <a:t>LGBTQ+ Ally Training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Learn more here. </a:t>
            </a:r>
            <a:endParaRPr lang="en-US" altLang="en-US" sz="1600" dirty="0">
              <a:solidFill>
                <a:srgbClr val="080046"/>
              </a:solidFill>
              <a:latin typeface="Georgia" pitchFamily="18" charset="0"/>
            </a:endParaRPr>
          </a:p>
          <a:p>
            <a:pPr marL="340995" indent="-340995">
              <a:defRPr/>
            </a:pPr>
            <a:endParaRPr lang="en-US" altLang="en-US" dirty="0">
              <a:solidFill>
                <a:srgbClr val="080046"/>
              </a:solidFill>
              <a:latin typeface="Georg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1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1AED0-1DF4-49A3-B25C-31F2DB75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D44A2-7966-8207-A942-4AEF75F9A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05506-1310-2C00-B12A-CEF409DAE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6CD670A0-C0C2-15D3-5A7C-EA846795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AB39040-A0B2-9F21-2450-4C56BC4B59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0698" y="2725613"/>
            <a:ext cx="8981219" cy="26420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Ross Wantland </a:t>
            </a:r>
            <a:r>
              <a:rPr lang="en-US" dirty="0">
                <a:hlinkClick r:id="rId2"/>
              </a:rPr>
              <a:t>wantland@illinois.edu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i="1" dirty="0"/>
              <a:t>Office of the Vice Chancellor for Diversity, Equity &amp; Inclusion</a:t>
            </a:r>
          </a:p>
          <a:p>
            <a:pPr>
              <a:lnSpc>
                <a:spcPct val="100000"/>
              </a:lnSpc>
            </a:pPr>
            <a:endParaRPr lang="en-US" sz="2400" i="1" dirty="0"/>
          </a:p>
          <a:p>
            <a:pPr>
              <a:lnSpc>
                <a:spcPct val="100000"/>
              </a:lnSpc>
            </a:pPr>
            <a:r>
              <a:rPr lang="en-US" sz="2400" i="1" dirty="0"/>
              <a:t>Learn more at </a:t>
            </a:r>
            <a:r>
              <a:rPr lang="en-US" sz="2400" i="1" dirty="0">
                <a:hlinkClick r:id="rId3"/>
              </a:rPr>
              <a:t>http://diversity.Illinois.edu</a:t>
            </a:r>
            <a:r>
              <a:rPr lang="en-US" sz="2400" i="1" dirty="0"/>
              <a:t> </a:t>
            </a:r>
            <a:endParaRPr lang="en-US" dirty="0"/>
          </a:p>
        </p:txBody>
      </p:sp>
      <p:sp>
        <p:nvSpPr>
          <p:cNvPr id="3" name="Department/Unit name Placeholder">
            <a:extLst>
              <a:ext uri="{FF2B5EF4-FFF2-40B4-BE49-F238E27FC236}">
                <a16:creationId xmlns:a16="http://schemas.microsoft.com/office/drawing/2014/main" id="{B0CE55A2-6B88-F73F-AA53-29ABC356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3379A-269B-438F-1824-6428A4BBE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0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429EE-2175-4E7D-3644-D5CA971353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Welcome!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CCE25-FA4D-F3DA-A494-AC1B25EAEB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2" y="1795749"/>
            <a:ext cx="10581595" cy="4120309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780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7124-65AE-5767-8C25-09F9A2BA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3EF6F-75CC-4735-144D-B9374ABCCE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Office of the Vice Chancellor for Diversity, Equity &amp;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D3FE-FAFB-48EB-F7F0-B9642497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41A02-C310-52FE-9790-77BD6D4EDC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2" y="1795749"/>
            <a:ext cx="10581595" cy="412030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Lead collaborations </a:t>
            </a:r>
            <a:r>
              <a:rPr lang="en-US" sz="3200" dirty="0"/>
              <a:t>to reimagine approaches to increase access and opportunities in education, research, employment, business opportunities, and community engagement.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Reduce barriers </a:t>
            </a:r>
            <a:r>
              <a:rPr lang="en-US" sz="3200" dirty="0"/>
              <a:t>for all to engage fully with Illinois.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Enhance understanding and skills </a:t>
            </a:r>
            <a:r>
              <a:rPr lang="en-US" sz="3200" dirty="0"/>
              <a:t>of students, staff, and faculty to promote inclusion.</a:t>
            </a:r>
          </a:p>
        </p:txBody>
      </p:sp>
    </p:spTree>
    <p:extLst>
      <p:ext uri="{BB962C8B-B14F-4D97-AF65-F5344CB8AC3E}">
        <p14:creationId xmlns:p14="http://schemas.microsoft.com/office/powerpoint/2010/main" val="15101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7DAE-7A86-4AEE-BBFA-A16983ADB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7A634-4797-7B39-71DC-174143428E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Belonging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D5DF-B2C4-36E7-9100-8F1E8B150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D5425-588D-4577-054C-4CA8BBD2F6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2" y="1795749"/>
            <a:ext cx="10581595" cy="4120309"/>
          </a:xfrm>
        </p:spPr>
        <p:txBody>
          <a:bodyPr>
            <a:normAutofit/>
          </a:bodyPr>
          <a:lstStyle/>
          <a:p>
            <a:r>
              <a:rPr lang="en-US" sz="3200" dirty="0"/>
              <a:t>Think about a space where you felt like you belonged/mattered.</a:t>
            </a:r>
          </a:p>
          <a:p>
            <a:r>
              <a:rPr lang="en-US" sz="3200" dirty="0"/>
              <a:t>What made you feel like you belonged?</a:t>
            </a:r>
          </a:p>
        </p:txBody>
      </p:sp>
    </p:spTree>
    <p:extLst>
      <p:ext uri="{BB962C8B-B14F-4D97-AF65-F5344CB8AC3E}">
        <p14:creationId xmlns:p14="http://schemas.microsoft.com/office/powerpoint/2010/main" val="259262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D39FE7-5ECC-0E38-0819-8FB3032C9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050" y="277813"/>
            <a:ext cx="10371138" cy="1189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Defining Belonging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A10D5-A6DD-1F98-5F97-AC101D021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47FC3-CA14-AB65-84CD-B30B035524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1803D-8E1A-B1D1-5DA8-954AA30C14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“Belonging can be defined as </a:t>
            </a:r>
            <a:r>
              <a:rPr lang="en-US" sz="3200" b="1" dirty="0"/>
              <a:t>a subjective feeling that one is an integral part of their surrounding systems</a:t>
            </a:r>
            <a:r>
              <a:rPr lang="en-US" sz="3200" dirty="0"/>
              <a:t>, including family, friends, school, work environments, communities, cultural groups, and physical places.”</a:t>
            </a:r>
          </a:p>
          <a:p>
            <a:pPr algn="r"/>
            <a:r>
              <a:rPr lang="en-US" sz="3200" dirty="0"/>
              <a:t>(Allen, et al, 2021)</a:t>
            </a:r>
          </a:p>
        </p:txBody>
      </p:sp>
    </p:spTree>
    <p:extLst>
      <p:ext uri="{BB962C8B-B14F-4D97-AF65-F5344CB8AC3E}">
        <p14:creationId xmlns:p14="http://schemas.microsoft.com/office/powerpoint/2010/main" val="164937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B3D4C-44F4-B7EA-AB23-8C3431E741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0700" y="1292225"/>
            <a:ext cx="6180138" cy="7635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Belonging Uncertainty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2FC9B7-4514-EFBE-6A96-EBDBD22E0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60741" y="2546613"/>
            <a:ext cx="6179926" cy="2462365"/>
          </a:xfrm>
        </p:spPr>
        <p:txBody>
          <a:bodyPr>
            <a:normAutofit/>
          </a:bodyPr>
          <a:lstStyle/>
          <a:p>
            <a:r>
              <a:rPr lang="en-US" sz="3600" dirty="0"/>
              <a:t>the state of mind in which one suffers from doubts about whether one is fully accepted in a particular environment or ever could be.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7B03F8-25D4-5532-AFD7-A42A29077A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27193" y="5065124"/>
            <a:ext cx="2853148" cy="677754"/>
          </a:xfrm>
        </p:spPr>
        <p:txBody>
          <a:bodyPr>
            <a:normAutofit/>
          </a:bodyPr>
          <a:lstStyle/>
          <a:p>
            <a:r>
              <a:rPr lang="en-US" sz="2400" dirty="0"/>
              <a:t>Geoffrey Cohen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0D3712-8BB5-5D02-199D-053F8B298C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3E738-1151-D2EE-25BA-59EF88EA206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4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Continuum of Community (Schlossberg)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329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8D6C3E-B07E-26BB-386F-9280504FF0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400" dirty="0"/>
              <a:t>Separateness</a:t>
            </a:r>
          </a:p>
          <a:p>
            <a:r>
              <a:rPr lang="en-US" sz="2400" dirty="0"/>
              <a:t>Ignorance</a:t>
            </a:r>
          </a:p>
          <a:p>
            <a:r>
              <a:rPr lang="en-US" sz="2400" dirty="0"/>
              <a:t>Fear</a:t>
            </a:r>
          </a:p>
          <a:p>
            <a:r>
              <a:rPr lang="en-US" sz="2400" dirty="0"/>
              <a:t>Shunning/Avoidance</a:t>
            </a:r>
          </a:p>
          <a:p>
            <a:r>
              <a:rPr lang="en-US" sz="2400" dirty="0"/>
              <a:t>Unknown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Mattering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29FE9B-A172-ECBF-1E36-853AD82F0C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2400" dirty="0"/>
              <a:t>(Inter)Dependence</a:t>
            </a:r>
          </a:p>
          <a:p>
            <a:r>
              <a:rPr lang="en-US" sz="2400" dirty="0"/>
              <a:t>Attention</a:t>
            </a:r>
          </a:p>
          <a:p>
            <a:r>
              <a:rPr lang="en-US" sz="2400" dirty="0"/>
              <a:t>Importance</a:t>
            </a:r>
          </a:p>
          <a:p>
            <a:r>
              <a:rPr lang="en-US" sz="2400" dirty="0"/>
              <a:t>Appreciation</a:t>
            </a:r>
          </a:p>
          <a:p>
            <a:r>
              <a:rPr lang="en-US" sz="2400" dirty="0"/>
              <a:t>Known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endParaRPr lang="en-US" sz="3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49CE59-4CB3-44A5-9999-C81CA57D60FF}"/>
              </a:ext>
            </a:extLst>
          </p:cNvPr>
          <p:cNvCxnSpPr/>
          <p:nvPr/>
        </p:nvCxnSpPr>
        <p:spPr>
          <a:xfrm>
            <a:off x="3954801" y="3495163"/>
            <a:ext cx="1737360" cy="0"/>
          </a:xfrm>
          <a:prstGeom prst="straightConnector1">
            <a:avLst/>
          </a:prstGeom>
          <a:ln w="136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0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7F917-CA41-AC7F-5FDC-99751AB935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Barriers to Mattering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29186-90D9-9F03-F6BB-1644B86E07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might negatively impact someone’s sense of mattering?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Cultural/historical exclusion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Disrespectful treatment by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Differential access to opportunities, experiences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Inequitable support, encouragement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Inequitable access to basic needs, healthcare, safety,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Inequitable expectations, consequences</a:t>
            </a:r>
          </a:p>
        </p:txBody>
      </p:sp>
    </p:spTree>
    <p:extLst>
      <p:ext uri="{BB962C8B-B14F-4D97-AF65-F5344CB8AC3E}">
        <p14:creationId xmlns:p14="http://schemas.microsoft.com/office/powerpoint/2010/main" val="33548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 xmlns:mv="urn:schemas-microsoft-com:mac:vml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744913-C6FF-2369-DED1-E7AE028C31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Policy, Not People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1FF6-67A7-8BB7-1D9A-3E677680A6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3600" dirty="0"/>
              <a:t>“This is the consistent function of racist ideas - and of any kind of bigotry more broadly: to manipulate us into seeing people as the problem, instead of the policies that ensnare them.”</a:t>
            </a:r>
          </a:p>
          <a:p>
            <a:r>
              <a:rPr lang="en-US" sz="3600" dirty="0"/>
              <a:t>			</a:t>
            </a:r>
            <a:r>
              <a:rPr lang="en-US" sz="3600" dirty="0" err="1"/>
              <a:t>Ibram</a:t>
            </a:r>
            <a:r>
              <a:rPr lang="en-US" sz="3600" dirty="0"/>
              <a:t> </a:t>
            </a:r>
            <a:r>
              <a:rPr lang="en-US" sz="3600" dirty="0" err="1"/>
              <a:t>Kendi</a:t>
            </a:r>
            <a:r>
              <a:rPr lang="en-US" sz="3600" dirty="0"/>
              <a:t>, </a:t>
            </a:r>
            <a:r>
              <a:rPr lang="en-US" sz="3600" i="1" dirty="0"/>
              <a:t>How to be an Antiracist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9511</TotalTime>
  <Words>742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Source Sans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Defining Belonging</vt:lpstr>
      <vt:lpstr>Belonging Uncertainty</vt:lpstr>
      <vt:lpstr>PowerPoint Presentation</vt:lpstr>
      <vt:lpstr>PowerPoint Presentation</vt:lpstr>
      <vt:lpstr>PowerPoint Presentation</vt:lpstr>
      <vt:lpstr>Improving Sense of Belonging at Work</vt:lpstr>
      <vt:lpstr>PowerPoint Presentation</vt:lpstr>
      <vt:lpstr>Campus Resources</vt:lpstr>
      <vt:lpstr>Academic Support Resources</vt:lpstr>
      <vt:lpstr>PowerPoint Presentation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Wantland, Ross A</cp:lastModifiedBy>
  <cp:revision>18</cp:revision>
  <dcterms:created xsi:type="dcterms:W3CDTF">2022-06-14T14:37:32Z</dcterms:created>
  <dcterms:modified xsi:type="dcterms:W3CDTF">2025-08-29T18:25:26Z</dcterms:modified>
</cp:coreProperties>
</file>