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286" r:id="rId3"/>
    <p:sldId id="324" r:id="rId4"/>
    <p:sldId id="257" r:id="rId5"/>
    <p:sldId id="339" r:id="rId6"/>
    <p:sldId id="318" r:id="rId7"/>
    <p:sldId id="319" r:id="rId8"/>
    <p:sldId id="313" r:id="rId9"/>
    <p:sldId id="326" r:id="rId10"/>
    <p:sldId id="325" r:id="rId11"/>
    <p:sldId id="344" r:id="rId12"/>
    <p:sldId id="345" r:id="rId13"/>
    <p:sldId id="329" r:id="rId14"/>
    <p:sldId id="330" r:id="rId15"/>
    <p:sldId id="335" r:id="rId16"/>
    <p:sldId id="337" r:id="rId17"/>
    <p:sldId id="342" r:id="rId18"/>
    <p:sldId id="34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hyperlink" Target="https://grad.illinois.edu/funding/fellowships/processing-deadlin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illinois.edu/sites/grad.illinois.edu/files/pdfs/handbook.pdf" TargetMode="External"/><Relationship Id="rId2" Type="http://schemas.openxmlformats.org/officeDocument/2006/relationships/hyperlink" Target="https://slcl.illinois.edu/resources/graduate-student-servic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rad.illinois.edu/fellowship/competiti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anke@illinois.edu" TargetMode="External"/><Relationship Id="rId2" Type="http://schemas.openxmlformats.org/officeDocument/2006/relationships/hyperlink" Target="mailto:slclgradservice@illinois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ruddell@illinois.edu" TargetMode="External"/><Relationship Id="rId4" Type="http://schemas.openxmlformats.org/officeDocument/2006/relationships/hyperlink" Target="mailto:rolarso@illinoi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lclgradservices@illinois.ed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citl.illinois.edu/citl-101/teaching-learning/conferences-workshops/grad-academy-for-college-teach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hyperlink" Target="https://grad.illinois.edu/handbooks-policies" TargetMode="External"/><Relationship Id="rId4" Type="http://schemas.openxmlformats.org/officeDocument/2006/relationships/hyperlink" Target="https://grad.illinois.edu/general/calendar/f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005" y="928906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 New EO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August 30,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602038"/>
            <a:ext cx="6406538" cy="165576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Student Services</a:t>
            </a:r>
          </a:p>
          <a:p>
            <a:r>
              <a:rPr lang="en-US" dirty="0"/>
              <a:t>Robb Larson, office manager</a:t>
            </a:r>
          </a:p>
          <a:p>
            <a:r>
              <a:rPr lang="en-US" dirty="0"/>
              <a:t>Jessy Ruddell, office support specialist</a:t>
            </a:r>
          </a:p>
          <a:p>
            <a:r>
              <a:rPr lang="en-US" dirty="0"/>
              <a:t>Lynn Stanke, admissions and records officer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0"/>
            <a:ext cx="4051882" cy="7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Time-to-degree rules effective Fall 2024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 to degree begins when first registering in a grad program</a:t>
            </a:r>
          </a:p>
          <a:p>
            <a:pPr lvl="1"/>
            <a:r>
              <a:rPr lang="en-US" dirty="0"/>
              <a:t>MA = 5 years total</a:t>
            </a:r>
          </a:p>
          <a:p>
            <a:pPr lvl="1"/>
            <a:r>
              <a:rPr lang="en-US" dirty="0"/>
              <a:t>PhD stage I = 7 years total</a:t>
            </a:r>
          </a:p>
          <a:p>
            <a:pPr lvl="1"/>
            <a:r>
              <a:rPr lang="en-US" dirty="0"/>
              <a:t>PhD stage II = 6 years total (including MA / Stage I)</a:t>
            </a:r>
          </a:p>
          <a:p>
            <a:pPr lvl="1"/>
            <a:r>
              <a:rPr lang="en-US" dirty="0"/>
              <a:t>Admitted to UIUC MA and continue into doctoral program = 7 years from admission to master’s program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 and Stage I are the same thing to Grad College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7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Time-to-degree rules effective Fall 2024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I </a:t>
            </a:r>
          </a:p>
          <a:p>
            <a:pPr lvl="1"/>
            <a:r>
              <a:rPr lang="en-US" dirty="0"/>
              <a:t>Initial enrollment &gt; </a:t>
            </a:r>
            <a:r>
              <a:rPr lang="en-US" b="1" dirty="0"/>
              <a:t>2 years </a:t>
            </a:r>
          </a:p>
          <a:p>
            <a:pPr lvl="2"/>
            <a:r>
              <a:rPr lang="en-US" dirty="0"/>
              <a:t>Completion of MA or equivalent</a:t>
            </a:r>
          </a:p>
          <a:p>
            <a:pPr lvl="2"/>
            <a:r>
              <a:rPr lang="en-US" dirty="0"/>
              <a:t>Completion of exams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II </a:t>
            </a:r>
          </a:p>
          <a:p>
            <a:pPr lvl="1"/>
            <a:r>
              <a:rPr lang="en-US" dirty="0"/>
              <a:t>Completion of Stage I &gt; completion of all required coursework &amp; oral prelim</a:t>
            </a:r>
          </a:p>
          <a:p>
            <a:pPr lvl="1"/>
            <a:r>
              <a:rPr lang="en-US" dirty="0"/>
              <a:t>Should be completed no later than </a:t>
            </a:r>
            <a:r>
              <a:rPr lang="en-US" b="1" dirty="0"/>
              <a:t>year 5 for Stage I or year 4 for Stage II</a:t>
            </a:r>
          </a:p>
          <a:p>
            <a:pPr lvl="2"/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This is the first milestone for academic probation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 III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Deposit should be completed by end of </a:t>
            </a:r>
            <a:r>
              <a:rPr lang="en-US" b="1" dirty="0">
                <a:solidFill>
                  <a:schemeClr val="tx1"/>
                </a:solidFill>
              </a:rPr>
              <a:t>year 7 for Stage I or year 6 for Stage II</a:t>
            </a:r>
          </a:p>
          <a:p>
            <a:pPr lvl="2"/>
            <a:r>
              <a:rPr lang="en-US" sz="2600" dirty="0">
                <a:solidFill>
                  <a:srgbClr val="C00000"/>
                </a:solidFill>
              </a:rPr>
              <a:t>This is the second milestone for academic probation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2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Departmental 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9"/>
            <a:ext cx="10477863" cy="3592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EO’s are responsible for all funds provided to their respective department and distribution of funds for students in form of departmental fellowships.</a:t>
            </a:r>
          </a:p>
          <a:p>
            <a:pPr marL="914400" lvl="2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Fellowship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690689"/>
            <a:ext cx="11218091" cy="3766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Fellowship processing information for departments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https://grad.illinois.edu/funding/fellowships/processing-deadlines</a:t>
            </a:r>
            <a:r>
              <a:rPr lang="en-US" sz="2000" dirty="0"/>
              <a:t>)</a:t>
            </a:r>
          </a:p>
          <a:p>
            <a:pPr lvl="1"/>
            <a:endParaRPr lang="en-US" sz="1600" dirty="0"/>
          </a:p>
          <a:p>
            <a:pPr lvl="1"/>
            <a:r>
              <a:rPr lang="en-US" sz="2000" dirty="0"/>
              <a:t>“Full-time” registration</a:t>
            </a:r>
          </a:p>
          <a:p>
            <a:pPr lvl="1"/>
            <a:r>
              <a:rPr lang="en-US" sz="2000" dirty="0"/>
              <a:t>Concurrent appointments</a:t>
            </a:r>
          </a:p>
          <a:p>
            <a:pPr lvl="1"/>
            <a:r>
              <a:rPr lang="en-US" sz="2000" dirty="0"/>
              <a:t>Small fellowship vs waiver-generating</a:t>
            </a:r>
          </a:p>
          <a:p>
            <a:pPr lvl="1"/>
            <a:r>
              <a:rPr lang="en-US" sz="2000" dirty="0"/>
              <a:t>Avoid one-time payments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Minimum Fellowship to generate waiver:</a:t>
            </a:r>
          </a:p>
          <a:p>
            <a:pPr lvl="1"/>
            <a:r>
              <a:rPr lang="en-US" sz="2000" dirty="0"/>
              <a:t>Per calendar year = $13,333	</a:t>
            </a:r>
          </a:p>
          <a:p>
            <a:pPr lvl="1"/>
            <a:r>
              <a:rPr lang="en-US" sz="2000" dirty="0"/>
              <a:t>Per academic year = $10,000</a:t>
            </a:r>
          </a:p>
          <a:p>
            <a:pPr lvl="1"/>
            <a:r>
              <a:rPr lang="en-US" sz="2000" dirty="0"/>
              <a:t>Per FA/SP semester = $5,000</a:t>
            </a:r>
          </a:p>
          <a:p>
            <a:pPr lvl="1"/>
            <a:r>
              <a:rPr lang="en-US" sz="2000" dirty="0"/>
              <a:t>Per summer = $2, 222 over 2 months, one of which is July</a:t>
            </a:r>
          </a:p>
        </p:txBody>
      </p:sp>
    </p:spTree>
    <p:extLst>
      <p:ext uri="{BB962C8B-B14F-4D97-AF65-F5344CB8AC3E}">
        <p14:creationId xmlns:p14="http://schemas.microsoft.com/office/powerpoint/2010/main" val="19510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Summer fellowships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38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Students MUST register for summer to receive true summer fellowships. (Any number of hours is fine.)</a:t>
            </a:r>
          </a:p>
          <a:p>
            <a:pPr lvl="1"/>
            <a:r>
              <a:rPr lang="en-US" sz="2800" dirty="0"/>
              <a:t>True summer fellowship = one month is July</a:t>
            </a:r>
          </a:p>
          <a:p>
            <a:endParaRPr lang="en-US" dirty="0"/>
          </a:p>
          <a:p>
            <a:r>
              <a:rPr lang="en-US" dirty="0"/>
              <a:t>Use late spring fellowships to avoid registering for summer.</a:t>
            </a:r>
          </a:p>
          <a:p>
            <a:pPr lvl="1"/>
            <a:r>
              <a:rPr lang="en-US" sz="2800" dirty="0"/>
              <a:t>Late spring = April to June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7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9372-91DB-4438-A1AB-C0921AEB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Block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0840-2B19-4E81-927E-356F1278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95" y="1799545"/>
            <a:ext cx="10666548" cy="3694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Block Grant Guidelines</a:t>
            </a:r>
            <a:endParaRPr lang="en-US" dirty="0"/>
          </a:p>
          <a:p>
            <a:pPr marL="0" indent="0">
              <a:buNone/>
            </a:pPr>
            <a:r>
              <a:rPr lang="en-US" sz="3000" dirty="0"/>
              <a:t>Block Grant allocations must be used by departments for University </a:t>
            </a:r>
            <a:r>
              <a:rPr lang="en-US" sz="3000" b="1" dirty="0"/>
              <a:t>Fellowships</a:t>
            </a:r>
            <a:r>
              <a:rPr lang="en-US" sz="3000" dirty="0"/>
              <a:t> during the fiscal year. Latest possible end date is </a:t>
            </a:r>
            <a:r>
              <a:rPr lang="en-US" sz="3000" b="1" dirty="0"/>
              <a:t>July 15.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600" dirty="0"/>
              <a:t>i.e., Use it or lose it!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0B91-A4E1-445B-87DC-0C998B6A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3720-1A20-48B7-9E69-430F6CC5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690689"/>
            <a:ext cx="10784114" cy="453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SLCL Graduate Student Services webpage: </a:t>
            </a:r>
            <a:r>
              <a:rPr lang="en-US" dirty="0">
                <a:hlinkClick r:id="rId2"/>
              </a:rPr>
              <a:t>https://slcl.illinois.edu/resources/graduate-student-services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Graduate College Handbook:  </a:t>
            </a:r>
            <a:r>
              <a:rPr lang="en-US" dirty="0">
                <a:hlinkClick r:id="rId3"/>
              </a:rPr>
              <a:t>https://grad.illinois.edu/sites/grad.illinois.edu/files/pdfs/handbook.pdf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Graduate College Fellowship Competitions:  </a:t>
            </a:r>
            <a:r>
              <a:rPr lang="en-US" dirty="0">
                <a:hlinkClick r:id="rId4"/>
              </a:rPr>
              <a:t>https://grad.illinois.edu/fellowship/competitions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5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7"/>
            <a:ext cx="11434354" cy="4917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 Services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Lynn Stanke, Admissions &amp; Records Officer 		</a:t>
            </a:r>
            <a:r>
              <a:rPr lang="en-US" sz="2000" dirty="0">
                <a:hlinkClick r:id="rId2"/>
              </a:rPr>
              <a:t> slclgradservices@illinois.edu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stanke@illinois.edu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217-333-6269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Robb Larson, Office Manager			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rolarso@illinois.edu</a:t>
            </a:r>
            <a:r>
              <a:rPr lang="en-US" sz="2000" dirty="0"/>
              <a:t>					</a:t>
            </a:r>
          </a:p>
          <a:p>
            <a:pPr marL="0" indent="0">
              <a:buNone/>
            </a:pPr>
            <a:r>
              <a:rPr lang="en-US" sz="2000" dirty="0"/>
              <a:t>217-244-5783		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/>
              <a:t>Jessy Ruddell, Office Support Specialist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jruddell@illinois.edu</a:t>
            </a:r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rgbClr val="1329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217-244-9418 </a:t>
            </a:r>
            <a:r>
              <a:rPr lang="en-US" sz="20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769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017507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Graduate Student Services</a:t>
            </a:r>
          </a:p>
          <a:p>
            <a:r>
              <a:rPr lang="en-US" sz="9600" dirty="0"/>
              <a:t>Admitting new and matriculating graduate students</a:t>
            </a:r>
          </a:p>
          <a:p>
            <a:r>
              <a:rPr lang="en-US" sz="9600" dirty="0"/>
              <a:t>Facilitating written and oral exams, including prelims and dissertation/thesis defenses</a:t>
            </a:r>
          </a:p>
          <a:p>
            <a:r>
              <a:rPr lang="en-US" sz="9600" dirty="0"/>
              <a:t>Communicating academic regulations, processes, and deadlines to students and faculty</a:t>
            </a:r>
          </a:p>
          <a:p>
            <a:r>
              <a:rPr lang="en-US" sz="9600" dirty="0"/>
              <a:t>Processing graduate petitions, degree certifications, dissertation/thesis deposits, and fellowships</a:t>
            </a:r>
          </a:p>
          <a:p>
            <a:r>
              <a:rPr lang="en-US" sz="9600" dirty="0"/>
              <a:t>Serving as primary graduate liaison with the Graduate College, Fellowship Office, and Office of the Registrar</a:t>
            </a:r>
          </a:p>
          <a:p>
            <a:r>
              <a:rPr lang="en-US" sz="9600" dirty="0"/>
              <a:t>Primary responsibility for maintenance and archival of graduate student records</a:t>
            </a:r>
          </a:p>
        </p:txBody>
      </p:sp>
    </p:spTree>
    <p:extLst>
      <p:ext uri="{BB962C8B-B14F-4D97-AF65-F5344CB8AC3E}">
        <p14:creationId xmlns:p14="http://schemas.microsoft.com/office/powerpoint/2010/main" val="347671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017507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109611"/>
          </a:xfr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1200" b="1" dirty="0"/>
              <a:t>Admitting Graduate Students</a:t>
            </a:r>
          </a:p>
          <a:p>
            <a:r>
              <a:rPr lang="en-US" sz="9600" dirty="0">
                <a:solidFill>
                  <a:schemeClr val="tx2">
                    <a:lumMod val="50000"/>
                  </a:schemeClr>
                </a:solidFill>
              </a:rPr>
              <a:t>Primary contact for graduate admissions for all academic units in SLCL from first application to arrival on campus. </a:t>
            </a:r>
          </a:p>
          <a:p>
            <a:r>
              <a:rPr lang="en-US" sz="9600" dirty="0">
                <a:solidFill>
                  <a:schemeClr val="tx2">
                    <a:lumMod val="50000"/>
                  </a:schemeClr>
                </a:solidFill>
              </a:rPr>
              <a:t>Constantly update all applications and all notes entered in Grad Apps.</a:t>
            </a:r>
          </a:p>
          <a:p>
            <a:r>
              <a:rPr lang="en-US" sz="9600" dirty="0">
                <a:solidFill>
                  <a:schemeClr val="tx2">
                    <a:lumMod val="50000"/>
                  </a:schemeClr>
                </a:solidFill>
              </a:rPr>
              <a:t>Update and explain GC admission policies and procedures.</a:t>
            </a:r>
          </a:p>
          <a:p>
            <a:r>
              <a:rPr lang="en-US" sz="9600" dirty="0">
                <a:solidFill>
                  <a:schemeClr val="tx2">
                    <a:lumMod val="50000"/>
                  </a:schemeClr>
                </a:solidFill>
              </a:rPr>
              <a:t>Give new faculty access to Grad Apps.</a:t>
            </a:r>
          </a:p>
        </p:txBody>
      </p:sp>
    </p:spTree>
    <p:extLst>
      <p:ext uri="{BB962C8B-B14F-4D97-AF65-F5344CB8AC3E}">
        <p14:creationId xmlns:p14="http://schemas.microsoft.com/office/powerpoint/2010/main" val="344169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8360-3BAE-455D-AA67-DCB56CB2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11536952" cy="1325563"/>
          </a:xfrm>
        </p:spPr>
        <p:txBody>
          <a:bodyPr/>
          <a:lstStyle/>
          <a:p>
            <a:pPr algn="l"/>
            <a:r>
              <a:rPr lang="en-US" dirty="0"/>
              <a:t>Graduate College Recruitment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3A836-3070-4B5D-9228-E735E643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840720" cy="4100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Admission offer must be made </a:t>
            </a:r>
            <a:r>
              <a:rPr lang="en-US" b="1" dirty="0"/>
              <a:t>prior to nomination </a:t>
            </a:r>
            <a:r>
              <a:rPr lang="en-US" dirty="0"/>
              <a:t>submissions (competitions begin as early as January) so let Lynn and Jessy know.</a:t>
            </a:r>
          </a:p>
          <a:p>
            <a:endParaRPr lang="en-US" dirty="0"/>
          </a:p>
          <a:p>
            <a:r>
              <a:rPr lang="en-US" dirty="0"/>
              <a:t>All nomination material should be sent to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slclgradservices@illinois.edu</a:t>
            </a:r>
            <a:r>
              <a:rPr lang="en-US" dirty="0"/>
              <a:t> in one email</a:t>
            </a:r>
          </a:p>
        </p:txBody>
      </p:sp>
    </p:spTree>
    <p:extLst>
      <p:ext uri="{BB962C8B-B14F-4D97-AF65-F5344CB8AC3E}">
        <p14:creationId xmlns:p14="http://schemas.microsoft.com/office/powerpoint/2010/main" val="12029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9956024" cy="1325563"/>
          </a:xfrm>
        </p:spPr>
        <p:txBody>
          <a:bodyPr>
            <a:normAutofit/>
          </a:bodyPr>
          <a:lstStyle/>
          <a:p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9535886" cy="44161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/>
              <a:t>Admitting Graduate Students</a:t>
            </a:r>
          </a:p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Correspond with Dept. DGS </a:t>
            </a:r>
          </a:p>
          <a:p>
            <a:pPr lvl="1"/>
            <a:r>
              <a:rPr lang="en-US" sz="2700" dirty="0">
                <a:solidFill>
                  <a:schemeClr val="tx2">
                    <a:lumMod val="50000"/>
                  </a:schemeClr>
                </a:solidFill>
              </a:rPr>
              <a:t>application deadline and admissions committee meeting date </a:t>
            </a:r>
          </a:p>
          <a:p>
            <a:pPr lvl="1"/>
            <a:r>
              <a:rPr lang="en-US" sz="2700">
                <a:solidFill>
                  <a:schemeClr val="tx2">
                    <a:lumMod val="50000"/>
                  </a:schemeClr>
                </a:solidFill>
              </a:rPr>
              <a:t>lists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</a:rPr>
              <a:t>of admitted applicants with admission level and funding. </a:t>
            </a:r>
          </a:p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Draft departmental admission letters</a:t>
            </a:r>
          </a:p>
          <a:p>
            <a:pPr lvl="1"/>
            <a:r>
              <a:rPr lang="en-US" sz="2700" dirty="0">
                <a:solidFill>
                  <a:schemeClr val="tx2">
                    <a:lumMod val="50000"/>
                  </a:schemeClr>
                </a:solidFill>
              </a:rPr>
              <a:t>with and without funding offers for the DGS to approve and sign.</a:t>
            </a:r>
          </a:p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 Email letters to the accepted applicants</a:t>
            </a:r>
          </a:p>
          <a:p>
            <a:pPr lvl="1"/>
            <a:r>
              <a:rPr lang="en-US" sz="2700" dirty="0">
                <a:solidFill>
                  <a:schemeClr val="tx2">
                    <a:lumMod val="50000"/>
                  </a:schemeClr>
                </a:solidFill>
              </a:rPr>
              <a:t> with copies to the DGS.</a:t>
            </a:r>
          </a:p>
          <a:p>
            <a:r>
              <a:rPr lang="en-US" sz="3100" dirty="0">
                <a:solidFill>
                  <a:schemeClr val="tx2">
                    <a:lumMod val="50000"/>
                  </a:schemeClr>
                </a:solidFill>
              </a:rPr>
              <a:t>When notified by department DGS, send a “deny” email through Grad Apps to remaining applicants.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3" y="365125"/>
            <a:ext cx="988640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SLCL Student Services: Admissions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3" y="1909053"/>
            <a:ext cx="9723121" cy="4546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/>
              <a:t>Admitting Graduate Students</a:t>
            </a:r>
          </a:p>
          <a:p>
            <a:r>
              <a:rPr lang="en-US" sz="2900" dirty="0"/>
              <a:t>Admitted students notify us of their decision</a:t>
            </a:r>
          </a:p>
          <a:p>
            <a:pPr lvl="1"/>
            <a:r>
              <a:rPr lang="en-US" sz="2500" dirty="0"/>
              <a:t>Forward notice to Dept. DGS &amp; Head &amp; enter in Grad Apps</a:t>
            </a:r>
          </a:p>
          <a:p>
            <a:r>
              <a:rPr lang="en-US" sz="2900" dirty="0"/>
              <a:t>Transfer students or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Dept. MA to PhD grads accept admission </a:t>
            </a:r>
          </a:p>
          <a:p>
            <a:pPr lvl="1"/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Submit </a:t>
            </a:r>
            <a:r>
              <a:rPr lang="en-US" sz="2500" dirty="0"/>
              <a:t>a Grad College Petition for a curriculum change &amp; DGS and Head signatures.</a:t>
            </a:r>
          </a:p>
          <a:p>
            <a:r>
              <a:rPr lang="en-US" sz="2900" dirty="0"/>
              <a:t>International student TAs who haven’t passed the English test</a:t>
            </a:r>
          </a:p>
          <a:p>
            <a:pPr lvl="1"/>
            <a:r>
              <a:rPr lang="en-US" sz="2500" dirty="0"/>
              <a:t>Register for the summer Oral English Assessment Interview (OEAI)</a:t>
            </a:r>
          </a:p>
          <a:p>
            <a:pPr marL="287338" lvl="1" indent="-287338"/>
            <a:r>
              <a:rPr lang="en-US" sz="2800" dirty="0"/>
              <a:t>Monitor I-20 processing and visa info.</a:t>
            </a: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42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6" y="397782"/>
            <a:ext cx="9919063" cy="1325563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SLCL Student Services: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66" y="1274618"/>
            <a:ext cx="10626634" cy="530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Admitted Graduate Students</a:t>
            </a:r>
          </a:p>
          <a:p>
            <a:r>
              <a:rPr lang="en-US" sz="2400" dirty="0"/>
              <a:t>Admitted graduate students who have been awarded Teaching Assistantships must attend the Graduate Academy for College Teaching in mid-August.</a:t>
            </a:r>
          </a:p>
          <a:p>
            <a:r>
              <a:rPr lang="en-US" sz="2400" dirty="0"/>
              <a:t>It is a required 2-3 day campus-wide, pre-semester, orientation for first-time UIUC TAs and ITAs who have classroom responsibilities.</a:t>
            </a:r>
          </a:p>
          <a:p>
            <a:r>
              <a:rPr lang="en-US" sz="2400" dirty="0"/>
              <a:t>The program includes common teaching challenges, diverse teaching topics and Microteaching sessions where TAs practice teaching and receive feedback.</a:t>
            </a:r>
          </a:p>
          <a:p>
            <a:r>
              <a:rPr lang="en-US" sz="2400" dirty="0"/>
              <a:t>TAs for this Orientation are registered by SLCL Student Services. </a:t>
            </a:r>
          </a:p>
          <a:p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https://citl.illinois.edu/citl-101/teaching-learning/conferences-workshops/grad-academy-for-college-teaching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8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SLCL departmental exams</a:t>
            </a:r>
            <a:r>
              <a:rPr lang="en-US" sz="2400" b="1" dirty="0"/>
              <a:t> (Grad only)</a:t>
            </a:r>
            <a:endParaRPr lang="en-US" sz="2400" dirty="0"/>
          </a:p>
          <a:p>
            <a:pPr marL="0" indent="0">
              <a:buNone/>
            </a:pPr>
            <a:r>
              <a:rPr lang="en-US" sz="2600" dirty="0"/>
              <a:t>Written &amp; Oral:</a:t>
            </a:r>
          </a:p>
          <a:p>
            <a:r>
              <a:rPr lang="en-US" sz="2400" dirty="0"/>
              <a:t>Scheduling</a:t>
            </a:r>
          </a:p>
          <a:p>
            <a:r>
              <a:rPr lang="en-US" sz="2400" dirty="0"/>
              <a:t>Proctoring (in-person only)</a:t>
            </a:r>
          </a:p>
          <a:p>
            <a:r>
              <a:rPr lang="en-US" sz="2400" dirty="0"/>
              <a:t>Arranging exam material for student and for graders</a:t>
            </a:r>
          </a:p>
          <a:p>
            <a:r>
              <a:rPr lang="en-US" sz="2400" dirty="0"/>
              <a:t>MA oral, PhD oral prelim, dissertation/thesis defense</a:t>
            </a:r>
          </a:p>
          <a:p>
            <a:pPr marL="0" indent="0">
              <a:buNone/>
            </a:pPr>
            <a:r>
              <a:rPr lang="en-US" sz="2600" dirty="0"/>
              <a:t>Records:</a:t>
            </a:r>
          </a:p>
          <a:p>
            <a:r>
              <a:rPr lang="en-US" sz="2400" dirty="0"/>
              <a:t>Exam info entered into </a:t>
            </a:r>
            <a:r>
              <a:rPr lang="en-US" sz="2400" dirty="0" err="1"/>
              <a:t>GradRecs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14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226229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SLCL Student Services: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8"/>
            <a:ext cx="10477863" cy="4004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/>
              <a:t>Petitions </a:t>
            </a:r>
          </a:p>
          <a:p>
            <a:pPr marL="0" indent="0">
              <a:buNone/>
            </a:pPr>
            <a:r>
              <a:rPr lang="en-US" dirty="0"/>
              <a:t>Most common reasons for petitions:</a:t>
            </a:r>
          </a:p>
          <a:p>
            <a:r>
              <a:rPr lang="en-US" dirty="0"/>
              <a:t>Missed academic deadline (</a:t>
            </a:r>
            <a:r>
              <a:rPr lang="en-US" dirty="0">
                <a:hlinkClick r:id="rId4"/>
              </a:rPr>
              <a:t>https://grad.illinois.edu/general/calendar/fall</a:t>
            </a:r>
            <a:r>
              <a:rPr lang="en-US" dirty="0"/>
              <a:t>)</a:t>
            </a:r>
          </a:p>
          <a:p>
            <a:pPr lvl="1"/>
            <a:r>
              <a:rPr lang="en-US" sz="2100" dirty="0"/>
              <a:t>Forgot to add themselves to graduation list</a:t>
            </a:r>
          </a:p>
          <a:p>
            <a:pPr lvl="1"/>
            <a:r>
              <a:rPr lang="en-US" sz="2100" dirty="0"/>
              <a:t>Didn’t register for or drop a class before deadline  </a:t>
            </a:r>
          </a:p>
          <a:p>
            <a:r>
              <a:rPr lang="en-US" dirty="0"/>
              <a:t>Exception to policy (</a:t>
            </a:r>
            <a:r>
              <a:rPr lang="en-US" dirty="0">
                <a:hlinkClick r:id="rId5"/>
              </a:rPr>
              <a:t>https://grad.illinois.edu/handbooks-policies</a:t>
            </a:r>
            <a:r>
              <a:rPr lang="en-US" dirty="0"/>
              <a:t>)</a:t>
            </a:r>
          </a:p>
          <a:p>
            <a:pPr lvl="1"/>
            <a:r>
              <a:rPr lang="en-US" sz="2100" dirty="0"/>
              <a:t>Time extension (extend EGD) </a:t>
            </a:r>
          </a:p>
          <a:p>
            <a:pPr lvl="1"/>
            <a:r>
              <a:rPr lang="en-US" sz="2100" dirty="0"/>
              <a:t>5-year rule (defending more than 5 years after oral prelim)</a:t>
            </a:r>
          </a:p>
          <a:p>
            <a:pPr lvl="1"/>
            <a:r>
              <a:rPr lang="en-US" sz="2100" b="1" dirty="0"/>
              <a:t>NEW! Holding a fellowship or employment while on academic warning status</a:t>
            </a:r>
          </a:p>
          <a:p>
            <a:r>
              <a:rPr lang="en-US" dirty="0"/>
              <a:t>Academic changes</a:t>
            </a:r>
          </a:p>
          <a:p>
            <a:pPr lvl="1"/>
            <a:r>
              <a:rPr lang="en-US" sz="2100" dirty="0"/>
              <a:t>MA to PhD</a:t>
            </a:r>
          </a:p>
          <a:p>
            <a:pPr lvl="1"/>
            <a:r>
              <a:rPr lang="en-US" sz="2100" dirty="0"/>
              <a:t>Transfer unused MA coursework</a:t>
            </a:r>
          </a:p>
          <a:p>
            <a:pPr lvl="1"/>
            <a:r>
              <a:rPr lang="en-US" sz="2100" dirty="0"/>
              <a:t>Add minor / concentration</a:t>
            </a:r>
          </a:p>
          <a:p>
            <a:pPr lvl="1"/>
            <a:r>
              <a:rPr lang="en-US" sz="2100" dirty="0"/>
              <a:t>Re-entry after absence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670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 Orientation" id="{F298CA2C-70CC-0049-97CF-E97445D277D2}" vid="{43F498CD-1B2E-7A4E-AD7B-0C4F7BB2A084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10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2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3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4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5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6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7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8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ppt/theme/themeOverride9.xml><?xml version="1.0" encoding="utf-8"?>
<a:themeOverride xmlns:a="http://schemas.openxmlformats.org/drawingml/2006/main">
  <a:clrScheme name="University of Illinois">
    <a:dk1>
      <a:srgbClr val="13284B"/>
    </a:dk1>
    <a:lt1>
      <a:srgbClr val="FFFFFF"/>
    </a:lt1>
    <a:dk2>
      <a:srgbClr val="1E3877"/>
    </a:dk2>
    <a:lt2>
      <a:srgbClr val="F8FAFC"/>
    </a:lt2>
    <a:accent1>
      <a:srgbClr val="FF542E"/>
    </a:accent1>
    <a:accent2>
      <a:srgbClr val="1D58A7"/>
    </a:accent2>
    <a:accent3>
      <a:srgbClr val="F5821E"/>
    </a:accent3>
    <a:accent4>
      <a:srgbClr val="009FD3"/>
    </a:accent4>
    <a:accent5>
      <a:srgbClr val="DD3403"/>
    </a:accent5>
    <a:accent6>
      <a:srgbClr val="D2D2D2"/>
    </a:accent6>
    <a:hlink>
      <a:srgbClr val="1D58A7"/>
    </a:hlink>
    <a:folHlink>
      <a:srgbClr val="DD34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2299</TotalTime>
  <Words>1099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Custom Design</vt:lpstr>
      <vt:lpstr>1_Custom Design</vt:lpstr>
      <vt:lpstr>SLCL New EO Orientation August 30, 2024</vt:lpstr>
      <vt:lpstr>SLCL Student Services: Overview</vt:lpstr>
      <vt:lpstr>SLCL Student Services: Admissions</vt:lpstr>
      <vt:lpstr>Graduate College Recruitment Fellowships</vt:lpstr>
      <vt:lpstr>SLCL Student Services: Admissions</vt:lpstr>
      <vt:lpstr>SLCL Student Services: Admissions</vt:lpstr>
      <vt:lpstr>SLCL Student Services: Orientation</vt:lpstr>
      <vt:lpstr>SLCL Student Services: Academics</vt:lpstr>
      <vt:lpstr>SLCL Student Services: Academics</vt:lpstr>
      <vt:lpstr>SLCL Student Services: Academics</vt:lpstr>
      <vt:lpstr>SLCL Student Services: Academics</vt:lpstr>
      <vt:lpstr>Departmental Fellowships</vt:lpstr>
      <vt:lpstr>Fellowship Requirements</vt:lpstr>
      <vt:lpstr>Summer fellowships</vt:lpstr>
      <vt:lpstr>Block Grant</vt:lpstr>
      <vt:lpstr>Resources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SLCL EO/Program Director Orientation/Training</dc:title>
  <dc:creator>Microsoft Office User</dc:creator>
  <cp:lastModifiedBy>De La Hoya Rojas, Dania</cp:lastModifiedBy>
  <cp:revision>89</cp:revision>
  <cp:lastPrinted>2020-07-28T13:49:30Z</cp:lastPrinted>
  <dcterms:created xsi:type="dcterms:W3CDTF">2021-07-08T13:08:59Z</dcterms:created>
  <dcterms:modified xsi:type="dcterms:W3CDTF">2024-09-05T21:28:35Z</dcterms:modified>
</cp:coreProperties>
</file>