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15" r:id="rId2"/>
    <p:sldId id="257" r:id="rId3"/>
    <p:sldId id="258" r:id="rId4"/>
    <p:sldId id="260" r:id="rId5"/>
    <p:sldId id="262" r:id="rId6"/>
    <p:sldId id="263" r:id="rId7"/>
    <p:sldId id="277" r:id="rId8"/>
    <p:sldId id="305" r:id="rId9"/>
    <p:sldId id="306" r:id="rId10"/>
    <p:sldId id="307" r:id="rId11"/>
    <p:sldId id="288" r:id="rId12"/>
    <p:sldId id="289" r:id="rId13"/>
    <p:sldId id="290" r:id="rId14"/>
    <p:sldId id="312" r:id="rId15"/>
    <p:sldId id="291" r:id="rId16"/>
    <p:sldId id="295" r:id="rId17"/>
    <p:sldId id="300" r:id="rId18"/>
    <p:sldId id="302" r:id="rId19"/>
    <p:sldId id="313" r:id="rId20"/>
    <p:sldId id="304" r:id="rId21"/>
    <p:sldId id="309" r:id="rId22"/>
    <p:sldId id="310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 Elena Delgado" initials="LED" lastIdx="14" clrIdx="0">
    <p:extLst>
      <p:ext uri="{19B8F6BF-5375-455C-9EA6-DF929625EA0E}">
        <p15:presenceInfo xmlns:p15="http://schemas.microsoft.com/office/powerpoint/2012/main" userId="f52c8b55dabc6536" providerId="Windows Live"/>
      </p:ext>
    </p:extLst>
  </p:cmAuthor>
  <p:cmAuthor id="2" name="Fuller, Joy" initials="FJ" lastIdx="19" clrIdx="1">
    <p:extLst>
      <p:ext uri="{19B8F6BF-5375-455C-9EA6-DF929625EA0E}">
        <p15:presenceInfo xmlns:p15="http://schemas.microsoft.com/office/powerpoint/2012/main" userId="S-1-5-21-2509641344-1052565914-3260824488-482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87058" autoAdjust="0"/>
  </p:normalViewPr>
  <p:slideViewPr>
    <p:cSldViewPr snapToGrid="0">
      <p:cViewPr varScale="1">
        <p:scale>
          <a:sx n="113" d="100"/>
          <a:sy n="113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3F3307-4BEF-47A8-9EC4-C0D338C875D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0236D0-16EA-43D5-8734-F1DB21B2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9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039644-1ECC-4415-B240-DF736CD96336}" type="datetimeFigureOut">
              <a:rPr lang="es-ES" smtClean="0"/>
              <a:t>05/09/2024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CD4678-71F2-4FB5-85A4-6803A8F438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0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9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4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C6474-EFE5-954E-89A7-C1ACFAF877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FD3BC-D46E-4443-B3E1-A9A049739F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F0F69-07F8-3846-AE70-61897E1C7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8FC9A3-C3B8-ED4D-A098-DB6DED8C3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26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6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5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bfs.uillinois.edu/bfpp/section-8-payments-reimbursements/moving-reimbursements" TargetMode="External"/><Relationship Id="rId2" Type="http://schemas.openxmlformats.org/officeDocument/2006/relationships/hyperlink" Target="https://slcl.illinois.edu/business-office-and-business-forms-information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odylw@illinois.edu" TargetMode="External"/><Relationship Id="rId2" Type="http://schemas.openxmlformats.org/officeDocument/2006/relationships/hyperlink" Target="mailto:slcl-businessoffice@illinois.ed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3CDB9E-798C-A842-B031-6BFA04385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5005" y="928906"/>
            <a:ext cx="8781990" cy="238760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+mn-lt"/>
                <a:cs typeface="Calibri" panose="020F0502020204030204" pitchFamily="34" charset="0"/>
              </a:rPr>
              <a:t>SLCL New EO Orientation</a:t>
            </a:r>
            <a:br>
              <a:rPr lang="en-US" sz="5400" dirty="0">
                <a:latin typeface="+mn-lt"/>
                <a:cs typeface="Calibri" panose="020F0502020204030204" pitchFamily="34" charset="0"/>
              </a:rPr>
            </a:br>
            <a:r>
              <a:rPr lang="en-US" sz="5400" dirty="0">
                <a:latin typeface="+mn-lt"/>
                <a:cs typeface="Calibri" panose="020F0502020204030204" pitchFamily="34" charset="0"/>
              </a:rPr>
              <a:t>August 30,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47EB5-B7B1-46C5-B477-1D62030C7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39" y="3602038"/>
            <a:ext cx="6784593" cy="1655762"/>
          </a:xfrm>
        </p:spPr>
        <p:txBody>
          <a:bodyPr>
            <a:normAutofit/>
          </a:bodyPr>
          <a:lstStyle/>
          <a:p>
            <a:r>
              <a:rPr lang="en-US" sz="3600" b="1" dirty="0"/>
              <a:t>Business Office</a:t>
            </a:r>
          </a:p>
          <a:p>
            <a:r>
              <a:rPr lang="en-US" dirty="0"/>
              <a:t>Brian Keyes, associate director of budget and resource planning</a:t>
            </a:r>
          </a:p>
          <a:p>
            <a:r>
              <a:rPr lang="en-US" dirty="0"/>
              <a:t>Jody Wagner, accounting associate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4ED305-2D5F-487C-897F-D8EB47EF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" y="0"/>
            <a:ext cx="4051882" cy="7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19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EE3F-69C3-4381-B53E-CF9EAC27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7854E-C841-4EE6-935F-82ACAB381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90687"/>
            <a:ext cx="11088914" cy="423114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My UI Financials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Reflects financial activity by CFOP through the close of business from the previous day</a:t>
            </a:r>
          </a:p>
          <a:p>
            <a:pPr lvl="1"/>
            <a:r>
              <a:rPr lang="en-US" dirty="0"/>
              <a:t>Information is available on a monthly basis in a selected fiscal year</a:t>
            </a:r>
          </a:p>
          <a:p>
            <a:pPr lvl="1"/>
            <a:r>
              <a:rPr lang="en-US" dirty="0"/>
              <a:t>Provides the ability to see specific payroll/benefit information which includes the person paid, the period of the pay posted in the selected month, and the amount of pay</a:t>
            </a:r>
          </a:p>
        </p:txBody>
      </p:sp>
    </p:spTree>
    <p:extLst>
      <p:ext uri="{BB962C8B-B14F-4D97-AF65-F5344CB8AC3E}">
        <p14:creationId xmlns:p14="http://schemas.microsoft.com/office/powerpoint/2010/main" val="1719771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D72A5-D63B-453A-A857-8C03F531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86678-094B-42A1-9CCB-38BE78ED2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1319691" cy="391182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CFOP’s</a:t>
            </a:r>
          </a:p>
          <a:p>
            <a:pPr lvl="1"/>
            <a:r>
              <a:rPr lang="en-US" dirty="0"/>
              <a:t>A CFOP is a series of numbers that reflect a unique identifier for financial transactions in the Banner system</a:t>
            </a:r>
          </a:p>
          <a:p>
            <a:pPr lvl="1"/>
            <a:r>
              <a:rPr lang="en-US" dirty="0"/>
              <a:t>C=chart (Urbana 1, Chicago 2, Springfield 4, University Admin 7)</a:t>
            </a:r>
          </a:p>
          <a:p>
            <a:pPr lvl="1"/>
            <a:r>
              <a:rPr lang="en-US" dirty="0"/>
              <a:t>F=fund (state 1, ICR 2, self-supporting 3, grants 4&amp;5, gift 6)</a:t>
            </a:r>
          </a:p>
          <a:p>
            <a:pPr lvl="1"/>
            <a:r>
              <a:rPr lang="en-US" dirty="0"/>
              <a:t>O=organization code (i.e. SLCL is 625001)</a:t>
            </a:r>
          </a:p>
          <a:p>
            <a:pPr lvl="1"/>
            <a:r>
              <a:rPr lang="en-US" dirty="0"/>
              <a:t>P=program code (specifies the faculty member or applicable program)</a:t>
            </a:r>
          </a:p>
        </p:txBody>
      </p:sp>
    </p:spTree>
    <p:extLst>
      <p:ext uri="{BB962C8B-B14F-4D97-AF65-F5344CB8AC3E}">
        <p14:creationId xmlns:p14="http://schemas.microsoft.com/office/powerpoint/2010/main" val="631112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79372-91DB-4438-A1AB-C0921AEB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D0840-2B19-4E81-927E-356F12789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2" y="1690687"/>
            <a:ext cx="10913291" cy="424565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CFOP’s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Each funding source has parameters for the types of expenses that can be incurred</a:t>
            </a:r>
          </a:p>
          <a:p>
            <a:pPr lvl="1"/>
            <a:r>
              <a:rPr lang="en-US" dirty="0"/>
              <a:t>An acceptable business purpose provides a direct benefit to the University </a:t>
            </a:r>
          </a:p>
          <a:p>
            <a:pPr lvl="2"/>
            <a:r>
              <a:rPr lang="en-US" dirty="0"/>
              <a:t>i.e. travel to present research findings; travel to present at the annual conference in the faculty’s field of expertise providing acclaim to the University,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68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9099B-72F7-4192-AFCF-A1787B62F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88F56-2240-4CE9-8CD0-737A4462F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9"/>
            <a:ext cx="10521406" cy="444885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CFOP’s</a:t>
            </a:r>
            <a:endParaRPr lang="en-US" dirty="0"/>
          </a:p>
          <a:p>
            <a:pPr lvl="1"/>
            <a:r>
              <a:rPr lang="en-US" dirty="0"/>
              <a:t>If a new CFOP is needed such as for a new faculty member, the business office should be notified</a:t>
            </a:r>
          </a:p>
          <a:p>
            <a:pPr lvl="1"/>
            <a:r>
              <a:rPr lang="en-US" dirty="0"/>
              <a:t>The request should include </a:t>
            </a:r>
          </a:p>
          <a:p>
            <a:pPr lvl="2"/>
            <a:r>
              <a:rPr lang="en-US" dirty="0"/>
              <a:t>why the CFOP is needed, </a:t>
            </a:r>
          </a:p>
          <a:p>
            <a:pPr lvl="2"/>
            <a:r>
              <a:rPr lang="en-US" dirty="0"/>
              <a:t>who it is needed for (if applicable), </a:t>
            </a:r>
          </a:p>
          <a:p>
            <a:pPr lvl="2"/>
            <a:r>
              <a:rPr lang="en-US" dirty="0"/>
              <a:t>the type of expenses that are anticipated to be incurred, and </a:t>
            </a:r>
          </a:p>
          <a:p>
            <a:pPr lvl="2"/>
            <a:r>
              <a:rPr lang="en-US" dirty="0"/>
              <a:t>the source of funds that will fund it (departmental funds, fees to be charged,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0781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AA576-FF80-458D-BA3B-1A2F986C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392B8-6DB1-44B3-A380-ABA0F5199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1087463" cy="378119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Unallowable Expenses</a:t>
            </a:r>
          </a:p>
          <a:p>
            <a:pPr lvl="1"/>
            <a:r>
              <a:rPr lang="en-US" dirty="0"/>
              <a:t>bereavement flowers/cards, </a:t>
            </a:r>
          </a:p>
          <a:p>
            <a:pPr lvl="1"/>
            <a:r>
              <a:rPr lang="en-US" dirty="0"/>
              <a:t>gifts to recognize an employee’s contributions if not part of a recognition ceremony, </a:t>
            </a:r>
          </a:p>
          <a:p>
            <a:pPr lvl="1"/>
            <a:r>
              <a:rPr lang="en-US" dirty="0"/>
              <a:t>food items/drinks if not part of a recognition ceremony or for a business meal as defined by policy, </a:t>
            </a:r>
          </a:p>
          <a:p>
            <a:pPr lvl="1"/>
            <a:r>
              <a:rPr lang="en-US" dirty="0"/>
              <a:t>prohibited transactions as defined by policy for </a:t>
            </a:r>
            <a:r>
              <a:rPr lang="en-US" dirty="0" err="1"/>
              <a:t>pcards</a:t>
            </a:r>
            <a:r>
              <a:rPr lang="en-US" dirty="0"/>
              <a:t> and </a:t>
            </a:r>
            <a:r>
              <a:rPr lang="en-US" dirty="0" err="1"/>
              <a:t>tcards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67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FB04-6A4C-4B9C-952B-79267CB2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27E71-0B18-4BCD-8963-7B846781F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9"/>
            <a:ext cx="10927806" cy="395536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Requisitions/Purchase Orders (PO)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Requisitions are required when utilizing services of non-university providers or when goods are purchased that cannot be paid via a P-card or through </a:t>
            </a:r>
            <a:r>
              <a:rPr lang="en-US" dirty="0" err="1"/>
              <a:t>iBuy</a:t>
            </a:r>
            <a:endParaRPr lang="en-US" dirty="0"/>
          </a:p>
          <a:p>
            <a:pPr lvl="1"/>
            <a:r>
              <a:rPr lang="en-US" dirty="0"/>
              <a:t>Services can be for catering, printing, subvention agreements, software support, entertainment services or any other type of service</a:t>
            </a:r>
          </a:p>
          <a:p>
            <a:pPr lvl="1"/>
            <a:r>
              <a:rPr lang="en-US" dirty="0"/>
              <a:t>If an actual “good” is not procured then a service is provided and must be requisitioned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34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3DCFB-231C-4AE7-A27C-50C03E6C4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5F0C1-44FF-4BD7-A44A-EE9CA6C10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0913291" cy="4390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University of Illinois Purchasing Card (</a:t>
            </a:r>
            <a:r>
              <a:rPr lang="en-US" b="1" dirty="0" err="1"/>
              <a:t>pcard</a:t>
            </a:r>
            <a:r>
              <a:rPr lang="en-US" b="1" dirty="0"/>
              <a:t>)/Travel Card (</a:t>
            </a:r>
            <a:r>
              <a:rPr lang="en-US" b="1" dirty="0" err="1"/>
              <a:t>tcard</a:t>
            </a:r>
            <a:r>
              <a:rPr lang="en-US" b="1" dirty="0"/>
              <a:t>)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 err="1"/>
              <a:t>Pcard</a:t>
            </a:r>
            <a:r>
              <a:rPr lang="en-US" dirty="0"/>
              <a:t> is a charge card issued to simplify University authorized small dollar purchases (under $5,000) for supplies and small equipment</a:t>
            </a:r>
          </a:p>
          <a:p>
            <a:pPr lvl="1"/>
            <a:r>
              <a:rPr lang="en-US" dirty="0" err="1"/>
              <a:t>Tcard</a:t>
            </a:r>
            <a:r>
              <a:rPr lang="en-US" dirty="0"/>
              <a:t> is a charge card issued to Cardholders to simplify arranging travel for faculty and staff</a:t>
            </a:r>
          </a:p>
          <a:p>
            <a:pPr lvl="1"/>
            <a:r>
              <a:rPr lang="en-US" dirty="0"/>
              <a:t>Your OM or OSS in your department is the departmental cardholder</a:t>
            </a:r>
          </a:p>
          <a:p>
            <a:pPr lvl="2"/>
            <a:r>
              <a:rPr lang="en-US" dirty="0"/>
              <a:t>The cardholder is personally liable for every charge on their card</a:t>
            </a:r>
          </a:p>
          <a:p>
            <a:pPr lvl="1"/>
            <a:r>
              <a:rPr lang="en-US" dirty="0"/>
              <a:t>Unallowable charges must be reimbursed either by the cardholder or the employee requesting the charge</a:t>
            </a:r>
          </a:p>
        </p:txBody>
      </p:sp>
    </p:spTree>
    <p:extLst>
      <p:ext uri="{BB962C8B-B14F-4D97-AF65-F5344CB8AC3E}">
        <p14:creationId xmlns:p14="http://schemas.microsoft.com/office/powerpoint/2010/main" val="809540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C2129-8F31-439D-BE7B-CB09F3173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6887-E695-43CE-9883-B48197836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7"/>
            <a:ext cx="10652034" cy="4245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Reimbursement for Relocation Expenses</a:t>
            </a:r>
          </a:p>
          <a:p>
            <a:pPr lvl="1"/>
            <a:r>
              <a:rPr lang="en-US" dirty="0"/>
              <a:t>Newly hired or transferred employees may be reimbursed for expenses incurred during the relocation process</a:t>
            </a:r>
          </a:p>
          <a:p>
            <a:pPr lvl="1"/>
            <a:r>
              <a:rPr lang="en-US" dirty="0"/>
              <a:t>Direct payments can be made to moving vendors for expenses related to the relocation process or the employee may request reimbursement</a:t>
            </a:r>
          </a:p>
          <a:p>
            <a:pPr lvl="2"/>
            <a:r>
              <a:rPr lang="en-US" dirty="0"/>
              <a:t>A lump payment can be made to the employee in lieu of direct payments to vendors or a reimbursement request</a:t>
            </a:r>
          </a:p>
          <a:p>
            <a:pPr lvl="1"/>
            <a:r>
              <a:rPr lang="en-US" dirty="0"/>
              <a:t>Cumulative relocation payments may not exceed $15,000 without prior approval from the appropriate office</a:t>
            </a:r>
          </a:p>
          <a:p>
            <a:pPr lvl="1"/>
            <a:r>
              <a:rPr lang="en-US" dirty="0"/>
              <a:t>The total amount of the financial assistance available to the employee must be documented in a signed employment offer letter</a:t>
            </a:r>
          </a:p>
          <a:p>
            <a:pPr lvl="1"/>
            <a:r>
              <a:rPr lang="en-US" dirty="0"/>
              <a:t>Relocation payments, both reimbursements and direct payments to moving vendors are considered taxable income, may not be grossed-up, and are not considered wages for SURS purposes.</a:t>
            </a:r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66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4478B-7C68-4C7B-A55D-D7671A51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1933B-D566-4BEF-B88B-D80B89E1E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0942320" cy="4202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Travel Requirements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All travel requires prior approval of the EO via the SLCL Travel Pre-approval Form</a:t>
            </a:r>
          </a:p>
          <a:p>
            <a:pPr lvl="1"/>
            <a:r>
              <a:rPr lang="en-US" dirty="0"/>
              <a:t>Split appointments need the approval of both EO’s</a:t>
            </a:r>
          </a:p>
          <a:p>
            <a:pPr lvl="1"/>
            <a:r>
              <a:rPr lang="en-US" dirty="0"/>
              <a:t>International travel requires to comply with </a:t>
            </a:r>
            <a:r>
              <a:rPr lang="en-US" i="0" u="none" strike="noStrike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International Travel Safety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82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CE1A-7ACD-41B7-BA12-1B3D3A9B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D235F-49CE-4F40-8BF0-F0A3A0169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0695577" cy="359251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Travel Reimbursements</a:t>
            </a:r>
          </a:p>
          <a:p>
            <a:endParaRPr lang="en-US" dirty="0"/>
          </a:p>
          <a:p>
            <a:pPr lvl="1"/>
            <a:r>
              <a:rPr lang="en-US" dirty="0"/>
              <a:t>Reimbursement can only be provided for actual incurred expenses</a:t>
            </a:r>
          </a:p>
          <a:p>
            <a:pPr lvl="1"/>
            <a:r>
              <a:rPr lang="en-US" dirty="0"/>
              <a:t>Points used to purchase airfare, lodging, etc. are not reimbursable since there is no actual cost incurred</a:t>
            </a:r>
          </a:p>
          <a:p>
            <a:pPr lvl="1"/>
            <a:r>
              <a:rPr lang="en-US" dirty="0"/>
              <a:t>Per diem rates must be used for food</a:t>
            </a:r>
          </a:p>
          <a:p>
            <a:pPr lvl="1"/>
            <a:r>
              <a:rPr lang="en-US" dirty="0"/>
              <a:t>International per diem rates can be use in lieu of receipts</a:t>
            </a:r>
          </a:p>
        </p:txBody>
      </p:sp>
    </p:spTree>
    <p:extLst>
      <p:ext uri="{BB962C8B-B14F-4D97-AF65-F5344CB8AC3E}">
        <p14:creationId xmlns:p14="http://schemas.microsoft.com/office/powerpoint/2010/main" val="92903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54" y="1480964"/>
            <a:ext cx="10477863" cy="3592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EO’s are responsible for all funds provided to their respective department including:</a:t>
            </a:r>
          </a:p>
          <a:p>
            <a:pPr lvl="1"/>
            <a:r>
              <a:rPr lang="en-US" dirty="0"/>
              <a:t>Departmental funds</a:t>
            </a:r>
          </a:p>
          <a:p>
            <a:pPr lvl="1"/>
            <a:r>
              <a:rPr lang="en-US" dirty="0"/>
              <a:t>Gift funds</a:t>
            </a:r>
          </a:p>
          <a:p>
            <a:pPr lvl="1"/>
            <a:r>
              <a:rPr lang="en-US" dirty="0"/>
              <a:t>Faculty discretionary funds</a:t>
            </a:r>
          </a:p>
          <a:p>
            <a:pPr lvl="1"/>
            <a:r>
              <a:rPr lang="en-US" dirty="0"/>
              <a:t>Grant funds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92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8E76-C82F-48A6-A48C-A3341A63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A7AB7-6317-47E2-8248-03FA9AEC0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0985863" cy="38102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Student Awards</a:t>
            </a:r>
          </a:p>
          <a:p>
            <a:pPr lvl="1"/>
            <a:r>
              <a:rPr lang="en-US" dirty="0"/>
              <a:t>An award letter should be prepared by the EO addressed to the student detailing the award being given, a brief summary of the award requirements and the amount of the award</a:t>
            </a:r>
          </a:p>
          <a:p>
            <a:pPr lvl="1"/>
            <a:r>
              <a:rPr lang="en-US" dirty="0"/>
              <a:t>The award letter should accompany the SLCL Student Travel &amp; Academic Scholarship Award form with both forwarded to the business office for processing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52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90B91-A4E1-445B-87DC-0C998B6A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93720-1A20-48B7-9E69-430F6CC59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690689"/>
            <a:ext cx="10784114" cy="45359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SLCL Business Office webpage:  </a:t>
            </a:r>
            <a:r>
              <a:rPr lang="en-US" dirty="0">
                <a:hlinkClick r:id="rId2"/>
              </a:rPr>
              <a:t>https://slcl.illinois.edu/business-office-and-business-forms-information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Relocation expenses:  </a:t>
            </a:r>
            <a:r>
              <a:rPr lang="en-US" dirty="0">
                <a:hlinkClick r:id="rId3"/>
              </a:rPr>
              <a:t>https://www.obfs.uillinois.edu/bfpp/section-8-payments-reimbursements/moving-reimbursements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14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BFCD-D03E-43A9-B9CD-37CB00CE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B8A58-7F4D-4F6C-80EF-C6C83CF04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1434354" cy="3781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Business Office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dirty="0"/>
              <a:t>Brian Keyes, </a:t>
            </a:r>
            <a:r>
              <a:rPr lang="en-US" sz="2000" dirty="0">
                <a:solidFill>
                  <a:srgbClr val="111111"/>
                </a:solidFill>
              </a:rPr>
              <a:t>A</a:t>
            </a:r>
            <a:r>
              <a:rPr lang="en-US" sz="2000" b="0" i="0" u="none" strike="noStrike" dirty="0">
                <a:solidFill>
                  <a:srgbClr val="111111"/>
                </a:solidFill>
                <a:effectLst/>
              </a:rPr>
              <a:t>ssociate </a:t>
            </a:r>
            <a:r>
              <a:rPr lang="en-US" sz="2000" dirty="0">
                <a:solidFill>
                  <a:srgbClr val="111111"/>
                </a:solidFill>
              </a:rPr>
              <a:t>D</a:t>
            </a:r>
            <a:r>
              <a:rPr lang="en-US" sz="2000" b="0" i="0" u="none" strike="noStrike" dirty="0">
                <a:solidFill>
                  <a:srgbClr val="111111"/>
                </a:solidFill>
                <a:effectLst/>
              </a:rPr>
              <a:t>irector of Budget and Resource </a:t>
            </a:r>
            <a:r>
              <a:rPr lang="en-US" sz="2000" dirty="0">
                <a:solidFill>
                  <a:srgbClr val="111111"/>
                </a:solidFill>
              </a:rPr>
              <a:t>P</a:t>
            </a:r>
            <a:r>
              <a:rPr lang="en-US" sz="2000" b="0" i="0" u="none" strike="noStrike" dirty="0">
                <a:solidFill>
                  <a:srgbClr val="111111"/>
                </a:solidFill>
                <a:effectLst/>
              </a:rPr>
              <a:t>lanning</a:t>
            </a:r>
            <a:r>
              <a:rPr lang="en-US" sz="2000" dirty="0"/>
              <a:t>	</a:t>
            </a:r>
            <a:r>
              <a:rPr lang="en-US" sz="2000" dirty="0">
                <a:hlinkClick r:id="rId2"/>
              </a:rPr>
              <a:t>slcl-businessoffice@illinois.edu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E49BE"/>
                </a:solidFill>
                <a:effectLst/>
              </a:rPr>
              <a:t>bkeyes@illinois.edu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217-244-4672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dirty="0"/>
              <a:t>Jody Wagner, Senior Accounting Associate 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jodylw@illinois.edu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217-300-4660</a:t>
            </a:r>
          </a:p>
        </p:txBody>
      </p:sp>
    </p:spTree>
    <p:extLst>
      <p:ext uri="{BB962C8B-B14F-4D97-AF65-F5344CB8AC3E}">
        <p14:creationId xmlns:p14="http://schemas.microsoft.com/office/powerpoint/2010/main" val="284881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422399"/>
            <a:ext cx="10884263" cy="4397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All Funding Sources</a:t>
            </a:r>
          </a:p>
          <a:p>
            <a:pPr marL="0" indent="0">
              <a:buNone/>
            </a:pPr>
            <a:endParaRPr lang="en-US" sz="3200" b="1" dirty="0"/>
          </a:p>
          <a:p>
            <a:pPr lvl="1"/>
            <a:r>
              <a:rPr lang="en-US" dirty="0"/>
              <a:t>All funds must be used in accordance with policy and accounting principles</a:t>
            </a:r>
          </a:p>
          <a:p>
            <a:pPr lvl="1"/>
            <a:r>
              <a:rPr lang="en-US" dirty="0"/>
              <a:t>Monthly financial reports should be reviewed for deficit balances</a:t>
            </a:r>
          </a:p>
          <a:p>
            <a:pPr lvl="2"/>
            <a:r>
              <a:rPr lang="en-US" dirty="0"/>
              <a:t>Consultation with OMs/Office Support Specialists</a:t>
            </a:r>
          </a:p>
          <a:p>
            <a:pPr lvl="1"/>
            <a:r>
              <a:rPr lang="en-US" dirty="0"/>
              <a:t>Reasons for the deficit should be determined and an elimination plan formed and followed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98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2" y="1690689"/>
            <a:ext cx="11218091" cy="3766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Gift funds</a:t>
            </a:r>
          </a:p>
          <a:p>
            <a:pPr marL="0" indent="0">
              <a:buNone/>
            </a:pPr>
            <a:endParaRPr lang="en-US" sz="3200" b="1" dirty="0"/>
          </a:p>
          <a:p>
            <a:pPr lvl="1"/>
            <a:r>
              <a:rPr lang="en-US" dirty="0"/>
              <a:t>Must be used in accordance with the donor’s intent</a:t>
            </a:r>
          </a:p>
          <a:p>
            <a:pPr lvl="1"/>
            <a:r>
              <a:rPr lang="en-US" dirty="0"/>
              <a:t>Monthly report of gifts received during the prior month will be sent from the LAS advancement office to the EO for acknowledgement purposes</a:t>
            </a:r>
          </a:p>
        </p:txBody>
      </p:sp>
    </p:spTree>
    <p:extLst>
      <p:ext uri="{BB962C8B-B14F-4D97-AF65-F5344CB8AC3E}">
        <p14:creationId xmlns:p14="http://schemas.microsoft.com/office/powerpoint/2010/main" val="1742836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8"/>
            <a:ext cx="11058434" cy="3810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Faculty research/discretionary funds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Made available to faculty members to aid them in their research and/or professional development</a:t>
            </a:r>
          </a:p>
          <a:p>
            <a:pPr lvl="1"/>
            <a:r>
              <a:rPr lang="en-US" dirty="0"/>
              <a:t>Subject to all University policies and accounting principles</a:t>
            </a:r>
          </a:p>
          <a:p>
            <a:pPr lvl="1"/>
            <a:r>
              <a:rPr lang="en-US" dirty="0"/>
              <a:t>Deficits should be reviewed with the faculty member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32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8"/>
            <a:ext cx="10942320" cy="3810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Grant funds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A grant CFOP is established for each grant to account for the respective receipt and expenditure of funds</a:t>
            </a:r>
          </a:p>
          <a:p>
            <a:pPr lvl="1"/>
            <a:r>
              <a:rPr lang="en-US" dirty="0"/>
              <a:t>All grant proposals must flow through the sponsored programs office for proper tracking and execution</a:t>
            </a:r>
          </a:p>
          <a:p>
            <a:pPr lvl="1"/>
            <a:r>
              <a:rPr lang="en-US" sz="2600" dirty="0"/>
              <a:t>PI’s are responsible for review and confirmation of expenses</a:t>
            </a:r>
          </a:p>
          <a:p>
            <a:pPr lvl="2"/>
            <a:r>
              <a:rPr lang="en-US" sz="2200" dirty="0"/>
              <a:t>EO’s may need to intervene if the PI does not respond to requests to complete these confirmations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72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8"/>
            <a:ext cx="10419806" cy="3839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Commitments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Include discretionary funds provided to faculty for retention purposes, scholarly recognition/awards, or departmental support</a:t>
            </a:r>
          </a:p>
          <a:p>
            <a:pPr lvl="1"/>
            <a:r>
              <a:rPr lang="en-US" dirty="0"/>
              <a:t>EO should notify the business office of any commitments made to other units or from other units.</a:t>
            </a:r>
          </a:p>
          <a:p>
            <a:pPr lvl="1"/>
            <a:r>
              <a:rPr lang="en-US" dirty="0"/>
              <a:t>Funded commitments are reflected in My UI Financials </a:t>
            </a:r>
          </a:p>
          <a:p>
            <a:pPr lvl="1"/>
            <a:r>
              <a:rPr lang="en-US" dirty="0"/>
              <a:t>“Pending” commitments are not reflected in My UI Financials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EF84-3B61-412C-995A-B06735F40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C3451-5B18-488F-B10C-ACD94BF45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4" y="1690688"/>
            <a:ext cx="11276148" cy="4419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Financial Reports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Monthly financial reports are provided to EO’s which include not only departmental accounts, but also all faculty accounts</a:t>
            </a:r>
          </a:p>
          <a:p>
            <a:pPr lvl="1"/>
            <a:r>
              <a:rPr lang="en-US" dirty="0"/>
              <a:t>Expenses and encumbrances are cumulative through the close of business for the month indicated</a:t>
            </a:r>
          </a:p>
          <a:p>
            <a:pPr lvl="1"/>
            <a:r>
              <a:rPr lang="en-US" dirty="0"/>
              <a:t>The yellow line on the report labeled “Anticipated Balance” reflects the expected balance in that CFOP when all commitments and encumbrances are incurred</a:t>
            </a:r>
          </a:p>
          <a:p>
            <a:pPr lvl="1"/>
            <a:r>
              <a:rPr lang="en-US" dirty="0"/>
              <a:t>The anticipated balance can change month to month due to commitments and encumbrances</a:t>
            </a:r>
          </a:p>
        </p:txBody>
      </p:sp>
    </p:spTree>
    <p:extLst>
      <p:ext uri="{BB962C8B-B14F-4D97-AF65-F5344CB8AC3E}">
        <p14:creationId xmlns:p14="http://schemas.microsoft.com/office/powerpoint/2010/main" val="62974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B9ACC-E259-4716-B527-706408EB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6CA91-2EF9-4FBD-AFB7-6B0DAA310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14" y="1690688"/>
            <a:ext cx="10958286" cy="423114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ADB0097-47E1-4ED6-9792-3E5F29CAF2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15945"/>
              </p:ext>
            </p:extLst>
          </p:nvPr>
        </p:nvGraphicFramePr>
        <p:xfrm>
          <a:off x="624114" y="1578429"/>
          <a:ext cx="10958286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53" imgH="5829300" progId="Acrobat.Document.DC">
                  <p:embed/>
                </p:oleObj>
              </mc:Choice>
              <mc:Fallback>
                <p:oleObj name="Acrobat Document" r:id="rId2" imgW="7543553" imgH="58293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4114" y="1578429"/>
                        <a:ext cx="10958286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75174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2A467FE-6F50-074F-B654-36E3EAF61250}" vid="{04F66095-14F1-444A-B203-39EB832485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2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3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4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5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6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1213</Words>
  <Application>Microsoft Office PowerPoint</Application>
  <PresentationFormat>Widescreen</PresentationFormat>
  <Paragraphs>138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Georgia</vt:lpstr>
      <vt:lpstr>Custom Design</vt:lpstr>
      <vt:lpstr>Acrobat Document</vt:lpstr>
      <vt:lpstr>SLCL New EO Orientation August 30, 2024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Resources</vt:lpstr>
      <vt:lpstr>Contacts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Tips</dc:title>
  <dc:creator>Fuller, Joy</dc:creator>
  <cp:lastModifiedBy>De La Hoya Rojas, Dania</cp:lastModifiedBy>
  <cp:revision>152</cp:revision>
  <cp:lastPrinted>2020-07-28T13:49:30Z</cp:lastPrinted>
  <dcterms:created xsi:type="dcterms:W3CDTF">2019-04-12T15:05:36Z</dcterms:created>
  <dcterms:modified xsi:type="dcterms:W3CDTF">2024-09-05T21:25:17Z</dcterms:modified>
</cp:coreProperties>
</file>