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2"/>
  </p:notesMasterIdLst>
  <p:handoutMasterIdLst>
    <p:handoutMasterId r:id="rId23"/>
  </p:handoutMasterIdLst>
  <p:sldIdLst>
    <p:sldId id="328" r:id="rId3"/>
    <p:sldId id="324" r:id="rId4"/>
    <p:sldId id="257" r:id="rId5"/>
    <p:sldId id="318" r:id="rId6"/>
    <p:sldId id="319" r:id="rId7"/>
    <p:sldId id="313" r:id="rId8"/>
    <p:sldId id="339" r:id="rId9"/>
    <p:sldId id="329" r:id="rId10"/>
    <p:sldId id="330" r:id="rId11"/>
    <p:sldId id="335" r:id="rId12"/>
    <p:sldId id="337" r:id="rId13"/>
    <p:sldId id="349" r:id="rId14"/>
    <p:sldId id="325" r:id="rId15"/>
    <p:sldId id="345" r:id="rId16"/>
    <p:sldId id="347" r:id="rId17"/>
    <p:sldId id="348" r:id="rId18"/>
    <p:sldId id="326" r:id="rId19"/>
    <p:sldId id="342" r:id="rId20"/>
    <p:sldId id="343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 Elena Delgado" initials="LED" lastIdx="14" clrIdx="0">
    <p:extLst>
      <p:ext uri="{19B8F6BF-5375-455C-9EA6-DF929625EA0E}">
        <p15:presenceInfo xmlns:p15="http://schemas.microsoft.com/office/powerpoint/2012/main" userId="f52c8b55dabc6536" providerId="Windows Live"/>
      </p:ext>
    </p:extLst>
  </p:cmAuthor>
  <p:cmAuthor id="2" name="Fuller, Joy" initials="FJ" lastIdx="19" clrIdx="1">
    <p:extLst>
      <p:ext uri="{19B8F6BF-5375-455C-9EA6-DF929625EA0E}">
        <p15:presenceInfo xmlns:p15="http://schemas.microsoft.com/office/powerpoint/2012/main" userId="S-1-5-21-2509641344-1052565914-3260824488-482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 autoAdjust="0"/>
  </p:normalViewPr>
  <p:slideViewPr>
    <p:cSldViewPr snapToGrid="0">
      <p:cViewPr varScale="1">
        <p:scale>
          <a:sx n="99" d="100"/>
          <a:sy n="99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F3307-4BEF-47A8-9EC4-C0D338C875D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0236D0-16EA-43D5-8734-F1DB21B2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039644-1ECC-4415-B240-DF736CD96336}" type="datetimeFigureOut">
              <a:rPr lang="es-ES" smtClean="0"/>
              <a:t>28/08/2025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D4678-71F2-4FB5-85A4-6803A8F438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2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5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5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5" Type="http://schemas.openxmlformats.org/officeDocument/2006/relationships/hyperlink" Target="https://grad.illinois.edu/handbooks-policies" TargetMode="External"/><Relationship Id="rId4" Type="http://schemas.openxmlformats.org/officeDocument/2006/relationships/hyperlink" Target="https://grad.illinois.edu/general/calendar/fal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.illinois.edu/sites/grad.illinois.edu/files/pdfs/handbook.pdf" TargetMode="External"/><Relationship Id="rId2" Type="http://schemas.openxmlformats.org/officeDocument/2006/relationships/hyperlink" Target="https://slcl.illinois.edu/resources/graduate-student-service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rad.illinois.edu/fellowship/competition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tanke@illinois.edu" TargetMode="External"/><Relationship Id="rId2" Type="http://schemas.openxmlformats.org/officeDocument/2006/relationships/hyperlink" Target="mailto:slclgradservice@illinois.edu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jruddell@illinois.edu" TargetMode="External"/><Relationship Id="rId4" Type="http://schemas.openxmlformats.org/officeDocument/2006/relationships/hyperlink" Target="mailto:rolarso@illinois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hyperlink" Target="https://citl.illinois.edu/citl-101/teaching-learning/conferences-workshops/grad-academy-for-college-teachi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lclgradservices@illinois.ed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hyperlink" Target="https://grad.illinois.edu/faculty-staff/toolkits-and-guides/funding-and-business-operations/fellowship-competi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971" y="844004"/>
            <a:ext cx="9855200" cy="4652555"/>
          </a:xfrm>
        </p:spPr>
        <p:txBody>
          <a:bodyPr>
            <a:noAutofit/>
          </a:bodyPr>
          <a:lstStyle/>
          <a:p>
            <a:pPr algn="ctr"/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SLCL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000" dirty="0">
                <a:latin typeface="+mn-lt"/>
                <a:cs typeface="Calibri" panose="020F0502020204030204" pitchFamily="34" charset="0"/>
              </a:rPr>
              <a:t>Student Services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endParaRPr lang="en-US" sz="7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F9A5BC-DE40-064D-98AE-B1AA2F274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3253197" y="5587999"/>
            <a:ext cx="5484404" cy="4571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800" dirty="0"/>
              <a:t>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ED305-2D5F-487C-897F-D8EB47EF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5375" cy="904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378A1-05B0-4269-B437-C59246ECD8DC}"/>
              </a:ext>
            </a:extLst>
          </p:cNvPr>
          <p:cNvSpPr txBox="1"/>
          <p:nvPr/>
        </p:nvSpPr>
        <p:spPr>
          <a:xfrm>
            <a:off x="10805327" y="6488668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07/18/2020</a:t>
            </a:r>
          </a:p>
        </p:txBody>
      </p:sp>
    </p:spTree>
    <p:extLst>
      <p:ext uri="{BB962C8B-B14F-4D97-AF65-F5344CB8AC3E}">
        <p14:creationId xmlns:p14="http://schemas.microsoft.com/office/powerpoint/2010/main" val="356678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Summer fellowships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942320" cy="3810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Students MUST register for summer to receive true summer fellowships. (Any number of hours is fine.)</a:t>
            </a:r>
          </a:p>
          <a:p>
            <a:pPr lvl="1"/>
            <a:r>
              <a:rPr lang="en-US" sz="2800" dirty="0"/>
              <a:t>True summer fellowship = one month is July</a:t>
            </a:r>
          </a:p>
          <a:p>
            <a:endParaRPr lang="en-US" dirty="0"/>
          </a:p>
          <a:p>
            <a:r>
              <a:rPr lang="en-US" dirty="0"/>
              <a:t>Use late spring fellowships to avoid registering for summer.</a:t>
            </a:r>
          </a:p>
          <a:p>
            <a:pPr lvl="1"/>
            <a:r>
              <a:rPr lang="en-US" sz="2800" dirty="0"/>
              <a:t>Late spring = April to June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77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9372-91DB-4438-A1AB-C0921AEB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Block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0840-2B19-4E81-927E-356F1278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95" y="1799545"/>
            <a:ext cx="10666548" cy="3694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Block Grant Guidelines</a:t>
            </a:r>
            <a:endParaRPr lang="en-US" dirty="0"/>
          </a:p>
          <a:p>
            <a:pPr marL="0" indent="0">
              <a:buNone/>
            </a:pPr>
            <a:r>
              <a:rPr lang="en-US" sz="3000" dirty="0"/>
              <a:t>Block Grant allocations must be used by departments for University </a:t>
            </a:r>
            <a:r>
              <a:rPr lang="en-US" sz="3000" b="1" dirty="0"/>
              <a:t>Fellowships</a:t>
            </a:r>
            <a:r>
              <a:rPr lang="en-US" sz="3000" dirty="0"/>
              <a:t> during the fiscal year. Latest possible end date is </a:t>
            </a:r>
            <a:r>
              <a:rPr lang="en-US" sz="3000" b="1" dirty="0"/>
              <a:t>August 15.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600" dirty="0"/>
              <a:t>i.e., Use it or lose it!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1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05DB0-5C37-01BE-DA0F-C27B1DD96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71FEC-90C8-46B3-B160-5229E6D39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365125"/>
            <a:ext cx="10666548" cy="1325563"/>
          </a:xfrm>
        </p:spPr>
        <p:txBody>
          <a:bodyPr/>
          <a:lstStyle/>
          <a:p>
            <a:pPr algn="l"/>
            <a:r>
              <a:rPr lang="en-US" dirty="0"/>
              <a:t>Major takeaway for fellowships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2BC00-E26D-086D-9EB3-15D6F3C7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95" y="1799545"/>
            <a:ext cx="10666548" cy="3694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SUBMIT THEM AS EARLY AS POSSIBLE</a:t>
            </a: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Fellowship Office is swamped and always delayed, so please </a:t>
            </a:r>
            <a:r>
              <a:rPr lang="en-US" dirty="0" err="1"/>
              <a:t>please</a:t>
            </a:r>
            <a:r>
              <a:rPr lang="en-US" dirty="0"/>
              <a:t> </a:t>
            </a:r>
            <a:r>
              <a:rPr lang="en-US" dirty="0" err="1"/>
              <a:t>please</a:t>
            </a:r>
            <a:r>
              <a:rPr lang="en-US" dirty="0"/>
              <a:t> submit the request as soon as you’re able to.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especially true for end of spring/summer fellowships. </a:t>
            </a:r>
          </a:p>
        </p:txBody>
      </p:sp>
    </p:spTree>
    <p:extLst>
      <p:ext uri="{BB962C8B-B14F-4D97-AF65-F5344CB8AC3E}">
        <p14:creationId xmlns:p14="http://schemas.microsoft.com/office/powerpoint/2010/main" val="304026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0226229" cy="13255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SLCL Student Services: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77863" cy="40044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/>
              <a:t>Petitions </a:t>
            </a:r>
          </a:p>
          <a:p>
            <a:pPr marL="0" indent="0">
              <a:buNone/>
            </a:pPr>
            <a:r>
              <a:rPr lang="en-US" dirty="0"/>
              <a:t>Most common reasons for petitions:</a:t>
            </a:r>
          </a:p>
          <a:p>
            <a:r>
              <a:rPr lang="en-US" dirty="0"/>
              <a:t>Missed academic deadline (</a:t>
            </a:r>
            <a:r>
              <a:rPr lang="en-US" dirty="0">
                <a:hlinkClick r:id="rId4"/>
              </a:rPr>
              <a:t>https://grad.illinois.edu/general/calendar/fall</a:t>
            </a:r>
            <a:r>
              <a:rPr lang="en-US" dirty="0"/>
              <a:t>)</a:t>
            </a:r>
          </a:p>
          <a:p>
            <a:pPr lvl="1"/>
            <a:r>
              <a:rPr lang="en-US" sz="2100" dirty="0"/>
              <a:t>Forgot to add themselves to graduation list</a:t>
            </a:r>
          </a:p>
          <a:p>
            <a:pPr lvl="1"/>
            <a:r>
              <a:rPr lang="en-US" sz="2100" dirty="0"/>
              <a:t>Didn’t register for or drop a class before deadline  </a:t>
            </a:r>
          </a:p>
          <a:p>
            <a:r>
              <a:rPr lang="en-US" dirty="0"/>
              <a:t>Exception to policy (</a:t>
            </a:r>
            <a:r>
              <a:rPr lang="en-US" dirty="0">
                <a:hlinkClick r:id="rId5"/>
              </a:rPr>
              <a:t>https://grad.illinois.edu/handbooks-policies</a:t>
            </a:r>
            <a:r>
              <a:rPr lang="en-US" dirty="0"/>
              <a:t>)</a:t>
            </a:r>
          </a:p>
          <a:p>
            <a:pPr lvl="1"/>
            <a:r>
              <a:rPr lang="en-US" sz="2100" dirty="0"/>
              <a:t>Time extension (extend EGD) </a:t>
            </a:r>
          </a:p>
          <a:p>
            <a:pPr lvl="1"/>
            <a:r>
              <a:rPr lang="en-US" sz="2100" dirty="0"/>
              <a:t>5-year rule (defending more than 5 years after oral prelim)</a:t>
            </a:r>
          </a:p>
          <a:p>
            <a:pPr lvl="1"/>
            <a:r>
              <a:rPr lang="en-US" sz="2100" b="1" dirty="0"/>
              <a:t>NEW! Holding a fellowship or employment while on academic warning status</a:t>
            </a:r>
          </a:p>
          <a:p>
            <a:r>
              <a:rPr lang="en-US" dirty="0"/>
              <a:t>Academic changes</a:t>
            </a:r>
          </a:p>
          <a:p>
            <a:pPr lvl="1"/>
            <a:r>
              <a:rPr lang="en-US" sz="2100" dirty="0"/>
              <a:t>MA to PhD</a:t>
            </a:r>
          </a:p>
          <a:p>
            <a:pPr lvl="1"/>
            <a:r>
              <a:rPr lang="en-US" sz="2100" dirty="0"/>
              <a:t>Transfer unused MA coursework</a:t>
            </a:r>
          </a:p>
          <a:p>
            <a:pPr lvl="1"/>
            <a:r>
              <a:rPr lang="en-US" sz="2100" dirty="0"/>
              <a:t>Add minor / concentration</a:t>
            </a:r>
          </a:p>
          <a:p>
            <a:pPr lvl="1"/>
            <a:r>
              <a:rPr lang="en-US" sz="2100" dirty="0"/>
              <a:t>Re-entry after absence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670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0226229" cy="13255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SLCL Student Services: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77863" cy="40044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Time-to-degree rules effective Fall 2024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Stage I </a:t>
            </a:r>
          </a:p>
          <a:p>
            <a:pPr lvl="1"/>
            <a:r>
              <a:rPr lang="en-US" dirty="0"/>
              <a:t>Initial enrollment &gt; </a:t>
            </a:r>
            <a:r>
              <a:rPr lang="en-US" b="1" dirty="0"/>
              <a:t>2 years </a:t>
            </a:r>
          </a:p>
          <a:p>
            <a:pPr lvl="2"/>
            <a:r>
              <a:rPr lang="en-US" dirty="0"/>
              <a:t>Completion of MA or equivalent</a:t>
            </a:r>
          </a:p>
          <a:p>
            <a:pPr lvl="2"/>
            <a:r>
              <a:rPr lang="en-US" dirty="0"/>
              <a:t>Completion of exams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Stage II </a:t>
            </a:r>
          </a:p>
          <a:p>
            <a:pPr lvl="1"/>
            <a:r>
              <a:rPr lang="en-US" dirty="0"/>
              <a:t>Completion of Stage I &gt; completion of all required coursework &amp; oral prelim</a:t>
            </a:r>
          </a:p>
          <a:p>
            <a:pPr lvl="1"/>
            <a:r>
              <a:rPr lang="en-US" dirty="0"/>
              <a:t>Should be completed no later than </a:t>
            </a:r>
            <a:r>
              <a:rPr lang="en-US" b="1" dirty="0"/>
              <a:t>year 5 for Stage I or year 4 for Stage II</a:t>
            </a:r>
          </a:p>
          <a:p>
            <a:pPr lvl="2"/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This is the first milestone for academic probation</a:t>
            </a: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Stage III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Deposit should be completed by end of </a:t>
            </a:r>
            <a:r>
              <a:rPr lang="en-US" b="1" dirty="0">
                <a:solidFill>
                  <a:schemeClr val="tx1"/>
                </a:solidFill>
              </a:rPr>
              <a:t>year 7 for Stage I or year 6 for Stage II</a:t>
            </a:r>
          </a:p>
          <a:p>
            <a:pPr lvl="2"/>
            <a:r>
              <a:rPr lang="en-US" sz="2600" dirty="0">
                <a:solidFill>
                  <a:srgbClr val="C00000"/>
                </a:solidFill>
              </a:rPr>
              <a:t>This is the second milestone for academic probation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2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252C19-0F15-19E4-C174-6CF4183A7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C83D-1820-B848-2B05-B057C70C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365125"/>
            <a:ext cx="10226229" cy="13255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SLCL Student Services: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F9BA4-775A-FC22-90E6-DE0752409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477863" cy="4004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Time-to-degree rules effective Fall 2025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Admitted to a UIUC Master’s that serves as Stage I of PhD</a:t>
            </a:r>
            <a:endParaRPr lang="en-US" sz="2600" dirty="0">
              <a:solidFill>
                <a:srgbClr val="C00000"/>
              </a:solidFill>
            </a:endParaRPr>
          </a:p>
          <a:p>
            <a:pPr lvl="1"/>
            <a:r>
              <a:rPr lang="en-US" b="1" dirty="0"/>
              <a:t>8 years </a:t>
            </a:r>
            <a:r>
              <a:rPr lang="en-US" dirty="0"/>
              <a:t>from first enrollment in Master’s program</a:t>
            </a:r>
          </a:p>
          <a:p>
            <a:pPr marL="0" lvl="1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Allowed a single 1 year time extension without being put on academic warning for time to degree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28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E2EACD-AFDD-DDE1-BD07-C8DD35C7E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14298-E76A-CFCE-81D9-8AB95A54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365125"/>
            <a:ext cx="10226229" cy="13255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SLCL Student Services: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54284-FE5E-5EB0-7EBC-BE3D2E6D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477863" cy="4004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Other changes effective Fall 2025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Grading 599s</a:t>
            </a:r>
          </a:p>
          <a:p>
            <a:pPr lvl="1"/>
            <a:r>
              <a:rPr lang="en-US" dirty="0"/>
              <a:t>Faculty need to grade (S/U) 599 thesis courses each semester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Registration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University-wide full-time grad registration is now </a:t>
            </a:r>
            <a:r>
              <a:rPr lang="en-US" b="1" dirty="0">
                <a:solidFill>
                  <a:schemeClr val="tx1"/>
                </a:solidFill>
              </a:rPr>
              <a:t>8 hours </a:t>
            </a:r>
            <a:r>
              <a:rPr lang="en-US" dirty="0">
                <a:solidFill>
                  <a:schemeClr val="tx1"/>
                </a:solidFill>
              </a:rPr>
              <a:t>FA/SP and 4 hours SU, including visa status and external financial aid purposes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Doctoral committee appointment time limit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Committee appointments (oral prelim, defense) are valid for 90 days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2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0226229" cy="13255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SLCL Student Services: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77863" cy="4004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SLCL departmental exams</a:t>
            </a:r>
            <a:r>
              <a:rPr lang="en-US" sz="2400" b="1" dirty="0"/>
              <a:t> (Grad only)</a:t>
            </a:r>
            <a:endParaRPr lang="en-US" sz="2400" dirty="0"/>
          </a:p>
          <a:p>
            <a:pPr marL="0" indent="0">
              <a:buNone/>
            </a:pPr>
            <a:r>
              <a:rPr lang="en-US" sz="2600" dirty="0"/>
              <a:t>Written &amp; Oral:</a:t>
            </a:r>
          </a:p>
          <a:p>
            <a:r>
              <a:rPr lang="en-US" sz="2400" dirty="0"/>
              <a:t>Scheduling</a:t>
            </a:r>
          </a:p>
          <a:p>
            <a:r>
              <a:rPr lang="en-US" sz="2400" dirty="0"/>
              <a:t>Proctoring (in-person only)</a:t>
            </a:r>
          </a:p>
          <a:p>
            <a:r>
              <a:rPr lang="en-US" sz="2400" dirty="0"/>
              <a:t>Arranging exam material for student and for graders</a:t>
            </a:r>
          </a:p>
          <a:p>
            <a:r>
              <a:rPr lang="en-US" sz="2400" dirty="0"/>
              <a:t>MA oral, PhD oral prelim, dissertation/thesis defense</a:t>
            </a:r>
          </a:p>
          <a:p>
            <a:pPr marL="0" indent="0">
              <a:buNone/>
            </a:pPr>
            <a:r>
              <a:rPr lang="en-US" sz="2600" dirty="0"/>
              <a:t>Records:</a:t>
            </a:r>
          </a:p>
          <a:p>
            <a:r>
              <a:rPr lang="en-US" sz="2400" dirty="0"/>
              <a:t>Exam info entered into </a:t>
            </a:r>
            <a:r>
              <a:rPr lang="en-US" sz="2400" dirty="0" err="1"/>
              <a:t>GradRecs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814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0B91-A4E1-445B-87DC-0C998B6A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3720-1A20-48B7-9E69-430F6CC59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690689"/>
            <a:ext cx="10784114" cy="4535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SLCL Graduate Student Services webpage: </a:t>
            </a:r>
            <a:r>
              <a:rPr lang="en-US" dirty="0">
                <a:hlinkClick r:id="rId2"/>
              </a:rPr>
              <a:t>https://slcl.illinois.edu/resources/graduate-student-services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Graduate College Handbook:  </a:t>
            </a:r>
            <a:r>
              <a:rPr lang="en-US" dirty="0">
                <a:hlinkClick r:id="rId3"/>
              </a:rPr>
              <a:t>https://grad.illinois.edu/sites/grad.illinois.edu/files/pdfs/handbook.pdf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Graduate College Fellowship Competitions:  </a:t>
            </a:r>
            <a:r>
              <a:rPr lang="en-US" dirty="0">
                <a:hlinkClick r:id="rId4"/>
              </a:rPr>
              <a:t>https://grad.illinois.edu/fellowship/competitions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51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BFCD-D03E-43A9-B9CD-37CB00CE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B8A58-7F4D-4F6C-80EF-C6C83CF04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7"/>
            <a:ext cx="11434354" cy="49179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Student Services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/>
              <a:t>Lynn Stanke, Admissions &amp; Records Officer 		</a:t>
            </a:r>
            <a:r>
              <a:rPr lang="en-US" sz="2000" dirty="0">
                <a:hlinkClick r:id="rId2"/>
              </a:rPr>
              <a:t> slclgradservices@illinois.edu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stanke@illinois.edu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217-333-6269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/>
              <a:t>Robb Larson, Office Manager			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rolarso@illinois.edu</a:t>
            </a:r>
            <a:r>
              <a:rPr lang="en-US" sz="2000" dirty="0"/>
              <a:t>					</a:t>
            </a:r>
          </a:p>
          <a:p>
            <a:pPr marL="0" indent="0">
              <a:buNone/>
            </a:pPr>
            <a:r>
              <a:rPr lang="en-US" sz="2000" dirty="0"/>
              <a:t>217-244-5783		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/>
              <a:t>Jessy Ruddell, Office Support Specialist</a:t>
            </a:r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jruddell@illinois.edu</a:t>
            </a:r>
            <a:endParaRPr lang="en-US" sz="2000" dirty="0"/>
          </a:p>
          <a:p>
            <a:pPr marL="0" indent="0">
              <a:buNone/>
            </a:pPr>
            <a:r>
              <a:rPr lang="en-US" sz="1800" dirty="0">
                <a:solidFill>
                  <a:srgbClr val="13294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217-244-9418 </a:t>
            </a:r>
            <a:r>
              <a:rPr lang="en-US" sz="20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57698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0017507" cy="13255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SLCL Student Services: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77863" cy="4004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/>
              <a:t>Graduate Student Services</a:t>
            </a:r>
          </a:p>
          <a:p>
            <a:pPr>
              <a:lnSpc>
                <a:spcPct val="170000"/>
              </a:lnSpc>
            </a:pPr>
            <a:r>
              <a:rPr lang="en-US" sz="8800" dirty="0"/>
              <a:t>Admitting new and matriculating graduate students</a:t>
            </a:r>
          </a:p>
          <a:p>
            <a:pPr>
              <a:lnSpc>
                <a:spcPct val="170000"/>
              </a:lnSpc>
            </a:pPr>
            <a:r>
              <a:rPr lang="en-US" sz="8800" dirty="0"/>
              <a:t>Administering written and oral exams, including prelims and dissertation/thesis defenses</a:t>
            </a:r>
          </a:p>
          <a:p>
            <a:pPr>
              <a:lnSpc>
                <a:spcPct val="170000"/>
              </a:lnSpc>
            </a:pPr>
            <a:r>
              <a:rPr lang="en-US" sz="8800" dirty="0"/>
              <a:t>Processing petitions, degree certifications, dissertation/thesis deposits, and fellowships</a:t>
            </a:r>
          </a:p>
          <a:p>
            <a:pPr>
              <a:lnSpc>
                <a:spcPct val="170000"/>
              </a:lnSpc>
            </a:pPr>
            <a:r>
              <a:rPr lang="en-US" sz="8800" dirty="0"/>
              <a:t>Primary contacts for the Graduate College, Office of the Registrar, and other units</a:t>
            </a:r>
          </a:p>
          <a:p>
            <a:pPr>
              <a:lnSpc>
                <a:spcPct val="170000"/>
              </a:lnSpc>
            </a:pPr>
            <a:r>
              <a:rPr lang="en-US" sz="8800" dirty="0"/>
              <a:t>Maintain graduate student records</a:t>
            </a:r>
          </a:p>
        </p:txBody>
      </p:sp>
    </p:spTree>
    <p:extLst>
      <p:ext uri="{BB962C8B-B14F-4D97-AF65-F5344CB8AC3E}">
        <p14:creationId xmlns:p14="http://schemas.microsoft.com/office/powerpoint/2010/main" val="3476710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0017507" cy="1325563"/>
          </a:xfrm>
        </p:spPr>
        <p:txBody>
          <a:bodyPr>
            <a:normAutofit/>
          </a:bodyPr>
          <a:lstStyle/>
          <a:p>
            <a:pPr algn="l"/>
            <a:r>
              <a:rPr lang="en-US" sz="4200" dirty="0"/>
              <a:t>SLCL Student Services: Admissions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77863" cy="4109611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/>
              <a:t>Admitting Graduate Students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Primary contact for graduate admissions for all academic units in SLCL from first application to arrival on campus and beyond! 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Constantly update all applications and all notes entered in Grad Apps.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Update and explain GC admission policies and procedures.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Give new faculty access to Grad Apps.</a:t>
            </a:r>
          </a:p>
        </p:txBody>
      </p:sp>
    </p:spTree>
    <p:extLst>
      <p:ext uri="{BB962C8B-B14F-4D97-AF65-F5344CB8AC3E}">
        <p14:creationId xmlns:p14="http://schemas.microsoft.com/office/powerpoint/2010/main" val="3441692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9956024" cy="1325563"/>
          </a:xfrm>
        </p:spPr>
        <p:txBody>
          <a:bodyPr>
            <a:normAutofit/>
          </a:bodyPr>
          <a:lstStyle/>
          <a:p>
            <a:r>
              <a:rPr lang="en-US" sz="4200" dirty="0"/>
              <a:t>SLCL Student Services: Admissions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8"/>
            <a:ext cx="9535886" cy="44161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b="1" dirty="0"/>
              <a:t>Admitting Graduate Students</a:t>
            </a:r>
          </a:p>
          <a:p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Correspond with Dept. DGS / EO</a:t>
            </a:r>
          </a:p>
          <a:p>
            <a:pPr lvl="1"/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application deadline and admissions committee meeting date </a:t>
            </a:r>
          </a:p>
          <a:p>
            <a:pPr lvl="1"/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lists of admitted applicants with admission level and funding. </a:t>
            </a:r>
          </a:p>
          <a:p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Draft departmental admission letters</a:t>
            </a:r>
          </a:p>
          <a:p>
            <a:pPr lvl="1"/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with and without funding offers for the DGS / EO to approve and sign.</a:t>
            </a:r>
          </a:p>
          <a:p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 Email letters to the accepted applicants</a:t>
            </a:r>
          </a:p>
          <a:p>
            <a:pPr lvl="1"/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 with copies to the DGS / EO.</a:t>
            </a:r>
          </a:p>
          <a:p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When notified by department, send a “deny” email through Grad Apps to remaining applicants.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93" y="365125"/>
            <a:ext cx="988640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SLCL Student Services: Admissions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3" y="1909053"/>
            <a:ext cx="9723121" cy="4546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b="1" dirty="0"/>
              <a:t>Admitting Graduate Students</a:t>
            </a:r>
          </a:p>
          <a:p>
            <a:r>
              <a:rPr lang="en-US" sz="2900" dirty="0"/>
              <a:t>Admitted students notify us of their decision.</a:t>
            </a:r>
          </a:p>
          <a:p>
            <a:pPr lvl="1"/>
            <a:r>
              <a:rPr lang="en-US" sz="2500" dirty="0"/>
              <a:t>Forward notice to Dept. DGS / EO &amp; enter in Grad Apps &amp; SLATE.</a:t>
            </a:r>
          </a:p>
          <a:p>
            <a:r>
              <a:rPr lang="en-US" sz="2900" dirty="0"/>
              <a:t>Transfer students or 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Dept. MA to PhD grads accept admission </a:t>
            </a:r>
          </a:p>
          <a:p>
            <a:pPr lvl="1"/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Submit </a:t>
            </a:r>
            <a:r>
              <a:rPr lang="en-US" sz="2500" dirty="0"/>
              <a:t>a Grad College Petition for a curriculum change &amp; DGS and EO signatures will be requested.</a:t>
            </a:r>
          </a:p>
          <a:p>
            <a:r>
              <a:rPr lang="en-US" sz="2900" dirty="0"/>
              <a:t>International student TAs who haven’t passed the English test</a:t>
            </a:r>
          </a:p>
          <a:p>
            <a:pPr lvl="1"/>
            <a:r>
              <a:rPr lang="en-US" sz="2500" dirty="0"/>
              <a:t>Register for the summer Oral English Assessment Interview (OEAI)</a:t>
            </a:r>
          </a:p>
          <a:p>
            <a:pPr marL="287338" lvl="1" indent="-287338"/>
            <a:r>
              <a:rPr lang="en-US" sz="2800" dirty="0"/>
              <a:t>Monitor I-20 processing and visa info.</a:t>
            </a:r>
            <a:r>
              <a:rPr lang="en-US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42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66" y="397782"/>
            <a:ext cx="9919063" cy="1325563"/>
          </a:xfrm>
        </p:spPr>
        <p:txBody>
          <a:bodyPr>
            <a:normAutofit/>
          </a:bodyPr>
          <a:lstStyle/>
          <a:p>
            <a:pPr algn="l"/>
            <a:r>
              <a:rPr lang="en-US" sz="4200" dirty="0"/>
              <a:t>SLCL Student Services: Admissions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66" y="1274618"/>
            <a:ext cx="10626634" cy="530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Admitted Graduate Students</a:t>
            </a:r>
          </a:p>
          <a:p>
            <a:r>
              <a:rPr lang="en-US" sz="2400" dirty="0"/>
              <a:t>Admitted graduate students who have been awarded Teaching Assistantships must attend the Graduate Academy for College Teaching in mid-August. </a:t>
            </a:r>
          </a:p>
          <a:p>
            <a:r>
              <a:rPr lang="en-US" sz="2400" dirty="0"/>
              <a:t>It is a required 2-3 day campus-wide, pre-semester, orientation for first-time UIUC TAs and ITAs who have classroom responsibilities.</a:t>
            </a:r>
          </a:p>
          <a:p>
            <a:r>
              <a:rPr lang="en-US" sz="2400" dirty="0"/>
              <a:t>The program includes common teaching challenges, diverse teaching topics and Microteaching sessions where TAs practice teaching and receive feedback.</a:t>
            </a:r>
          </a:p>
          <a:p>
            <a:r>
              <a:rPr lang="en-US" sz="2400" dirty="0"/>
              <a:t>TAs for this Orientation are registered by SLCL Student Services. </a:t>
            </a:r>
          </a:p>
          <a:p>
            <a:r>
              <a:rPr 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https://citl.illinois.edu/citl-101/teaching-learning/conferences-workshops/grad-academy-for-college-teaching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88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8360-3BAE-455D-AA67-DCB56CB2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365125"/>
            <a:ext cx="11536952" cy="1325563"/>
          </a:xfrm>
        </p:spPr>
        <p:txBody>
          <a:bodyPr>
            <a:normAutofit/>
          </a:bodyPr>
          <a:lstStyle/>
          <a:p>
            <a:pPr algn="l"/>
            <a:r>
              <a:rPr lang="en-US" sz="4200" dirty="0"/>
              <a:t>SLCL Student Services: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3A836-3070-4B5D-9228-E735E643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840720" cy="4100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Grad College Recruitment Fellowships</a:t>
            </a:r>
          </a:p>
          <a:p>
            <a:r>
              <a:rPr lang="en-US" sz="2200" dirty="0"/>
              <a:t>Admission offer must be made </a:t>
            </a:r>
            <a:r>
              <a:rPr lang="en-US" sz="2200" b="1" dirty="0"/>
              <a:t>prior to fellowship nomination </a:t>
            </a:r>
            <a:r>
              <a:rPr lang="en-US" sz="2200" dirty="0"/>
              <a:t>submissions (competitions begin as early as January) so let Lynn and Jessy know.</a:t>
            </a:r>
          </a:p>
          <a:p>
            <a:endParaRPr lang="en-US" sz="2200" dirty="0"/>
          </a:p>
          <a:p>
            <a:r>
              <a:rPr lang="en-US" sz="2200" dirty="0"/>
              <a:t>All nomination material should be sent to </a:t>
            </a:r>
            <a:r>
              <a:rPr lang="en-US" sz="2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slclgradservices@illinois.edu</a:t>
            </a:r>
            <a:r>
              <a:rPr lang="en-US" sz="2200" dirty="0"/>
              <a:t> in one email (either one email per nominee or all nominees in one email, whichever is easier).</a:t>
            </a:r>
            <a:br>
              <a:rPr lang="en-US" sz="2200" dirty="0"/>
            </a:br>
            <a:endParaRPr lang="en-US" sz="2200" dirty="0"/>
          </a:p>
          <a:p>
            <a:r>
              <a:rPr lang="en-US" sz="2400" dirty="0"/>
              <a:t>These are hard to get now  </a:t>
            </a:r>
            <a:r>
              <a:rPr lang="en-US" dirty="0"/>
              <a:t>(╯°□°）╯︵ ┻━┻ </a:t>
            </a:r>
          </a:p>
          <a:p>
            <a:pPr lvl="1"/>
            <a:r>
              <a:rPr lang="en-US" sz="1800" dirty="0"/>
              <a:t>Department or Block Grant funds can be an alternative</a:t>
            </a:r>
          </a:p>
        </p:txBody>
      </p:sp>
    </p:spTree>
    <p:extLst>
      <p:ext uri="{BB962C8B-B14F-4D97-AF65-F5344CB8AC3E}">
        <p14:creationId xmlns:p14="http://schemas.microsoft.com/office/powerpoint/2010/main" val="12029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Departmental Fellowships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9"/>
            <a:ext cx="10477863" cy="3592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EO’s are responsible for all funds provided to their respective department and distribution of funds for students in form of departmental fellowships.</a:t>
            </a:r>
          </a:p>
          <a:p>
            <a:pPr marL="914400" lvl="2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7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Fellowship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2" y="1690689"/>
            <a:ext cx="11218091" cy="37666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/>
              <a:t>Fellowship processing information for departments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000" dirty="0"/>
              <a:t>(</a:t>
            </a:r>
            <a:r>
              <a:rPr lang="en-US" sz="2000" dirty="0">
                <a:hlinkClick r:id="rId4"/>
              </a:rPr>
              <a:t>https://grad.illinois.edu/faculty-staff/toolkits-and-guides/funding-and-business-operations/fellowship-competitions</a:t>
            </a:r>
            <a:r>
              <a:rPr lang="en-US" sz="2000" dirty="0"/>
              <a:t>) </a:t>
            </a:r>
          </a:p>
          <a:p>
            <a:pPr lvl="1"/>
            <a:endParaRPr lang="en-US" sz="1600" dirty="0"/>
          </a:p>
          <a:p>
            <a:pPr lvl="1"/>
            <a:r>
              <a:rPr lang="en-US" sz="2000" dirty="0"/>
              <a:t>“Full-time” registration</a:t>
            </a:r>
          </a:p>
          <a:p>
            <a:pPr lvl="1"/>
            <a:r>
              <a:rPr lang="en-US" sz="2000" dirty="0"/>
              <a:t>Concurrent appointments</a:t>
            </a:r>
          </a:p>
          <a:p>
            <a:pPr lvl="1"/>
            <a:r>
              <a:rPr lang="en-US" sz="2000" dirty="0"/>
              <a:t>Small fellowship vs waiver-generating</a:t>
            </a:r>
          </a:p>
          <a:p>
            <a:pPr lvl="1"/>
            <a:r>
              <a:rPr lang="en-US" sz="2000" dirty="0"/>
              <a:t>Avoid one-time payments of larger amounts</a:t>
            </a:r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/>
              <a:t>Minimum Fellowship to generate waiver:</a:t>
            </a:r>
          </a:p>
          <a:p>
            <a:pPr lvl="1"/>
            <a:r>
              <a:rPr lang="en-US" sz="2000" dirty="0"/>
              <a:t>Per calendar year = $13,333	</a:t>
            </a:r>
          </a:p>
          <a:p>
            <a:pPr lvl="1"/>
            <a:r>
              <a:rPr lang="en-US" sz="2000" dirty="0"/>
              <a:t>Per academic year = $10,000</a:t>
            </a:r>
          </a:p>
          <a:p>
            <a:pPr lvl="1"/>
            <a:r>
              <a:rPr lang="en-US" sz="2000" dirty="0"/>
              <a:t>Per FA/SP semester = $5,000</a:t>
            </a:r>
          </a:p>
          <a:p>
            <a:pPr lvl="1"/>
            <a:r>
              <a:rPr lang="en-US" sz="2000" dirty="0"/>
              <a:t>Per summer = $2, 222 over 2 months, one of which is July</a:t>
            </a:r>
          </a:p>
        </p:txBody>
      </p:sp>
    </p:spTree>
    <p:extLst>
      <p:ext uri="{BB962C8B-B14F-4D97-AF65-F5344CB8AC3E}">
        <p14:creationId xmlns:p14="http://schemas.microsoft.com/office/powerpoint/2010/main" val="195108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 Orientation" id="{F298CA2C-70CC-0049-97CF-E97445D277D2}" vid="{43F498CD-1B2E-7A4E-AD7B-0C4F7BB2A084}"/>
    </a:ext>
  </a:extLst>
</a:theme>
</file>

<file path=ppt/theme/theme2.xml><?xml version="1.0" encoding="utf-8"?>
<a:theme xmlns:a="http://schemas.openxmlformats.org/drawingml/2006/main" name="1_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10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11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2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3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4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5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6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7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8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9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2498</TotalTime>
  <Words>1214</Words>
  <Application>Microsoft Office PowerPoint</Application>
  <PresentationFormat>Widescreen</PresentationFormat>
  <Paragraphs>156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Custom Design</vt:lpstr>
      <vt:lpstr>1_Custom Design</vt:lpstr>
      <vt:lpstr>  SLCL Student Services </vt:lpstr>
      <vt:lpstr>SLCL Student Services: Overview</vt:lpstr>
      <vt:lpstr>SLCL Student Services: Admissions</vt:lpstr>
      <vt:lpstr>SLCL Student Services: Admissions</vt:lpstr>
      <vt:lpstr>SLCL Student Services: Admissions</vt:lpstr>
      <vt:lpstr>SLCL Student Services: Admissions</vt:lpstr>
      <vt:lpstr>SLCL Student Services: Admissions</vt:lpstr>
      <vt:lpstr>Departmental Fellowships</vt:lpstr>
      <vt:lpstr>Fellowship Requirements</vt:lpstr>
      <vt:lpstr>Summer fellowships</vt:lpstr>
      <vt:lpstr>Block Grant</vt:lpstr>
      <vt:lpstr>Major takeaway for fellowships . . . </vt:lpstr>
      <vt:lpstr>SLCL Student Services: Records</vt:lpstr>
      <vt:lpstr>SLCL Student Services: Records</vt:lpstr>
      <vt:lpstr>SLCL Student Services: Records</vt:lpstr>
      <vt:lpstr>SLCL Student Services: Records</vt:lpstr>
      <vt:lpstr>SLCL Student Services: Exams</vt:lpstr>
      <vt:lpstr>Resources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SLCL EO/Program Director Orientation/Training</dc:title>
  <dc:creator>Microsoft Office User</dc:creator>
  <cp:lastModifiedBy>Larson, Robb</cp:lastModifiedBy>
  <cp:revision>97</cp:revision>
  <cp:lastPrinted>2020-07-28T13:49:30Z</cp:lastPrinted>
  <dcterms:created xsi:type="dcterms:W3CDTF">2021-07-08T13:08:59Z</dcterms:created>
  <dcterms:modified xsi:type="dcterms:W3CDTF">2025-08-28T21:12:53Z</dcterms:modified>
</cp:coreProperties>
</file>