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39"/>
  </p:notesMasterIdLst>
  <p:handoutMasterIdLst>
    <p:handoutMasterId r:id="rId40"/>
  </p:handoutMasterIdLst>
  <p:sldIdLst>
    <p:sldId id="286" r:id="rId6"/>
    <p:sldId id="403" r:id="rId7"/>
    <p:sldId id="374" r:id="rId8"/>
    <p:sldId id="375" r:id="rId9"/>
    <p:sldId id="412" r:id="rId10"/>
    <p:sldId id="389" r:id="rId11"/>
    <p:sldId id="390" r:id="rId12"/>
    <p:sldId id="379" r:id="rId13"/>
    <p:sldId id="380" r:id="rId14"/>
    <p:sldId id="405" r:id="rId15"/>
    <p:sldId id="414" r:id="rId16"/>
    <p:sldId id="413" r:id="rId17"/>
    <p:sldId id="415" r:id="rId18"/>
    <p:sldId id="311" r:id="rId19"/>
    <p:sldId id="340" r:id="rId20"/>
    <p:sldId id="341" r:id="rId21"/>
    <p:sldId id="321" r:id="rId22"/>
    <p:sldId id="323" r:id="rId23"/>
    <p:sldId id="257" r:id="rId24"/>
    <p:sldId id="397" r:id="rId25"/>
    <p:sldId id="353" r:id="rId26"/>
    <p:sldId id="357" r:id="rId27"/>
    <p:sldId id="416" r:id="rId28"/>
    <p:sldId id="421" r:id="rId29"/>
    <p:sldId id="346" r:id="rId30"/>
    <p:sldId id="330" r:id="rId31"/>
    <p:sldId id="398" r:id="rId32"/>
    <p:sldId id="401" r:id="rId33"/>
    <p:sldId id="418" r:id="rId34"/>
    <p:sldId id="420" r:id="rId35"/>
    <p:sldId id="410" r:id="rId36"/>
    <p:sldId id="320" r:id="rId37"/>
    <p:sldId id="40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86078" autoAdjust="0"/>
  </p:normalViewPr>
  <p:slideViewPr>
    <p:cSldViewPr snapToGrid="0">
      <p:cViewPr varScale="1">
        <p:scale>
          <a:sx n="105" d="100"/>
          <a:sy n="105" d="100"/>
        </p:scale>
        <p:origin x="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lcl.illinois.edu/document/62" TargetMode="External"/><Relationship Id="rId1" Type="http://schemas.openxmlformats.org/officeDocument/2006/relationships/hyperlink" Target="https://slcl.illinois.edu/resources/slcl-faculty-and-staff-resources/human-resources" TargetMode="Externa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resources/slcl-faculty-and-staff-resources/human-resources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hyperlink" Target="https://slcl.illinois.edu/document/62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04788-B40F-46FE-89D6-8A934861679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E6E83-D986-42B0-B8A6-1546FA91A7F5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HR website</a:t>
          </a:r>
          <a:endParaRPr lang="en-US" dirty="0"/>
        </a:p>
      </dgm:t>
    </dgm:pt>
    <dgm:pt modelId="{5AC1FB2B-3EA7-4969-98E6-AD1E87A0AF3D}" type="parTrans" cxnId="{499BC31B-4657-4534-A344-229DE1B096FB}">
      <dgm:prSet/>
      <dgm:spPr/>
      <dgm:t>
        <a:bodyPr/>
        <a:lstStyle/>
        <a:p>
          <a:endParaRPr lang="en-US"/>
        </a:p>
      </dgm:t>
    </dgm:pt>
    <dgm:pt modelId="{826B821A-6C43-49CB-A0B1-AE0A62F99FA8}" type="sibTrans" cxnId="{499BC31B-4657-4534-A344-229DE1B096FB}">
      <dgm:prSet/>
      <dgm:spPr/>
      <dgm:t>
        <a:bodyPr/>
        <a:lstStyle/>
        <a:p>
          <a:endParaRPr lang="en-US"/>
        </a:p>
      </dgm:t>
    </dgm:pt>
    <dgm:pt modelId="{7D947261-855C-4375-9FAB-2D678491551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2"/>
            </a:rPr>
            <a:t>HR FAQs</a:t>
          </a:r>
          <a:endParaRPr lang="en-US" dirty="0"/>
        </a:p>
      </dgm:t>
    </dgm:pt>
    <dgm:pt modelId="{7DCA7D32-03C6-4140-89AD-ED080E083E99}" type="parTrans" cxnId="{9D6E6855-EAD3-4D8C-8122-7DDF361B978F}">
      <dgm:prSet/>
      <dgm:spPr/>
      <dgm:t>
        <a:bodyPr/>
        <a:lstStyle/>
        <a:p>
          <a:endParaRPr lang="en-US"/>
        </a:p>
      </dgm:t>
    </dgm:pt>
    <dgm:pt modelId="{BACA6D3B-32F5-47B8-87F4-D8B516435FC2}" type="sibTrans" cxnId="{9D6E6855-EAD3-4D8C-8122-7DDF361B978F}">
      <dgm:prSet/>
      <dgm:spPr/>
      <dgm:t>
        <a:bodyPr/>
        <a:lstStyle/>
        <a:p>
          <a:endParaRPr lang="en-US"/>
        </a:p>
      </dgm:t>
    </dgm:pt>
    <dgm:pt modelId="{C44AA216-1441-42E8-987B-FA603BBFD07C}" type="pres">
      <dgm:prSet presAssocID="{DC304788-B40F-46FE-89D6-8A9348616792}" presName="root" presStyleCnt="0">
        <dgm:presLayoutVars>
          <dgm:dir/>
          <dgm:resizeHandles val="exact"/>
        </dgm:presLayoutVars>
      </dgm:prSet>
      <dgm:spPr/>
    </dgm:pt>
    <dgm:pt modelId="{74A91773-F3AE-4749-BB6F-79A29B080996}" type="pres">
      <dgm:prSet presAssocID="{C48E6E83-D986-42B0-B8A6-1546FA91A7F5}" presName="compNode" presStyleCnt="0"/>
      <dgm:spPr/>
    </dgm:pt>
    <dgm:pt modelId="{297ABD72-5FA3-43CD-A120-7CDA5D1829B9}" type="pres">
      <dgm:prSet presAssocID="{C48E6E83-D986-42B0-B8A6-1546FA91A7F5}" presName="iconBgRect" presStyleLbl="bgShp" presStyleIdx="0" presStyleCnt="2"/>
      <dgm:spPr/>
    </dgm:pt>
    <dgm:pt modelId="{B65F27B5-14F3-4C52-AE2B-45DCCA970119}" type="pres">
      <dgm:prSet presAssocID="{C48E6E83-D986-42B0-B8A6-1546FA91A7F5}" presName="iconRect" presStyleLbl="nod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DD9A16-B896-4413-83CB-E4780DF68649}" type="pres">
      <dgm:prSet presAssocID="{C48E6E83-D986-42B0-B8A6-1546FA91A7F5}" presName="spaceRect" presStyleCnt="0"/>
      <dgm:spPr/>
    </dgm:pt>
    <dgm:pt modelId="{4C933FC4-0147-4CE4-8D10-70C680B928B2}" type="pres">
      <dgm:prSet presAssocID="{C48E6E83-D986-42B0-B8A6-1546FA91A7F5}" presName="textRect" presStyleLbl="revTx" presStyleIdx="0" presStyleCnt="2">
        <dgm:presLayoutVars>
          <dgm:chMax val="1"/>
          <dgm:chPref val="1"/>
        </dgm:presLayoutVars>
      </dgm:prSet>
      <dgm:spPr/>
    </dgm:pt>
    <dgm:pt modelId="{4B128AEF-6EDF-411E-8CE6-51DFB0E6E512}" type="pres">
      <dgm:prSet presAssocID="{826B821A-6C43-49CB-A0B1-AE0A62F99FA8}" presName="sibTrans" presStyleCnt="0"/>
      <dgm:spPr/>
    </dgm:pt>
    <dgm:pt modelId="{1B657D55-EC23-4C17-BAD9-9BEE22671B92}" type="pres">
      <dgm:prSet presAssocID="{7D947261-855C-4375-9FAB-2D6784915517}" presName="compNode" presStyleCnt="0"/>
      <dgm:spPr/>
    </dgm:pt>
    <dgm:pt modelId="{A9FCC035-393F-402E-8792-10A5B88362A2}" type="pres">
      <dgm:prSet presAssocID="{7D947261-855C-4375-9FAB-2D6784915517}" presName="iconBgRect" presStyleLbl="bgShp" presStyleIdx="1" presStyleCnt="2"/>
      <dgm:spPr/>
    </dgm:pt>
    <dgm:pt modelId="{CFCE4F75-104A-4DAF-8631-CC87DF8ACF17}" type="pres">
      <dgm:prSet presAssocID="{7D947261-855C-4375-9FAB-2D678491551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48CA949-3594-474F-AB2E-A309C20542AC}" type="pres">
      <dgm:prSet presAssocID="{7D947261-855C-4375-9FAB-2D6784915517}" presName="spaceRect" presStyleCnt="0"/>
      <dgm:spPr/>
    </dgm:pt>
    <dgm:pt modelId="{3D283410-4DA6-4ABF-90BE-439DBFAB6630}" type="pres">
      <dgm:prSet presAssocID="{7D947261-855C-4375-9FAB-2D67849155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9BC31B-4657-4534-A344-229DE1B096FB}" srcId="{DC304788-B40F-46FE-89D6-8A9348616792}" destId="{C48E6E83-D986-42B0-B8A6-1546FA91A7F5}" srcOrd="0" destOrd="0" parTransId="{5AC1FB2B-3EA7-4969-98E6-AD1E87A0AF3D}" sibTransId="{826B821A-6C43-49CB-A0B1-AE0A62F99FA8}"/>
    <dgm:cxn modelId="{9D6E6855-EAD3-4D8C-8122-7DDF361B978F}" srcId="{DC304788-B40F-46FE-89D6-8A9348616792}" destId="{7D947261-855C-4375-9FAB-2D6784915517}" srcOrd="1" destOrd="0" parTransId="{7DCA7D32-03C6-4140-89AD-ED080E083E99}" sibTransId="{BACA6D3B-32F5-47B8-87F4-D8B516435FC2}"/>
    <dgm:cxn modelId="{74C9A3BD-C320-4C07-A9A6-FA0B3C505AAB}" type="presOf" srcId="{C48E6E83-D986-42B0-B8A6-1546FA91A7F5}" destId="{4C933FC4-0147-4CE4-8D10-70C680B928B2}" srcOrd="0" destOrd="0" presId="urn:microsoft.com/office/officeart/2018/5/layout/IconCircleLabelList"/>
    <dgm:cxn modelId="{44CDAFC9-60EF-4B58-B668-FA3D591BFD3E}" type="presOf" srcId="{DC304788-B40F-46FE-89D6-8A9348616792}" destId="{C44AA216-1441-42E8-987B-FA603BBFD07C}" srcOrd="0" destOrd="0" presId="urn:microsoft.com/office/officeart/2018/5/layout/IconCircleLabelList"/>
    <dgm:cxn modelId="{8E6452F2-96B2-4234-BD5B-CEDDCB5BFEE3}" type="presOf" srcId="{7D947261-855C-4375-9FAB-2D6784915517}" destId="{3D283410-4DA6-4ABF-90BE-439DBFAB6630}" srcOrd="0" destOrd="0" presId="urn:microsoft.com/office/officeart/2018/5/layout/IconCircleLabelList"/>
    <dgm:cxn modelId="{BB25DD84-FA70-4A1A-90FF-BDFB4FA7717D}" type="presParOf" srcId="{C44AA216-1441-42E8-987B-FA603BBFD07C}" destId="{74A91773-F3AE-4749-BB6F-79A29B080996}" srcOrd="0" destOrd="0" presId="urn:microsoft.com/office/officeart/2018/5/layout/IconCircleLabelList"/>
    <dgm:cxn modelId="{E0D3FA3B-B0DE-4491-BCC3-D083EDAEDAE7}" type="presParOf" srcId="{74A91773-F3AE-4749-BB6F-79A29B080996}" destId="{297ABD72-5FA3-43CD-A120-7CDA5D1829B9}" srcOrd="0" destOrd="0" presId="urn:microsoft.com/office/officeart/2018/5/layout/IconCircleLabelList"/>
    <dgm:cxn modelId="{4AAEE4DB-697F-458E-AB44-1F22282DCFFF}" type="presParOf" srcId="{74A91773-F3AE-4749-BB6F-79A29B080996}" destId="{B65F27B5-14F3-4C52-AE2B-45DCCA970119}" srcOrd="1" destOrd="0" presId="urn:microsoft.com/office/officeart/2018/5/layout/IconCircleLabelList"/>
    <dgm:cxn modelId="{E4A469F3-8BA2-429D-8658-A567937A6411}" type="presParOf" srcId="{74A91773-F3AE-4749-BB6F-79A29B080996}" destId="{BFDD9A16-B896-4413-83CB-E4780DF68649}" srcOrd="2" destOrd="0" presId="urn:microsoft.com/office/officeart/2018/5/layout/IconCircleLabelList"/>
    <dgm:cxn modelId="{653631DD-356D-4B2A-A492-5036C029BCFC}" type="presParOf" srcId="{74A91773-F3AE-4749-BB6F-79A29B080996}" destId="{4C933FC4-0147-4CE4-8D10-70C680B928B2}" srcOrd="3" destOrd="0" presId="urn:microsoft.com/office/officeart/2018/5/layout/IconCircleLabelList"/>
    <dgm:cxn modelId="{6B6524FE-9A9B-4E70-887B-BB81D7803441}" type="presParOf" srcId="{C44AA216-1441-42E8-987B-FA603BBFD07C}" destId="{4B128AEF-6EDF-411E-8CE6-51DFB0E6E512}" srcOrd="1" destOrd="0" presId="urn:microsoft.com/office/officeart/2018/5/layout/IconCircleLabelList"/>
    <dgm:cxn modelId="{6CECF0C5-7523-440A-B11C-2F8F4F35100B}" type="presParOf" srcId="{C44AA216-1441-42E8-987B-FA603BBFD07C}" destId="{1B657D55-EC23-4C17-BAD9-9BEE22671B92}" srcOrd="2" destOrd="0" presId="urn:microsoft.com/office/officeart/2018/5/layout/IconCircleLabelList"/>
    <dgm:cxn modelId="{C8D9DCC4-69AD-460F-A3EE-D82FA4819B04}" type="presParOf" srcId="{1B657D55-EC23-4C17-BAD9-9BEE22671B92}" destId="{A9FCC035-393F-402E-8792-10A5B88362A2}" srcOrd="0" destOrd="0" presId="urn:microsoft.com/office/officeart/2018/5/layout/IconCircleLabelList"/>
    <dgm:cxn modelId="{1BC39A91-705F-4F20-9693-224C3AD423CE}" type="presParOf" srcId="{1B657D55-EC23-4C17-BAD9-9BEE22671B92}" destId="{CFCE4F75-104A-4DAF-8631-CC87DF8ACF17}" srcOrd="1" destOrd="0" presId="urn:microsoft.com/office/officeart/2018/5/layout/IconCircleLabelList"/>
    <dgm:cxn modelId="{75A3A9C9-C82D-482A-A300-7BC874440F8A}" type="presParOf" srcId="{1B657D55-EC23-4C17-BAD9-9BEE22671B92}" destId="{148CA949-3594-474F-AB2E-A309C20542AC}" srcOrd="2" destOrd="0" presId="urn:microsoft.com/office/officeart/2018/5/layout/IconCircleLabelList"/>
    <dgm:cxn modelId="{5F41A164-90EE-47DB-8DDE-F6310402CD8A}" type="presParOf" srcId="{1B657D55-EC23-4C17-BAD9-9BEE22671B92}" destId="{3D283410-4DA6-4ABF-90BE-439DBFAB66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BD72-5FA3-43CD-A120-7CDA5D1829B9}">
      <dsp:nvSpPr>
        <dsp:cNvPr id="0" name=""/>
        <dsp:cNvSpPr/>
      </dsp:nvSpPr>
      <dsp:spPr>
        <a:xfrm>
          <a:off x="159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27B5-14F3-4C52-AE2B-45DCCA970119}">
      <dsp:nvSpPr>
        <dsp:cNvPr id="0" name=""/>
        <dsp:cNvSpPr/>
      </dsp:nvSpPr>
      <dsp:spPr>
        <a:xfrm>
          <a:off x="206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3FC4-0147-4CE4-8D10-70C680B928B2}">
      <dsp:nvSpPr>
        <dsp:cNvPr id="0" name=""/>
        <dsp:cNvSpPr/>
      </dsp:nvSpPr>
      <dsp:spPr>
        <a:xfrm>
          <a:off x="89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3"/>
            </a:rPr>
            <a:t>HR website</a:t>
          </a:r>
          <a:endParaRPr lang="en-US" sz="4400" kern="1200" dirty="0"/>
        </a:p>
      </dsp:txBody>
      <dsp:txXfrm>
        <a:off x="892131" y="2892947"/>
        <a:ext cx="3600000" cy="720000"/>
      </dsp:txXfrm>
    </dsp:sp>
    <dsp:sp modelId="{A9FCC035-393F-402E-8792-10A5B88362A2}">
      <dsp:nvSpPr>
        <dsp:cNvPr id="0" name=""/>
        <dsp:cNvSpPr/>
      </dsp:nvSpPr>
      <dsp:spPr>
        <a:xfrm>
          <a:off x="582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4F75-104A-4DAF-8631-CC87DF8ACF17}">
      <dsp:nvSpPr>
        <dsp:cNvPr id="0" name=""/>
        <dsp:cNvSpPr/>
      </dsp:nvSpPr>
      <dsp:spPr>
        <a:xfrm>
          <a:off x="629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3410-4DA6-4ABF-90BE-439DBFAB6630}">
      <dsp:nvSpPr>
        <dsp:cNvPr id="0" name=""/>
        <dsp:cNvSpPr/>
      </dsp:nvSpPr>
      <dsp:spPr>
        <a:xfrm>
          <a:off x="512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6"/>
            </a:rPr>
            <a:t>HR FAQs</a:t>
          </a:r>
          <a:endParaRPr lang="en-US" sz="4400" kern="1200" dirty="0"/>
        </a:p>
      </dsp:txBody>
      <dsp:txXfrm>
        <a:off x="5122131" y="289294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05/09/2024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FCB0C-009F-4DB6-A76D-2E24A6A7B4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725488"/>
            <a:ext cx="6465887" cy="363696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Last pay check for fall appointment:</a:t>
            </a:r>
            <a:r>
              <a:rPr lang="en-US" baseline="0" dirty="0"/>
              <a:t>  Dec 16-31 (½ of month) will be paid out on 1/16 of the following year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August 2017</a:t>
            </a:r>
          </a:p>
        </p:txBody>
      </p:sp>
    </p:spTree>
    <p:extLst>
      <p:ext uri="{BB962C8B-B14F-4D97-AF65-F5344CB8AC3E}">
        <p14:creationId xmlns:p14="http://schemas.microsoft.com/office/powerpoint/2010/main" val="23549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E85E5-217E-489C-BD53-AB0254FA48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6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0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FC9A3-C3B8-ED4D-A098-DB6DED8C3C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.uillinois.edu/leave/sharedbenefits" TargetMode="Externa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lcl.illinois.edu/system/files/2023-04/New%20Employee%20Resources.pdf" TargetMode="External"/><Relationship Id="rId4" Type="http://schemas.openxmlformats.org/officeDocument/2006/relationships/hyperlink" Target="https://www.hr.uillinois.edu/benefits/tuitionwaiv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.uillinois.edu/leave/parental/" TargetMode="External"/><Relationship Id="rId2" Type="http://schemas.openxmlformats.org/officeDocument/2006/relationships/hyperlink" Target="https://www.hr.uillinois.edu/leave/fml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tiff"/><Relationship Id="rId5" Type="http://schemas.openxmlformats.org/officeDocument/2006/relationships/hyperlink" Target="https://www.hr.uillinois.edu/leave" TargetMode="External"/><Relationship Id="rId4" Type="http://schemas.openxmlformats.org/officeDocument/2006/relationships/hyperlink" Target="https://www.hr.uillinois.edu/cms/One.aspx?portalId=4292&amp;pageId=563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sfin.uillinois.edu/cms/One.aspx?portalId=1993898&amp;pageId=2111023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system/files/2022-08/New%20Faculty%20Resources.pdf" TargetMode="External"/><Relationship Id="rId2" Type="http://schemas.openxmlformats.org/officeDocument/2006/relationships/hyperlink" Target="https://humanresources.illinois.edu/employee-experience/current-employee/?highlight=graduat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Ygu6vF9TDL" TargetMode="External"/><Relationship Id="rId2" Type="http://schemas.openxmlformats.org/officeDocument/2006/relationships/hyperlink" Target="https://forms.office.com/r/mBzJFnfe4R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lcl.illinois.edu/resources/faculty-and-staff-resources/human-resources-forms-and-information/faculty-and-staff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parkingcomments@illinois.edu" TargetMode="External"/><Relationship Id="rId3" Type="http://schemas.openxmlformats.org/officeDocument/2006/relationships/hyperlink" Target="https://humanresources.illinois.edu/campus-holiday-schedule/" TargetMode="External"/><Relationship Id="rId7" Type="http://schemas.openxmlformats.org/officeDocument/2006/relationships/hyperlink" Target="https://icard.uillinois.edu/public/urbana-idc.cfm" TargetMode="External"/><Relationship Id="rId2" Type="http://schemas.openxmlformats.org/officeDocument/2006/relationships/hyperlink" Target="https://police.illinois.edu/cler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obaccofree.illinois.edu/" TargetMode="External"/><Relationship Id="rId5" Type="http://schemas.openxmlformats.org/officeDocument/2006/relationships/hyperlink" Target="https://www.hr.uillinois.edu/leave/sharedbenefits/" TargetMode="External"/><Relationship Id="rId4" Type="http://schemas.openxmlformats.org/officeDocument/2006/relationships/hyperlink" Target="https://campusrec.illinois.edu/" TargetMode="External"/><Relationship Id="rId9" Type="http://schemas.openxmlformats.org/officeDocument/2006/relationships/hyperlink" Target="https://humanresources.illinois.edu/wp-content/uploads/2024/01/My-Benefits-Registration-Guide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.uillinois.edu/pay/directdeposit/paycard" TargetMode="External"/><Relationship Id="rId2" Type="http://schemas.openxmlformats.org/officeDocument/2006/relationships/hyperlink" Target="https://mybenefits.illinois.gov/account/login/chosecli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rs.org/event/plan-choice-tier-ii-webinar-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agency/contact/" TargetMode="External"/><Relationship Id="rId2" Type="http://schemas.openxmlformats.org/officeDocument/2006/relationships/hyperlink" Target="https://www.hr.uillinois.edu/myinf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ources.illinois.edu/services-and-information/processes/separations/#:~:text=If%20you%20are%20planning%20on,for%20separating%20from%20the%20university." TargetMode="External"/><Relationship Id="rId2" Type="http://schemas.openxmlformats.org/officeDocument/2006/relationships/hyperlink" Target="https://slcl.illinois.edu/document/6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9" y="904875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New Faculty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September 6,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Human Resources</a:t>
            </a:r>
          </a:p>
          <a:p>
            <a:r>
              <a:rPr lang="en-US" dirty="0"/>
              <a:t>Mariah Redmon, Assistant Director of Human Resources</a:t>
            </a:r>
          </a:p>
          <a:p>
            <a:r>
              <a:rPr lang="en-US" dirty="0"/>
              <a:t>Dana McCool, Senior Human Resources Generalist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/>
          <a:lstStyle/>
          <a:p>
            <a:pPr algn="ctr"/>
            <a:r>
              <a:rPr lang="en-US" dirty="0"/>
              <a:t>Benefits/Leaves</a:t>
            </a:r>
          </a:p>
        </p:txBody>
      </p:sp>
    </p:spTree>
    <p:extLst>
      <p:ext uri="{BB962C8B-B14F-4D97-AF65-F5344CB8AC3E}">
        <p14:creationId xmlns:p14="http://schemas.microsoft.com/office/powerpoint/2010/main" val="105544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Benefits</a:t>
            </a:r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AFF72-65F2-C06F-75F4-E3DC0B6043C3}"/>
              </a:ext>
            </a:extLst>
          </p:cNvPr>
          <p:cNvSpPr txBox="1"/>
          <p:nvPr/>
        </p:nvSpPr>
        <p:spPr>
          <a:xfrm>
            <a:off x="1153551" y="1690688"/>
            <a:ext cx="102002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13294B"/>
                </a:solidFill>
              </a:rPr>
              <a:t>Employee Benefits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Shared Benefits – provides eligible employees who have exhausted all accumulated sick leave and, if applicable, vacation leave, with the opportunity to receive additional leave days when a disability claim is pending with the State Universities Retirement System (SURS). Employees must donate to the pool to receive leave from the pool. </a:t>
            </a:r>
            <a:r>
              <a:rPr lang="en-US" sz="2000" dirty="0">
                <a:solidFill>
                  <a:srgbClr val="13294B"/>
                </a:solidFill>
                <a:hlinkClick r:id="rId3"/>
              </a:rPr>
              <a:t>https://www.hr.uillinois.edu/leave/sharedbenefits</a:t>
            </a:r>
            <a:endParaRPr lang="en-US" sz="2000" dirty="0">
              <a:solidFill>
                <a:srgbClr val="13294B"/>
              </a:solidFill>
            </a:endParaRPr>
          </a:p>
          <a:p>
            <a:r>
              <a:rPr lang="en-US" sz="2000" dirty="0">
                <a:solidFill>
                  <a:srgbClr val="13294B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Employee &amp; Child of Employee Tuition Waivers - provides information on college tuition and service fee waivers available to eligible University employees and their children. Select the link below to review the policy information and eligibility requirements. </a:t>
            </a:r>
            <a:r>
              <a:rPr lang="en-US" sz="2000" dirty="0">
                <a:solidFill>
                  <a:srgbClr val="13294B"/>
                </a:solidFill>
                <a:hlinkClick r:id="rId4"/>
              </a:rPr>
              <a:t>https://www.hr.uillinois.edu/benefits/tuitionwaivers</a:t>
            </a:r>
            <a:endParaRPr lang="en-US" sz="2000" dirty="0">
              <a:solidFill>
                <a:srgbClr val="13294B"/>
              </a:solidFill>
            </a:endParaRPr>
          </a:p>
          <a:p>
            <a:endParaRPr lang="en-US" sz="2000" dirty="0">
              <a:solidFill>
                <a:srgbClr val="13294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3294B"/>
                </a:solidFill>
              </a:rPr>
              <a:t>Additional information on benefits can be found here:</a:t>
            </a:r>
          </a:p>
          <a:p>
            <a:r>
              <a:rPr lang="en-US" sz="2000" dirty="0">
                <a:solidFill>
                  <a:srgbClr val="13294B"/>
                </a:solidFill>
                <a:hlinkClick r:id="rId5"/>
              </a:rPr>
              <a:t>https://slcl.illinois.edu/system/files/2023-04/New%20Employee%20Resources.pdf</a:t>
            </a:r>
            <a:endParaRPr lang="en-US" sz="2000" dirty="0">
              <a:solidFill>
                <a:srgbClr val="13294B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5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Leaves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64482" y="1694795"/>
            <a:ext cx="87249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/>
              <a:t>FMLA: </a:t>
            </a:r>
          </a:p>
          <a:p>
            <a:r>
              <a:rPr lang="en-US" sz="2800" b="1" u="sng" dirty="0">
                <a:hlinkClick r:id="rId2"/>
              </a:rPr>
              <a:t>https://www.hr.uillinois.edu/leave/fmla/</a:t>
            </a:r>
            <a:endParaRPr lang="en-US" sz="2800" b="1" u="sng" dirty="0"/>
          </a:p>
          <a:p>
            <a:r>
              <a:rPr lang="en-US" sz="2800" b="1" u="sng" dirty="0"/>
              <a:t>Parental:</a:t>
            </a:r>
          </a:p>
          <a:p>
            <a:r>
              <a:rPr lang="en-US" sz="2800" b="1" u="sng" dirty="0">
                <a:hlinkClick r:id="rId3"/>
              </a:rPr>
              <a:t>https://www.hr.uillinois.edu/leave/parental/</a:t>
            </a:r>
            <a:endParaRPr lang="en-US" sz="2800" b="1" u="sng" dirty="0"/>
          </a:p>
          <a:p>
            <a:r>
              <a:rPr lang="en-US" sz="2800" b="1" u="sng" dirty="0"/>
              <a:t>Sick Leave: </a:t>
            </a:r>
          </a:p>
          <a:p>
            <a:r>
              <a:rPr lang="en-US" sz="2800" b="1" u="sng" dirty="0">
                <a:hlinkClick r:id="rId4"/>
              </a:rPr>
              <a:t>https://www.hr.uillinois.edu/cms/One.aspx?portalId=4292&amp;pageId=5634</a:t>
            </a:r>
            <a:endParaRPr lang="en-US" sz="2800" b="1" u="sng" dirty="0"/>
          </a:p>
          <a:p>
            <a:r>
              <a:rPr lang="en-US" sz="2800" b="1" u="sng" dirty="0"/>
              <a:t>Paid/Unpaid/Other Leaves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800" dirty="0">
                <a:hlinkClick r:id="rId5"/>
              </a:rPr>
              <a:t>https://www.hr.uillinois.edu/leave</a:t>
            </a:r>
            <a:endParaRPr lang="en-US" sz="2800" dirty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653F-E601-6FA0-1E46-731C5CFB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8" y="19205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Systems and Tools</a:t>
            </a:r>
          </a:p>
        </p:txBody>
      </p:sp>
    </p:spTree>
    <p:extLst>
      <p:ext uri="{BB962C8B-B14F-4D97-AF65-F5344CB8AC3E}">
        <p14:creationId xmlns:p14="http://schemas.microsoft.com/office/powerpoint/2010/main" val="27540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Systems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168F4-D4B5-4A70-897C-202ADD051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95208"/>
              </p:ext>
            </p:extLst>
          </p:nvPr>
        </p:nvGraphicFramePr>
        <p:xfrm>
          <a:off x="378823" y="1539299"/>
          <a:ext cx="11009902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159">
                  <a:extLst>
                    <a:ext uri="{9D8B030D-6E8A-4147-A177-3AD203B41FA5}">
                      <a16:colId xmlns:a16="http://schemas.microsoft.com/office/drawing/2014/main" val="2806618240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14844866"/>
                    </a:ext>
                  </a:extLst>
                </a:gridCol>
                <a:gridCol w="6124257">
                  <a:extLst>
                    <a:ext uri="{9D8B030D-6E8A-4147-A177-3AD203B41FA5}">
                      <a16:colId xmlns:a16="http://schemas.microsoft.com/office/drawing/2014/main" val="362410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System/Tool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called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it used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7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Human Resources Front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HRFE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HR information systems (HRIS). HRFE stores all the HR related information about employees including personal information, work appointments and the CFOPS (accounts) to charge.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94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Applied Technologies for Learning in the Arts and Sciences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ATLAS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Appointment work-flow system and vacation and sick leave </a:t>
                      </a:r>
                      <a:r>
                        <a:rPr lang="en-US"/>
                        <a:t>reporting tool.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7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Banner Administrative 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HR used for sick leave confirmation and reporting.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00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Payroll Adjustment</a:t>
                      </a:r>
                      <a:r>
                        <a:rPr lang="en-US" baseline="0" dirty="0"/>
                        <a:t> Request Interface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process pay adjustments, when jobs/appointments apply late.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7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Adjustment Notification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process overpayments, awards, pay stops and leave balance adjustments.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31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6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Systems and Tools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C168F4-D4B5-4A70-897C-202ADD05192E}"/>
              </a:ext>
            </a:extLst>
          </p:cNvPr>
          <p:cNvGraphicFramePr>
            <a:graphicFrameLocks noGrp="1"/>
          </p:cNvGraphicFramePr>
          <p:nvPr/>
        </p:nvGraphicFramePr>
        <p:xfrm>
          <a:off x="479078" y="1356419"/>
          <a:ext cx="11009902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159">
                  <a:extLst>
                    <a:ext uri="{9D8B030D-6E8A-4147-A177-3AD203B41FA5}">
                      <a16:colId xmlns:a16="http://schemas.microsoft.com/office/drawing/2014/main" val="2806618240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14844866"/>
                    </a:ext>
                  </a:extLst>
                </a:gridCol>
                <a:gridCol w="6124257">
                  <a:extLst>
                    <a:ext uri="{9D8B030D-6E8A-4147-A177-3AD203B41FA5}">
                      <a16:colId xmlns:a16="http://schemas.microsoft.com/office/drawing/2014/main" val="362410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System/Tool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Also called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is it used for?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77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Tracker Electronic</a:t>
                      </a:r>
                      <a:r>
                        <a:rPr lang="en-US" baseline="0" dirty="0"/>
                        <a:t> I-9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to complete the federally-required employment authorization form (Form I-9)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9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submit</a:t>
                      </a:r>
                      <a:r>
                        <a:rPr lang="en-US" baseline="0" dirty="0"/>
                        <a:t> annual merit increases and CMER adjustments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TimeTracker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Electronic Timesheet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submit and approve timesheets for bi-weekly employees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International Scholars and Student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support for many different types of visa applications and extensions. Also provides information to foreign national student and scholars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2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JDXpert</a:t>
                      </a:r>
                      <a:r>
                        <a:rPr lang="en-US" dirty="0"/>
                        <a:t>/Cornerstone Administrative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Applicant Tracking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to track all searches, promotions, administrative stipends, and 0% appointments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81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0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3724" y="1171349"/>
            <a:ext cx="10283482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Appointment Information for Hiring Student Employees </a:t>
            </a:r>
          </a:p>
        </p:txBody>
      </p:sp>
    </p:spTree>
    <p:extLst>
      <p:ext uri="{BB962C8B-B14F-4D97-AF65-F5344CB8AC3E}">
        <p14:creationId xmlns:p14="http://schemas.microsoft.com/office/powerpoint/2010/main" val="287416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HR Schedule/Deadlines</a:t>
            </a:r>
          </a:p>
          <a:p>
            <a:pPr lvl="1"/>
            <a:r>
              <a:rPr lang="en-US" dirty="0"/>
              <a:t>Fall deadlines 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June</a:t>
            </a:r>
          </a:p>
          <a:p>
            <a:pPr lvl="2"/>
            <a:r>
              <a:rPr lang="en-US" dirty="0"/>
              <a:t>Offer letters sent by July 15</a:t>
            </a:r>
          </a:p>
          <a:p>
            <a:pPr lvl="1"/>
            <a:r>
              <a:rPr lang="en-US" dirty="0"/>
              <a:t>Spring deadlines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November</a:t>
            </a:r>
          </a:p>
          <a:p>
            <a:pPr lvl="2"/>
            <a:r>
              <a:rPr lang="en-US" dirty="0"/>
              <a:t>Offer letters sent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December 1 </a:t>
            </a:r>
          </a:p>
          <a:p>
            <a:pPr lvl="2"/>
            <a:r>
              <a:rPr lang="en-US" dirty="0"/>
              <a:t>Summer deadlines</a:t>
            </a:r>
          </a:p>
          <a:p>
            <a:pPr lvl="3"/>
            <a:r>
              <a:rPr lang="en-US" dirty="0"/>
              <a:t>Submit appointment request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by end of April for summer I, mid May for Summer II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9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8"/>
            <a:ext cx="9614263" cy="400409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Full Time Equivalencies (FTE)</a:t>
            </a:r>
          </a:p>
          <a:p>
            <a:pPr lvl="1"/>
            <a:r>
              <a:rPr lang="en-US" dirty="0"/>
              <a:t>SLCL uses an Academic Year average </a:t>
            </a:r>
          </a:p>
          <a:p>
            <a:pPr lvl="2"/>
            <a:r>
              <a:rPr lang="en-US" dirty="0"/>
              <a:t>Ex. A student has 2 courses in the fall and 1 in the Spring. What is the FTE?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Limitations to Employment</a:t>
            </a:r>
          </a:p>
          <a:p>
            <a:pPr lvl="1"/>
            <a:r>
              <a:rPr lang="en-US" dirty="0"/>
              <a:t>Foreign National can hold </a:t>
            </a:r>
          </a:p>
          <a:p>
            <a:pPr lvl="2"/>
            <a:r>
              <a:rPr lang="en-US" dirty="0"/>
              <a:t>Up to 50% appointment during the AY</a:t>
            </a:r>
          </a:p>
          <a:p>
            <a:pPr lvl="2"/>
            <a:r>
              <a:rPr lang="en-US" dirty="0"/>
              <a:t>Up to 67% appointment during breaks if enrolled in classes, 100% if not</a:t>
            </a:r>
          </a:p>
          <a:p>
            <a:pPr lvl="1"/>
            <a:r>
              <a:rPr lang="en-US" dirty="0"/>
              <a:t>US citizens can hold</a:t>
            </a:r>
          </a:p>
          <a:p>
            <a:pPr lvl="3"/>
            <a:r>
              <a:rPr lang="en-US" dirty="0"/>
              <a:t>Up to 67% during the AY. Note: The Graduate College has raised its limit on concurrent employment for fellowship holders from 50% to 67%, and Grad Hourly positions will no longer count toward the limit. (Note, however, that any lower limits set by funders, departments, government agencies, etc. </a:t>
            </a:r>
            <a:r>
              <a:rPr lang="en-US"/>
              <a:t>will still apply.) </a:t>
            </a:r>
          </a:p>
          <a:p>
            <a:pPr lvl="3"/>
            <a:r>
              <a:rPr lang="en-US"/>
              <a:t>Up </a:t>
            </a:r>
            <a:r>
              <a:rPr lang="en-US" dirty="0"/>
              <a:t>to 67% during breaks if enrolled in classes, 100% if not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b="1" dirty="0"/>
              <a:t>Tuition Waivers, Fees and </a:t>
            </a:r>
            <a:r>
              <a:rPr lang="en-US" b="1" dirty="0">
                <a:latin typeface="Calibri" panose="020F0502020204030204"/>
              </a:rPr>
              <a:t>Taxation: </a:t>
            </a:r>
            <a:r>
              <a:rPr lang="en-US" dirty="0">
                <a:hlinkClick r:id="rId2"/>
              </a:rPr>
              <a:t>Tuition and Fees Waivers, Departmental Payments, and Reimbursements - Business &amp; Finance (uillinois.edu)</a:t>
            </a:r>
            <a:endParaRPr lang="en-US" b="1" dirty="0">
              <a:highlight>
                <a:srgbClr val="FFFF00"/>
              </a:highlight>
            </a:endParaRPr>
          </a:p>
          <a:p>
            <a:pPr lvl="1">
              <a:spcBef>
                <a:spcPts val="1000"/>
              </a:spcBef>
              <a:buFont typeface="Wingdings" pitchFamily="2" charset="2"/>
              <a:buChar char="Ø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F0F2-31BE-385A-A00C-F470621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Assistantship and Graduate Hourly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4C58A-D091-A51E-2A66-105E94BD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404893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There are four types of graduate assistantships: Research Assistant (RA), Pre-Professional Graduate Assistant (PPGA), Teaching Assistant (TA) and Graduate Assistant (Administrative).</a:t>
            </a:r>
          </a:p>
          <a:p>
            <a:r>
              <a:rPr lang="en-US" dirty="0"/>
              <a:t>TAs and GAs are covered by a collective bargaining agreement with the Graduate Employee Organization (GEO). GEO determines appointment terms, wages, fee waivers, health care, childcare, and tuition waivers.</a:t>
            </a:r>
          </a:p>
          <a:p>
            <a:r>
              <a:rPr lang="en-US" dirty="0"/>
              <a:t>Hourly positions- undergraduate &amp; graduate (non-tuition waiver appointments)/</a:t>
            </a:r>
            <a:r>
              <a:rPr lang="en-US" dirty="0" err="1"/>
              <a:t>TimeTracker</a:t>
            </a:r>
            <a:endParaRPr lang="en-US" dirty="0"/>
          </a:p>
          <a:p>
            <a:r>
              <a:rPr lang="en-US" dirty="0"/>
              <a:t>Please be descriptive when filling out appointment forms (e.g., major duties and responsibilities)</a:t>
            </a:r>
          </a:p>
          <a:p>
            <a:r>
              <a:rPr lang="en-US" dirty="0"/>
              <a:t>Graduate Employee </a:t>
            </a:r>
            <a:r>
              <a:rPr lang="en-US"/>
              <a:t>Information: </a:t>
            </a:r>
            <a:r>
              <a:rPr lang="en-US">
                <a:hlinkClick r:id="rId2"/>
              </a:rPr>
              <a:t>Current Employee - Illinois Human Resources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Additional resources for hiring student employees can be found here: </a:t>
            </a:r>
            <a:r>
              <a:rPr lang="en-US" dirty="0">
                <a:hlinkClick r:id="rId3"/>
              </a:rPr>
              <a:t>https://slcl.illinois.edu/system/files/2022-08/New%20Faculty%20Resources.pdf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E4D-D1F7-0888-BC14-E6C9400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56338-65F9-9E28-D82B-6207F78F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Onboarding</a:t>
            </a:r>
          </a:p>
          <a:p>
            <a:r>
              <a:rPr lang="en-US" dirty="0"/>
              <a:t>Offboarding</a:t>
            </a:r>
          </a:p>
          <a:p>
            <a:r>
              <a:rPr lang="en-US" dirty="0"/>
              <a:t>Benefits/Leaves</a:t>
            </a:r>
          </a:p>
          <a:p>
            <a:r>
              <a:rPr lang="en-US" dirty="0"/>
              <a:t>Systems and Tools</a:t>
            </a:r>
          </a:p>
          <a:p>
            <a:r>
              <a:rPr lang="en-US" dirty="0"/>
              <a:t>Appointments- Hiring Student Employees</a:t>
            </a:r>
          </a:p>
          <a:p>
            <a:r>
              <a:rPr lang="en-US" dirty="0"/>
              <a:t>Visa Process</a:t>
            </a:r>
          </a:p>
          <a:p>
            <a:r>
              <a:rPr lang="en-US" dirty="0"/>
              <a:t>Service in Excess/Summer Salary</a:t>
            </a:r>
          </a:p>
          <a:p>
            <a:r>
              <a:rPr lang="en-US" dirty="0"/>
              <a:t>FAQs/Resources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9"/>
            <a:ext cx="9614263" cy="414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Rates for 2024-2025 for all assistantship appointments*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500" dirty="0"/>
              <a:t>Monthly rate is what the student is paid</a:t>
            </a:r>
          </a:p>
          <a:p>
            <a:pPr lvl="1"/>
            <a:r>
              <a:rPr lang="en-US" sz="1500" dirty="0"/>
              <a:t>Rate plus Fringe is what your account gets charged</a:t>
            </a:r>
          </a:p>
          <a:p>
            <a:pPr lvl="1"/>
            <a:r>
              <a:rPr lang="en-US" sz="1500" dirty="0"/>
              <a:t>The 2024-2025 Academic Calendar is split Fall: 4.52173913/ Spring: 4.478260869 months 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A2DD3-99E9-4152-9EA9-8061DADF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32986"/>
              </p:ext>
            </p:extLst>
          </p:nvPr>
        </p:nvGraphicFramePr>
        <p:xfrm>
          <a:off x="334599" y="2404855"/>
          <a:ext cx="10816434" cy="264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14">
                  <a:extLst>
                    <a:ext uri="{9D8B030D-6E8A-4147-A177-3AD203B41FA5}">
                      <a16:colId xmlns:a16="http://schemas.microsoft.com/office/drawing/2014/main" val="2570919699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99358112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017111313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421350787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759599186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325695252"/>
                    </a:ext>
                  </a:extLst>
                </a:gridCol>
              </a:tblGrid>
              <a:tr h="817841">
                <a:tc>
                  <a:txBody>
                    <a:bodyPr/>
                    <a:lstStyle/>
                    <a:p>
                      <a:r>
                        <a:rPr lang="en-US" sz="1400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(campus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plus 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Only plus Fringe (8/16-12/31)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Only plus Fringe (1/1-5/15)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 plus Fringe (8/16-5/15)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657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$3,424.45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$3,778.88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$17,087.11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$16,922.81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$34,009.93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6155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$2,555.56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$2,820.06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$12,751.58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12,628.97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$25,380.54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1632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$1,686.67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$1,861.24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$8,416.04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$8,335.12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$16,751.16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6761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$1,277.78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$1,410.03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$6,375.79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$6,314.48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$12,690.27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77500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$868.89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$958.82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$4,335.54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$4,293.85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$8,629.39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60" y="1533728"/>
            <a:ext cx="9168339" cy="4111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Faculty</a:t>
            </a:r>
            <a:r>
              <a:rPr lang="en-US" dirty="0"/>
              <a:t> submits the monthly pay </a:t>
            </a:r>
            <a:r>
              <a:rPr lang="en-US" dirty="0">
                <a:hlinkClick r:id="rId2"/>
              </a:rPr>
              <a:t>online form</a:t>
            </a:r>
            <a:r>
              <a:rPr lang="en-US" dirty="0"/>
              <a:t> or the </a:t>
            </a:r>
            <a:r>
              <a:rPr lang="en-US" dirty="0">
                <a:hlinkClick r:id="rId3"/>
              </a:rPr>
              <a:t>hourly online form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Linguistics</a:t>
            </a:r>
            <a:r>
              <a:rPr lang="en-US" dirty="0"/>
              <a:t> and </a:t>
            </a:r>
            <a:r>
              <a:rPr lang="en-US" b="1" dirty="0"/>
              <a:t>Spanish</a:t>
            </a:r>
            <a:r>
              <a:rPr lang="en-US" dirty="0"/>
              <a:t> appointments: provide the information directly to your Office Manager (copy SLCL HR office)</a:t>
            </a:r>
          </a:p>
          <a:p>
            <a:pPr lvl="0"/>
            <a:r>
              <a:rPr lang="en-US" b="1" dirty="0"/>
              <a:t>Office Manager</a:t>
            </a:r>
            <a:r>
              <a:rPr lang="en-US" dirty="0"/>
              <a:t> creates the appointment in ATLAS</a:t>
            </a:r>
          </a:p>
          <a:p>
            <a:pPr lvl="0"/>
            <a:r>
              <a:rPr lang="en-US" b="1" dirty="0"/>
              <a:t>Business Office</a:t>
            </a:r>
            <a:r>
              <a:rPr lang="en-US" dirty="0"/>
              <a:t> approves the CFOP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7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807779"/>
            <a:ext cx="9614263" cy="4189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HR office:</a:t>
            </a:r>
          </a:p>
          <a:p>
            <a:pPr lvl="1"/>
            <a:r>
              <a:rPr lang="en-US" dirty="0"/>
              <a:t>Confirms the FTE is within the limitations to employment</a:t>
            </a:r>
          </a:p>
          <a:p>
            <a:pPr lvl="1"/>
            <a:r>
              <a:rPr lang="en-US" dirty="0"/>
              <a:t>Confirms the position descriptions match the title</a:t>
            </a:r>
          </a:p>
          <a:p>
            <a:pPr lvl="1"/>
            <a:r>
              <a:rPr lang="en-US" dirty="0"/>
              <a:t>Sends offer letter to the student</a:t>
            </a:r>
          </a:p>
          <a:p>
            <a:pPr lvl="1"/>
            <a:r>
              <a:rPr lang="en-US" dirty="0"/>
              <a:t>Updates the supervisor field </a:t>
            </a:r>
          </a:p>
          <a:p>
            <a:r>
              <a:rPr lang="en-US" b="1" dirty="0"/>
              <a:t>Student </a:t>
            </a:r>
            <a:r>
              <a:rPr lang="en-US" dirty="0"/>
              <a:t>accepts or declines the offer</a:t>
            </a:r>
          </a:p>
          <a:p>
            <a:r>
              <a:rPr lang="en-US" b="1" dirty="0"/>
              <a:t>HR</a:t>
            </a:r>
            <a:r>
              <a:rPr lang="en-US" dirty="0"/>
              <a:t> enters the appointment for accepted offers in HRFE and routes to the college</a:t>
            </a:r>
          </a:p>
          <a:p>
            <a:pPr lvl="2"/>
            <a:r>
              <a:rPr lang="en-US" dirty="0"/>
              <a:t>If the student has a fellowship, it first routes to that department</a:t>
            </a:r>
          </a:p>
          <a:p>
            <a:pPr lvl="2"/>
            <a:r>
              <a:rPr lang="en-US" dirty="0"/>
              <a:t>College routes to campus</a:t>
            </a:r>
          </a:p>
          <a:p>
            <a:pPr lvl="2"/>
            <a:r>
              <a:rPr lang="en-US" dirty="0"/>
              <a:t>Campus approves the appointment and “applies” it which enters it in Banner.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85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3C033-DA32-0899-A815-AF7D2611938B}"/>
              </a:ext>
            </a:extLst>
          </p:cNvPr>
          <p:cNvSpPr txBox="1"/>
          <p:nvPr/>
        </p:nvSpPr>
        <p:spPr>
          <a:xfrm>
            <a:off x="2939143" y="2659559"/>
            <a:ext cx="631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Georgia" panose="02040502050405020303" pitchFamily="18" charset="0"/>
              </a:rPr>
              <a:t>Visa</a:t>
            </a:r>
          </a:p>
        </p:txBody>
      </p:sp>
    </p:spTree>
    <p:extLst>
      <p:ext uri="{BB962C8B-B14F-4D97-AF65-F5344CB8AC3E}">
        <p14:creationId xmlns:p14="http://schemas.microsoft.com/office/powerpoint/2010/main" val="320622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2DD0-2CE9-C48E-6E9D-C021F0CC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213F-A146-8B45-F5A6-7F1290D8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572154"/>
            <a:ext cx="9614263" cy="442224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Student Visas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F-1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J-1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Visiting Scholar Visas</a:t>
            </a: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J1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Employment Visas</a:t>
            </a:r>
          </a:p>
          <a:p>
            <a:pPr lvl="1"/>
            <a:r>
              <a:rPr lang="en-US" sz="2400" b="1" dirty="0">
                <a:latin typeface="Georgia" panose="02040502050405020303" pitchFamily="18" charset="0"/>
              </a:rPr>
              <a:t>J-1 </a:t>
            </a:r>
            <a:r>
              <a:rPr lang="en-US" sz="2400" dirty="0">
                <a:latin typeface="Georgia" panose="02040502050405020303" pitchFamily="18" charset="0"/>
              </a:rPr>
              <a:t>	Requires 2 yr. home residency requirement</a:t>
            </a:r>
          </a:p>
          <a:p>
            <a:pPr lvl="1"/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b="1" dirty="0">
                <a:latin typeface="Georgia" panose="02040502050405020303" pitchFamily="18" charset="0"/>
              </a:rPr>
              <a:t>OPT</a:t>
            </a:r>
            <a:r>
              <a:rPr lang="en-US" sz="2400" dirty="0">
                <a:latin typeface="Georgia" panose="02040502050405020303" pitchFamily="18" charset="0"/>
              </a:rPr>
              <a:t>	Student that has graduated recently – completed by the 				student</a:t>
            </a:r>
          </a:p>
          <a:p>
            <a:pPr lvl="1"/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H1B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dirty="0">
                <a:latin typeface="Georgia" panose="02040502050405020303" pitchFamily="18" charset="0"/>
              </a:rPr>
              <a:t>File up to 3 yr. commitment that can be reapplied for 				reaching a maximum of 6 yrs. A minimum of 3 months to 			complete the application if no issues arise. Each issues will 			extend the application process.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Service In Excess (SIE)</a:t>
            </a:r>
          </a:p>
        </p:txBody>
      </p:sp>
    </p:spTree>
    <p:extLst>
      <p:ext uri="{BB962C8B-B14F-4D97-AF65-F5344CB8AC3E}">
        <p14:creationId xmlns:p14="http://schemas.microsoft.com/office/powerpoint/2010/main" val="2880914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33903"/>
            <a:ext cx="9614263" cy="33826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Paid for overload teaching or for other special projects or assignments normally outside an employee’s routine responsibilities after the service is performed.</a:t>
            </a:r>
          </a:p>
          <a:p>
            <a:pPr lvl="1"/>
            <a:r>
              <a:rPr lang="en-US" dirty="0"/>
              <a:t>Overload is defined as teaching duties performed over and above the employee’s normal required teaching load  </a:t>
            </a:r>
          </a:p>
          <a:p>
            <a:pPr lvl="1"/>
            <a:r>
              <a:rPr lang="en-US" dirty="0"/>
              <a:t>All necessary approvals must be obtained prior to services being performed. 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0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Service in Excess (</a:t>
            </a:r>
            <a:r>
              <a:rPr lang="en-US" sz="4000" dirty="0"/>
              <a:t>SIE</a:t>
            </a:r>
            <a:r>
              <a:rPr lang="en-US" dirty="0"/>
              <a:t>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CCBF8-9CC4-E720-DBDE-C9E338D4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95" y="2005012"/>
            <a:ext cx="6039418" cy="3625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61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Workflow</a:t>
            </a:r>
          </a:p>
          <a:p>
            <a:pPr lvl="1"/>
            <a:r>
              <a:rPr lang="en-US" dirty="0"/>
              <a:t>Faculty member completes the top portion of the form, filling in all fields. </a:t>
            </a:r>
          </a:p>
          <a:p>
            <a:pPr lvl="1"/>
            <a:r>
              <a:rPr lang="en-US" dirty="0"/>
              <a:t>The completed form is sent to SLCL HR for routing</a:t>
            </a:r>
          </a:p>
          <a:p>
            <a:pPr lvl="1"/>
            <a:r>
              <a:rPr lang="en-US" dirty="0"/>
              <a:t>Approvals are obtained from the following units:</a:t>
            </a:r>
          </a:p>
          <a:p>
            <a:pPr lvl="2"/>
            <a:r>
              <a:rPr lang="en-US" dirty="0"/>
              <a:t>Requesting Unit, College; home unit and college, Director of SLCL, IHR (if over $10,000)</a:t>
            </a:r>
          </a:p>
          <a:p>
            <a:pPr lvl="1"/>
            <a:r>
              <a:rPr lang="en-US" i="1" dirty="0"/>
              <a:t>All fields must be completed, or the form will be returned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A35-8C9E-33E2-9413-5E1493B4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Summer Salary</a:t>
            </a:r>
          </a:p>
        </p:txBody>
      </p:sp>
    </p:spTree>
    <p:extLst>
      <p:ext uri="{BB962C8B-B14F-4D97-AF65-F5344CB8AC3E}">
        <p14:creationId xmlns:p14="http://schemas.microsoft.com/office/powerpoint/2010/main" val="36496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0905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A521-2DFC-6A3F-10A0-4173A7BB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Salary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A9FE-8209-8654-29A8-98007DF3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Summer Salaries 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Summer salaries will be approved by EO prior to adding into HRFE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Summer salaries are to be requested on the SLCL site in the Summer Salary form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hlinkClick r:id="rId2"/>
              </a:rPr>
              <a:t>https://slcl.illinois.edu/resources/faculty-and-staff-resources/human-resources-forms-and-information/faculty-and-staff</a:t>
            </a:r>
            <a:r>
              <a:rPr lang="en-US" dirty="0"/>
              <a:t> </a:t>
            </a: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Should be completed by April 15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endParaRPr lang="en-US" sz="2400" dirty="0">
              <a:latin typeface="Georgia" panose="02040502050405020303" pitchFamily="18" charset="0"/>
            </a:endParaRPr>
          </a:p>
          <a:p>
            <a:pPr lvl="1"/>
            <a:r>
              <a:rPr lang="en-US" sz="2400" dirty="0">
                <a:latin typeface="Georgia" panose="02040502050405020303" pitchFamily="18" charset="0"/>
              </a:rPr>
              <a:t>If other than 1/9</a:t>
            </a:r>
            <a:r>
              <a:rPr lang="en-US" sz="2400" baseline="30000" dirty="0">
                <a:latin typeface="Georgia" panose="02040502050405020303" pitchFamily="18" charset="0"/>
              </a:rPr>
              <a:t>th</a:t>
            </a:r>
            <a:r>
              <a:rPr lang="en-US" sz="2400" dirty="0">
                <a:latin typeface="Georgia" panose="02040502050405020303" pitchFamily="18" charset="0"/>
              </a:rPr>
              <a:t> of salary you will need to add the amount and then it will be reviewed by your EO before processing.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8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92923" y="447926"/>
            <a:ext cx="8305800" cy="93497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6000" b="1" dirty="0">
                <a:solidFill>
                  <a:schemeClr val="accent1"/>
                </a:solidFill>
              </a:rPr>
              <a:t>Questions?  </a:t>
            </a:r>
          </a:p>
          <a:p>
            <a:pPr eaLnBrk="1" hangingPunct="1">
              <a:lnSpc>
                <a:spcPct val="90000"/>
              </a:lnSpc>
            </a:pPr>
            <a:endParaRPr lang="en-US" sz="48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3600" dirty="0"/>
              <a:t> </a:t>
            </a:r>
          </a:p>
        </p:txBody>
      </p: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  </a:t>
            </a:r>
          </a:p>
        </p:txBody>
      </p:sp>
      <p:sp>
        <p:nvSpPr>
          <p:cNvPr id="2050" name="AutoShape 2" descr="C:\Documents and Settings\clthomas\Local Settings\Temp\7zO14F.tmp\1867_50.gif"/>
          <p:cNvSpPr>
            <a:spLocks noChangeAspect="1" noChangeArrowheads="1"/>
          </p:cNvSpPr>
          <p:nvPr/>
        </p:nvSpPr>
        <p:spPr bwMode="auto">
          <a:xfrm>
            <a:off x="1587500" y="-136525"/>
            <a:ext cx="476250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456" y="1465704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Welcome to the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University of Illinois!!!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n-US" sz="4000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Best wishes toward a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4000" dirty="0"/>
              <a:t>rewarding academic adventure!!!</a:t>
            </a:r>
          </a:p>
        </p:txBody>
      </p:sp>
    </p:spTree>
    <p:extLst>
      <p:ext uri="{BB962C8B-B14F-4D97-AF65-F5344CB8AC3E}">
        <p14:creationId xmlns:p14="http://schemas.microsoft.com/office/powerpoint/2010/main" val="40607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Human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F622C-0901-4247-BF1D-5E451001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76089"/>
              </p:ext>
            </p:extLst>
          </p:nvPr>
        </p:nvGraphicFramePr>
        <p:xfrm>
          <a:off x="378823" y="1690688"/>
          <a:ext cx="9614263" cy="362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4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5431" y="1831365"/>
            <a:ext cx="9614263" cy="36258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Annual Security Report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https://police.illinois.edu/clery/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(Campus crime statistics and campus security information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Campus Holiday Schedule at </a:t>
            </a:r>
            <a:r>
              <a:rPr lang="en-US" sz="1800" dirty="0">
                <a:hlinkClick r:id="rId3"/>
              </a:rPr>
              <a:t>Campus Holiday Schedule - Illinois Human Resources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Campus Recreation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https://campusrec.illinois.edu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Shared Benefits Program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https://www.hr.uillinois.edu/leave/sharedbenefits/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Smoke-Free Campus Policy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https://tobaccofree.illinois.edu/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Obtain a University ID Card (Urbana ID Center, Illini Union Bookstore, First Floor, 809 S Wright Street, Champaign) </a:t>
            </a:r>
            <a:r>
              <a:rPr lang="en-US" sz="1800" dirty="0">
                <a:hlinkClick r:id="rId7"/>
              </a:rPr>
              <a:t>Urbana ID Center, i-card Programs (uillinois.edu)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Establish parking arrangements if needed (Parking Department, 1201 W University Ave, Urbana, 217-333-3530) Web page: http://www.parking.illinois.edu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parkingcomments@illinois.edu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 for a Benefits Orientation and optional Benefits Enrollment Session (only for benefits-eligible employees) </a:t>
            </a:r>
            <a:r>
              <a:rPr lang="en-US" sz="1800" dirty="0">
                <a:hlinkClick r:id="rId9"/>
              </a:rPr>
              <a:t>My-Benefits-Registration-Guide.pdf (illinois.edu)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Campus Resources </a:t>
            </a:r>
          </a:p>
        </p:txBody>
      </p:sp>
    </p:spTree>
    <p:extLst>
      <p:ext uri="{BB962C8B-B14F-4D97-AF65-F5344CB8AC3E}">
        <p14:creationId xmlns:p14="http://schemas.microsoft.com/office/powerpoint/2010/main" val="15183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Human Resources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23393"/>
            <a:ext cx="9614263" cy="33931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Information for New Employees Including Students</a:t>
            </a:r>
          </a:p>
          <a:p>
            <a:pPr lvl="1"/>
            <a:r>
              <a:rPr lang="en-US" dirty="0"/>
              <a:t>All new hires are required to complete a federally required I9 form to prove employment authorization. This process must be completed before or on the first day of employment.</a:t>
            </a:r>
          </a:p>
          <a:p>
            <a:pPr lvl="1"/>
            <a:r>
              <a:rPr lang="en-US" dirty="0"/>
              <a:t>All new hires will need to bring identification documents from the provided list.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06D0-8F70-4B9F-AB36-6AB1328A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UI New Hire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CA53-E0D6-E908-158E-31DD4AC6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30 days: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your benefits selections online at </a:t>
            </a:r>
            <a:r>
              <a:rPr lang="en-US" sz="1800" dirty="0">
                <a:hlinkClick r:id="rId2"/>
              </a:rPr>
              <a:t>SOI (illinois.gov)</a:t>
            </a:r>
            <a:r>
              <a:rPr lang="en-US" sz="1800" dirty="0"/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(Benefits Eligible Employees).NOTE: You will need your CMS Employee ID# for this.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the remainder of your forms in UI New Hire including Ethics Training (if not already done). NOTE: If Direct Deposit is not completed within 30 days, you will be issued your pay on a pay card.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https://www.hr.uillinois.edu/pay/directdeposit/paycard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OPTIONAL: Begin reviewing retirement plan options and attend a State Universities Retirement System (SURS) Webinar. Register at </a:t>
            </a:r>
            <a:r>
              <a:rPr lang="en-US" sz="1800" dirty="0">
                <a:hlinkClick r:id="rId4"/>
              </a:rPr>
              <a:t>Plan Choice Tier II Webinar - SURS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90 days: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Title IX Training in UI New Hire (if not already done).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Within 6 months: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 a SURS retirement plan (if not already done) or you will automatically be enrolled in the Traditional Benefit Package; this default enrollment is irrevocable.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9133" y="152400"/>
            <a:ext cx="9931667" cy="1143000"/>
          </a:xfrm>
        </p:spPr>
        <p:txBody>
          <a:bodyPr/>
          <a:lstStyle/>
          <a:p>
            <a:pPr eaLnBrk="1" hangingPunct="1"/>
            <a:r>
              <a:rPr lang="en-US" dirty="0"/>
              <a:t>Payments/Tax Forms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79133" y="1190324"/>
            <a:ext cx="1163373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My UI Info: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hlinkClick r:id="rId2"/>
              </a:rPr>
              <a:t>https://www.hr.uillinois.edu/myinfo</a:t>
            </a:r>
            <a:r>
              <a:rPr lang="en-US" sz="2000" dirty="0"/>
              <a:t> 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Pay Tab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Provide bank information for direct deposits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Access earnings statements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Provide tax withholding information (W-4) US citizens ONLY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Non-Resident Aliens cannot fill out the W-4.*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To contact the Social Security Administrative Office: </a:t>
            </a:r>
            <a:r>
              <a:rPr lang="en-US" sz="2000" dirty="0">
                <a:hlinkClick r:id="rId3"/>
              </a:rPr>
              <a:t>https://www.ssa.gov/agency/contact/</a:t>
            </a:r>
            <a:r>
              <a:rPr lang="en-US" sz="2000" dirty="0"/>
              <a:t>. Upon receipt of your SSN, please make a Tax Status Review appointment with Payroll. Be sure to bring a completed Foreign Nation Tax Information Form (on registration page), as well as originals and copies of all listed documentation.</a:t>
            </a:r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78823" y="1342724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Pay dates are on the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of every month</a:t>
            </a:r>
          </a:p>
          <a:p>
            <a:pPr marL="0" indent="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Appointment dates are </a:t>
            </a:r>
            <a:r>
              <a:rPr lang="en-US" b="1" dirty="0">
                <a:solidFill>
                  <a:schemeClr val="tx1"/>
                </a:solidFill>
              </a:rPr>
              <a:t>8/16/24 - 5/15/25</a:t>
            </a:r>
            <a:r>
              <a:rPr lang="en-US" dirty="0">
                <a:solidFill>
                  <a:schemeClr val="tx1"/>
                </a:solidFill>
              </a:rPr>
              <a:t> for the academic year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Fall: </a:t>
            </a:r>
            <a:r>
              <a:rPr lang="en-US" b="1" dirty="0">
                <a:solidFill>
                  <a:schemeClr val="tx1"/>
                </a:solidFill>
              </a:rPr>
              <a:t>Aug. 16, 2024 – Dec. 31, 2024</a:t>
            </a:r>
          </a:p>
          <a:p>
            <a:pPr eaLnBrk="1" hangingPunct="1">
              <a:lnSpc>
                <a:spcPct val="17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Spring: </a:t>
            </a:r>
            <a:r>
              <a:rPr lang="en-US" b="1" dirty="0">
                <a:solidFill>
                  <a:schemeClr val="tx1"/>
                </a:solidFill>
              </a:rPr>
              <a:t>Jan. 1, 2025 – May 15, 2025</a:t>
            </a:r>
          </a:p>
          <a:p>
            <a:pPr marL="281178" indent="-171450"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tx1"/>
              </a:solidFill>
            </a:endParaRPr>
          </a:p>
          <a:p>
            <a:pPr marL="281178" indent="-171450"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Pay Dates</a:t>
            </a:r>
          </a:p>
        </p:txBody>
      </p:sp>
      <p:pic>
        <p:nvPicPr>
          <p:cNvPr id="6" name="Picture 5" descr="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6096000"/>
            <a:ext cx="465328" cy="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4B9E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Offboarding</a:t>
            </a:r>
          </a:p>
        </p:txBody>
      </p:sp>
    </p:spTree>
    <p:extLst>
      <p:ext uri="{BB962C8B-B14F-4D97-AF65-F5344CB8AC3E}">
        <p14:creationId xmlns:p14="http://schemas.microsoft.com/office/powerpoint/2010/main" val="6732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Separations/Retirements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Employees need to submit an email announcing the plan to resign and the effective date to the manager and HR</a:t>
            </a:r>
          </a:p>
          <a:p>
            <a:pPr lvl="1"/>
            <a:r>
              <a:rPr lang="en-US" dirty="0"/>
              <a:t>Employees must complete an </a:t>
            </a:r>
            <a:r>
              <a:rPr lang="en-US" dirty="0">
                <a:hlinkClick r:id="rId2"/>
              </a:rPr>
              <a:t>exit checklist</a:t>
            </a:r>
            <a:r>
              <a:rPr lang="en-US" dirty="0"/>
              <a:t> and send to HR</a:t>
            </a:r>
          </a:p>
          <a:p>
            <a:pPr lvl="1"/>
            <a:r>
              <a:rPr lang="en-US" dirty="0"/>
              <a:t>When leaving the university, it takes approximately 6 – 8 weeks for all processes to be completed </a:t>
            </a:r>
          </a:p>
          <a:p>
            <a:pPr lvl="1"/>
            <a:r>
              <a:rPr lang="en-US" dirty="0"/>
              <a:t>Additional information can be found here: </a:t>
            </a:r>
            <a:r>
              <a:rPr lang="en-US" dirty="0">
                <a:hlinkClick r:id="rId3"/>
              </a:rPr>
              <a:t>Separations - Illinois Human Resources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918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e5192b-f7ad-4335-b0af-854904fb38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2446EFE8F8B4285855A07BDBF5405" ma:contentTypeVersion="15" ma:contentTypeDescription="Create a new document." ma:contentTypeScope="" ma:versionID="e09ff6992a132084b977edc67630182d">
  <xsd:schema xmlns:xsd="http://www.w3.org/2001/XMLSchema" xmlns:xs="http://www.w3.org/2001/XMLSchema" xmlns:p="http://schemas.microsoft.com/office/2006/metadata/properties" xmlns:ns3="c3e5192b-f7ad-4335-b0af-854904fb384e" xmlns:ns4="c60850e7-d190-4dc2-b155-37f3dc8dcd47" targetNamespace="http://schemas.microsoft.com/office/2006/metadata/properties" ma:root="true" ma:fieldsID="ed1aa4a5a02e0248489506b45d4fda83" ns3:_="" ns4:_="">
    <xsd:import namespace="c3e5192b-f7ad-4335-b0af-854904fb384e"/>
    <xsd:import namespace="c60850e7-d190-4dc2-b155-37f3dc8dcd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5192b-f7ad-4335-b0af-854904fb3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850e7-d190-4dc2-b155-37f3dc8d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8F4D5-DDFD-46A2-9404-F5533930874F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c3e5192b-f7ad-4335-b0af-854904fb384e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c60850e7-d190-4dc2-b155-37f3dc8dcd47"/>
  </ds:schemaRefs>
</ds:datastoreItem>
</file>

<file path=customXml/itemProps2.xml><?xml version="1.0" encoding="utf-8"?>
<ds:datastoreItem xmlns:ds="http://schemas.openxmlformats.org/officeDocument/2006/customXml" ds:itemID="{46C92FA9-A64B-4003-98BD-59130FCF3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3D4C5-B4FF-465B-AB0C-DC46AECF2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5192b-f7ad-4335-b0af-854904fb384e"/>
    <ds:schemaRef ds:uri="c60850e7-d190-4dc2-b155-37f3dc8d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56416</TotalTime>
  <Words>2155</Words>
  <Application>Microsoft Office PowerPoint</Application>
  <PresentationFormat>Widescreen</PresentationFormat>
  <Paragraphs>295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Symbol</vt:lpstr>
      <vt:lpstr>Wingdings</vt:lpstr>
      <vt:lpstr>Custom Design</vt:lpstr>
      <vt:lpstr>1_Custom Design</vt:lpstr>
      <vt:lpstr>SLCL New Faculty Orientation September 6, 2024</vt:lpstr>
      <vt:lpstr>Presentation Outline</vt:lpstr>
      <vt:lpstr>Onboarding</vt:lpstr>
      <vt:lpstr>Human Resources Onboarding</vt:lpstr>
      <vt:lpstr>UI New Hire Forms</vt:lpstr>
      <vt:lpstr>Payments/Tax Forms</vt:lpstr>
      <vt:lpstr>Pay Dates</vt:lpstr>
      <vt:lpstr>Offboarding</vt:lpstr>
      <vt:lpstr>Separations/Retirements</vt:lpstr>
      <vt:lpstr>Benefits/Leaves</vt:lpstr>
      <vt:lpstr>Benefits</vt:lpstr>
      <vt:lpstr>Leaves</vt:lpstr>
      <vt:lpstr>Systems and Tools</vt:lpstr>
      <vt:lpstr>Systems and Tools</vt:lpstr>
      <vt:lpstr>Systems and Tools </vt:lpstr>
      <vt:lpstr>Appointment Information for Hiring Student Employees </vt:lpstr>
      <vt:lpstr>Appointments</vt:lpstr>
      <vt:lpstr>Appointments</vt:lpstr>
      <vt:lpstr>Assistantship and Graduate Hourly Duties</vt:lpstr>
      <vt:lpstr>Appointments</vt:lpstr>
      <vt:lpstr>Appointments</vt:lpstr>
      <vt:lpstr>Appointments</vt:lpstr>
      <vt:lpstr>PowerPoint Presentation</vt:lpstr>
      <vt:lpstr>Visas</vt:lpstr>
      <vt:lpstr>Service In Excess (SIE)</vt:lpstr>
      <vt:lpstr>Service in Excess (SIE) and Lump Sum Payments</vt:lpstr>
      <vt:lpstr>Service in Excess (SIE) and Lump Sum Payments</vt:lpstr>
      <vt:lpstr>Service in Excess (SIE) and Lump Sum Payments</vt:lpstr>
      <vt:lpstr>Summer Salary</vt:lpstr>
      <vt:lpstr>Summer Salary</vt:lpstr>
      <vt:lpstr>  </vt:lpstr>
      <vt:lpstr>Human Resources</vt:lpstr>
      <vt:lpstr>Campus Resources 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Redmon, Mariah A</cp:lastModifiedBy>
  <cp:revision>243</cp:revision>
  <cp:lastPrinted>2020-07-28T13:49:30Z</cp:lastPrinted>
  <dcterms:created xsi:type="dcterms:W3CDTF">2019-04-12T15:05:36Z</dcterms:created>
  <dcterms:modified xsi:type="dcterms:W3CDTF">2024-09-05T19:40:55Z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0x01010006E2446EFE8F8B4285855A07BDBF5405</vt:lpwstr>
  </property>
</Properties>
</file>