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85" r:id="rId9"/>
    <p:sldId id="263" r:id="rId10"/>
    <p:sldId id="276" r:id="rId11"/>
    <p:sldId id="277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8" r:id="rId25"/>
    <p:sldId id="280" r:id="rId26"/>
    <p:sldId id="279" r:id="rId27"/>
    <p:sldId id="281" r:id="rId28"/>
    <p:sldId id="282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88" d="100"/>
          <a:sy n="88" d="100"/>
        </p:scale>
        <p:origin x="114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3F3307-4BEF-47A8-9EC4-C0D338C875D2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0236D0-16EA-43D5-8734-F1DB21B2E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3990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D99E0-E9BB-4620-BF5C-2092AF15465C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DBE58-7BBD-4161-8B58-91C37CB152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711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D99E0-E9BB-4620-BF5C-2092AF15465C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DBE58-7BBD-4161-8B58-91C37CB152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914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D99E0-E9BB-4620-BF5C-2092AF15465C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DBE58-7BBD-4161-8B58-91C37CB152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867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D99E0-E9BB-4620-BF5C-2092AF15465C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DBE58-7BBD-4161-8B58-91C37CB152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645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D99E0-E9BB-4620-BF5C-2092AF15465C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DBE58-7BBD-4161-8B58-91C37CB152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673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D99E0-E9BB-4620-BF5C-2092AF15465C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DBE58-7BBD-4161-8B58-91C37CB152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614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D99E0-E9BB-4620-BF5C-2092AF15465C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DBE58-7BBD-4161-8B58-91C37CB152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549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D99E0-E9BB-4620-BF5C-2092AF15465C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DBE58-7BBD-4161-8B58-91C37CB152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308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D99E0-E9BB-4620-BF5C-2092AF15465C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DBE58-7BBD-4161-8B58-91C37CB152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806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D99E0-E9BB-4620-BF5C-2092AF15465C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DBE58-7BBD-4161-8B58-91C37CB152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161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D99E0-E9BB-4620-BF5C-2092AF15465C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DBE58-7BBD-4161-8B58-91C37CB152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561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ED99E0-E9BB-4620-BF5C-2092AF15465C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2DBE58-7BBD-4161-8B58-91C37CB152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27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usfin.uillinois.edu/paying_people/payments_to_foreign_nationals" TargetMode="External"/><Relationship Id="rId2" Type="http://schemas.openxmlformats.org/officeDocument/2006/relationships/hyperlink" Target="https://www.busfin.uillinois.edu/buying_contracts/procurement_laws_and_regulations/tax_exempt_statu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obfs.uillinois.edu/common/pages/DisplayFile.aspx?itemId=94745" TargetMode="External"/><Relationship Id="rId4" Type="http://schemas.openxmlformats.org/officeDocument/2006/relationships/hyperlink" Target="https://www.busfin.uillinois.edu/applications/emburse_enterprise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aoprals.state.gov/web920/per_diem.asp" TargetMode="External"/><Relationship Id="rId2" Type="http://schemas.openxmlformats.org/officeDocument/2006/relationships/hyperlink" Target="https://www.obfs.uillinois.edu/common/pages/DisplayFile.aspx?itemId=1500176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slcl.illinois.edu/resources/slcl-faculty-and-staff-resources/business-office-forms" TargetMode="External"/><Relationship Id="rId4" Type="http://schemas.openxmlformats.org/officeDocument/2006/relationships/hyperlink" Target="https://www.busfin.uillinois.edu/travel/travel_payments_and_reimbursements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usfin.uillinois.edu/accounting_budgeting/accounting_financial_reporting/cfoapal_accounting_strings/banner_account_codes" TargetMode="External"/><Relationship Id="rId2" Type="http://schemas.openxmlformats.org/officeDocument/2006/relationships/hyperlink" Target="https://www.busfin.uillinois.edu/forms/buying_contracts/vendor_paymen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Business Office Tips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Emburse</a:t>
            </a:r>
            <a:r>
              <a:rPr lang="en-US" dirty="0"/>
              <a:t> Enterprise and P-card</a:t>
            </a:r>
          </a:p>
        </p:txBody>
      </p:sp>
    </p:spTree>
    <p:extLst>
      <p:ext uri="{BB962C8B-B14F-4D97-AF65-F5344CB8AC3E}">
        <p14:creationId xmlns:p14="http://schemas.microsoft.com/office/powerpoint/2010/main" val="12698971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when entering the expense report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/>
              <a:t>Lodging</a:t>
            </a:r>
          </a:p>
          <a:p>
            <a:endParaRPr lang="en-US" dirty="0"/>
          </a:p>
          <a:p>
            <a:r>
              <a:rPr lang="en-US" dirty="0"/>
              <a:t>Hotel bill must indicate room rate per night and itemized in expense report</a:t>
            </a:r>
          </a:p>
          <a:p>
            <a:r>
              <a:rPr lang="en-US" dirty="0"/>
              <a:t>Bundled travel (airfare and lodging combined) is against policy because individual room rate per night must be broken out</a:t>
            </a:r>
          </a:p>
          <a:p>
            <a:r>
              <a:rPr lang="en-US" dirty="0"/>
              <a:t>If bundled travel is used, you must contact provider for nightly rate</a:t>
            </a:r>
          </a:p>
          <a:p>
            <a:r>
              <a:rPr lang="en-US" dirty="0"/>
              <a:t>Air B&amp;B is a prohibited expense on the T-card </a:t>
            </a:r>
          </a:p>
        </p:txBody>
      </p:sp>
    </p:spTree>
    <p:extLst>
      <p:ext uri="{BB962C8B-B14F-4D97-AF65-F5344CB8AC3E}">
        <p14:creationId xmlns:p14="http://schemas.microsoft.com/office/powerpoint/2010/main" val="22629153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Guest Speakers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When submitting the request to pay an honorarium or travel expenses for a guest speaker, a copy of the program, brochure or other evidence of their participation should accompany the request</a:t>
            </a:r>
          </a:p>
          <a:p>
            <a:r>
              <a:rPr lang="en-US" dirty="0"/>
              <a:t>Reimbursement of travel expenses only, does not require a vendor ID</a:t>
            </a:r>
          </a:p>
        </p:txBody>
      </p:sp>
    </p:spTree>
    <p:extLst>
      <p:ext uri="{BB962C8B-B14F-4D97-AF65-F5344CB8AC3E}">
        <p14:creationId xmlns:p14="http://schemas.microsoft.com/office/powerpoint/2010/main" val="310568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Q&amp;A’s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200" b="1" dirty="0"/>
              <a:t>Meals/food</a:t>
            </a:r>
          </a:p>
          <a:p>
            <a:endParaRPr lang="en-US" dirty="0"/>
          </a:p>
          <a:p>
            <a:r>
              <a:rPr lang="en-US" dirty="0"/>
              <a:t>Per policy update on 3/9/20, no longer required to list names of attendees on reimbursement report for less than 20 people.  However, good business practice and for audit purposes, </a:t>
            </a:r>
            <a:r>
              <a:rPr lang="en-US" b="1" dirty="0">
                <a:solidFill>
                  <a:srgbClr val="FF0000"/>
                </a:solidFill>
              </a:rPr>
              <a:t>maintaining a list of attendees is strongly recommended</a:t>
            </a:r>
          </a:p>
          <a:p>
            <a:r>
              <a:rPr lang="en-US" dirty="0"/>
              <a:t>If more than 20 people, use expense type meals/receptions greater than 20 people, affiliation must still be indicated but no names.  However, good business practice and for audit purposes, </a:t>
            </a:r>
            <a:r>
              <a:rPr lang="en-US" b="1" dirty="0">
                <a:solidFill>
                  <a:srgbClr val="FF0000"/>
                </a:solidFill>
              </a:rPr>
              <a:t>maintaining a list of attendees is strongly recommended</a:t>
            </a:r>
          </a:p>
          <a:p>
            <a:r>
              <a:rPr lang="en-US" dirty="0"/>
              <a:t>Employee only meals</a:t>
            </a:r>
          </a:p>
          <a:p>
            <a:pPr lvl="1"/>
            <a:r>
              <a:rPr lang="en-US" dirty="0"/>
              <a:t>Grad students are considered employees for the purpose of purchasing food</a:t>
            </a:r>
          </a:p>
          <a:p>
            <a:pPr lvl="1"/>
            <a:r>
              <a:rPr lang="en-US" dirty="0"/>
              <a:t>Allowable circumstances include:  training session lasting for more than half a day; employee recognition (retirement, award, one time per year holiday event); timing is crucial to the meeting stating that </a:t>
            </a:r>
            <a:r>
              <a:rPr lang="en-US" b="1" dirty="0">
                <a:solidFill>
                  <a:srgbClr val="FF0000"/>
                </a:solidFill>
              </a:rPr>
              <a:t>this was the only time everyone was available to meet</a:t>
            </a:r>
            <a:r>
              <a:rPr lang="en-US" dirty="0"/>
              <a:t> and it must occur at an actual meal time</a:t>
            </a:r>
          </a:p>
        </p:txBody>
      </p:sp>
    </p:spTree>
    <p:extLst>
      <p:ext uri="{BB962C8B-B14F-4D97-AF65-F5344CB8AC3E}">
        <p14:creationId xmlns:p14="http://schemas.microsoft.com/office/powerpoint/2010/main" val="23335858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Q&amp;A’s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/>
              <a:t>Bundling Expenses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dirty="0"/>
              <a:t>You can put all related expenses for the same travel reimbursement on one ER request</a:t>
            </a:r>
          </a:p>
          <a:p>
            <a:r>
              <a:rPr lang="en-US" dirty="0"/>
              <a:t>Travel agent fees, cost of flights, and flight changes fees with an acceptable explanation can be included on the same travel reimbursement request</a:t>
            </a:r>
          </a:p>
        </p:txBody>
      </p:sp>
    </p:spTree>
    <p:extLst>
      <p:ext uri="{BB962C8B-B14F-4D97-AF65-F5344CB8AC3E}">
        <p14:creationId xmlns:p14="http://schemas.microsoft.com/office/powerpoint/2010/main" val="35662859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Q&amp;A’s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/>
              <a:t>Per Diem</a:t>
            </a:r>
          </a:p>
          <a:p>
            <a:r>
              <a:rPr lang="en-US" dirty="0"/>
              <a:t>If indicated on the reimbursement form that per diem is being requested, then TEM will automatically calculate the amount based on the departure time and return time per the current rates</a:t>
            </a:r>
          </a:p>
          <a:p>
            <a:r>
              <a:rPr lang="en-US" dirty="0"/>
              <a:t>International per diem rates can be found at the Department of State web page</a:t>
            </a:r>
          </a:p>
          <a:p>
            <a:r>
              <a:rPr lang="en-US" dirty="0"/>
              <a:t>Employee travel using a personal car is reimbursed by mileage per diem, not via receipt</a:t>
            </a:r>
          </a:p>
        </p:txBody>
      </p:sp>
    </p:spTree>
    <p:extLst>
      <p:ext uri="{BB962C8B-B14F-4D97-AF65-F5344CB8AC3E}">
        <p14:creationId xmlns:p14="http://schemas.microsoft.com/office/powerpoint/2010/main" val="2003927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Q&amp;A’s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/>
              <a:t>Per Diem </a:t>
            </a:r>
            <a:r>
              <a:rPr lang="en-US" sz="3200" b="1" dirty="0" err="1"/>
              <a:t>Con’t</a:t>
            </a:r>
            <a:endParaRPr lang="en-US" sz="3200" b="1" dirty="0"/>
          </a:p>
          <a:p>
            <a:endParaRPr lang="en-US" dirty="0"/>
          </a:p>
          <a:p>
            <a:r>
              <a:rPr lang="en-US" dirty="0"/>
              <a:t>When in travel status, meals are reimbursed via per diem </a:t>
            </a:r>
          </a:p>
          <a:p>
            <a:r>
              <a:rPr lang="en-US" dirty="0"/>
              <a:t>Business meal with an outside guest is allowed when in travel status</a:t>
            </a:r>
          </a:p>
          <a:p>
            <a:r>
              <a:rPr lang="en-US" dirty="0"/>
              <a:t>Employee only business meals are not allowed while in travel status</a:t>
            </a:r>
          </a:p>
        </p:txBody>
      </p:sp>
    </p:spTree>
    <p:extLst>
      <p:ext uri="{BB962C8B-B14F-4D97-AF65-F5344CB8AC3E}">
        <p14:creationId xmlns:p14="http://schemas.microsoft.com/office/powerpoint/2010/main" val="22282120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Q&amp;A’s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200" b="1" dirty="0"/>
              <a:t>Vendor ID’s</a:t>
            </a:r>
          </a:p>
          <a:p>
            <a:endParaRPr lang="en-US" dirty="0"/>
          </a:p>
          <a:p>
            <a:r>
              <a:rPr lang="en-US" dirty="0"/>
              <a:t>Needed when paying for services (includes honorariums), goods, the purchase of tangible items-anything taxable</a:t>
            </a:r>
          </a:p>
          <a:p>
            <a:r>
              <a:rPr lang="en-US" dirty="0"/>
              <a:t>Not needed when reimbursing a non-employee for travel which they have paid for</a:t>
            </a:r>
          </a:p>
          <a:p>
            <a:r>
              <a:rPr lang="en-US" dirty="0"/>
              <a:t>Vendor information is normally good for 2 years, request updated information via vendor information packet if Banner indicates ID has been terminated</a:t>
            </a:r>
          </a:p>
          <a:p>
            <a:r>
              <a:rPr lang="en-US" dirty="0"/>
              <a:t>When address on quote is not an active address in Banner, vendor information packet must be sent for update</a:t>
            </a:r>
          </a:p>
          <a:p>
            <a:r>
              <a:rPr lang="en-US" dirty="0"/>
              <a:t>Best Banner screen for determining vendor ID/information is FTMVEND</a:t>
            </a:r>
          </a:p>
          <a:p>
            <a:r>
              <a:rPr lang="en-US" dirty="0"/>
              <a:t>OM’s are to send the request for vendor information to the individual performing the service </a:t>
            </a:r>
          </a:p>
        </p:txBody>
      </p:sp>
    </p:spTree>
    <p:extLst>
      <p:ext uri="{BB962C8B-B14F-4D97-AF65-F5344CB8AC3E}">
        <p14:creationId xmlns:p14="http://schemas.microsoft.com/office/powerpoint/2010/main" val="13203748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Q&amp;A’s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/>
              <a:t>Business Purpose Justifications</a:t>
            </a:r>
          </a:p>
          <a:p>
            <a:endParaRPr lang="en-US" dirty="0"/>
          </a:p>
          <a:p>
            <a:r>
              <a:rPr lang="en-US" dirty="0"/>
              <a:t>Form or universal justifications will be rejected by Payables</a:t>
            </a:r>
          </a:p>
          <a:p>
            <a:r>
              <a:rPr lang="en-US" dirty="0"/>
              <a:t>Business purpose must be unique to individual expense reports</a:t>
            </a:r>
          </a:p>
          <a:p>
            <a:r>
              <a:rPr lang="en-US" dirty="0"/>
              <a:t>The Business Office cannot provide standard business purposes to be used due to the unique nature of each travel reimbursement request</a:t>
            </a:r>
          </a:p>
          <a:p>
            <a:r>
              <a:rPr lang="en-US" dirty="0"/>
              <a:t>Key words to assist in describing the unique purpose:  recruitment, research, participation, presentation, community outreach, further promoting the education of students, </a:t>
            </a:r>
            <a:r>
              <a:rPr lang="en-US" dirty="0" err="1"/>
              <a:t>etc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0886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Q&amp;A’s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b="1" dirty="0"/>
              <a:t>Foreign Nationals</a:t>
            </a:r>
          </a:p>
          <a:p>
            <a:endParaRPr lang="en-US" dirty="0"/>
          </a:p>
          <a:p>
            <a:r>
              <a:rPr lang="en-US" dirty="0"/>
              <a:t>Refer to the checklist for required documents (see resources at end of presentation)</a:t>
            </a:r>
          </a:p>
          <a:p>
            <a:r>
              <a:rPr lang="en-US" dirty="0"/>
              <a:t>Requirements are subject to change regularly making documentation challenging</a:t>
            </a:r>
          </a:p>
          <a:p>
            <a:r>
              <a:rPr lang="en-US" dirty="0"/>
              <a:t>If receiving an honorarium, a vendor ID will be needed</a:t>
            </a:r>
          </a:p>
          <a:p>
            <a:r>
              <a:rPr lang="en-US" dirty="0"/>
              <a:t>Payment will be made in US dollars unless otherwise negotiated</a:t>
            </a:r>
          </a:p>
          <a:p>
            <a:r>
              <a:rPr lang="en-US" dirty="0"/>
              <a:t>Due to the complexity of the issues involved for each situation, the rules vary and can take a long time to receive approval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9515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Q&amp;A’s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/>
              <a:t>Foreign purchases</a:t>
            </a:r>
          </a:p>
          <a:p>
            <a:endParaRPr lang="en-US" dirty="0"/>
          </a:p>
          <a:p>
            <a:r>
              <a:rPr lang="en-US" dirty="0"/>
              <a:t>Chrome River has a currency converter built-in</a:t>
            </a:r>
          </a:p>
          <a:p>
            <a:r>
              <a:rPr lang="en-US" dirty="0"/>
              <a:t>If using a currency converter, Oanda.com is the only acceptable source</a:t>
            </a:r>
          </a:p>
          <a:p>
            <a:r>
              <a:rPr lang="en-US" dirty="0"/>
              <a:t>Proof of payment via credit card statement in US dollars is acceptable documentation</a:t>
            </a:r>
          </a:p>
          <a:p>
            <a:r>
              <a:rPr lang="en-US" dirty="0"/>
              <a:t>All receipts must be translated to English</a:t>
            </a:r>
          </a:p>
        </p:txBody>
      </p:sp>
    </p:spTree>
    <p:extLst>
      <p:ext uri="{BB962C8B-B14F-4D97-AF65-F5344CB8AC3E}">
        <p14:creationId xmlns:p14="http://schemas.microsoft.com/office/powerpoint/2010/main" val="408486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Emburse</a:t>
            </a:r>
            <a:r>
              <a:rPr lang="en-US" dirty="0"/>
              <a:t>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/>
              <a:t>Payables Process</a:t>
            </a:r>
          </a:p>
          <a:p>
            <a:endParaRPr lang="en-US" sz="3200" b="1" dirty="0"/>
          </a:p>
          <a:p>
            <a:pPr lvl="1"/>
            <a:r>
              <a:rPr lang="en-US" dirty="0"/>
              <a:t>ER priorities by type:  EPR, ADV, Rejects, Payments to Vendors, Employee reimbursements, T-card reconciliation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ER status:  ER create, ER receipt hold, Manager Review, Charge code review, pre-pay audit, ER verify, ER post export, Done</a:t>
            </a:r>
          </a:p>
        </p:txBody>
      </p:sp>
    </p:spTree>
    <p:extLst>
      <p:ext uri="{BB962C8B-B14F-4D97-AF65-F5344CB8AC3E}">
        <p14:creationId xmlns:p14="http://schemas.microsoft.com/office/powerpoint/2010/main" val="34416925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Q&amp;A’s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b="1" dirty="0"/>
              <a:t>Prior Approval </a:t>
            </a:r>
          </a:p>
          <a:p>
            <a:endParaRPr lang="en-US" dirty="0"/>
          </a:p>
          <a:p>
            <a:r>
              <a:rPr lang="en-US" dirty="0"/>
              <a:t>Form is a fillable form</a:t>
            </a:r>
          </a:p>
          <a:p>
            <a:r>
              <a:rPr lang="en-US" dirty="0"/>
              <a:t>Requires prior approval from EO who is the supervisor of the employee and authorizes the absence due to the travel and the expenditure of funds</a:t>
            </a:r>
          </a:p>
          <a:p>
            <a:r>
              <a:rPr lang="en-US" dirty="0"/>
              <a:t>C-FOP to be assessed should be reviewed for appropriate usage, funds availability and accuracy of C-FOP</a:t>
            </a:r>
          </a:p>
          <a:p>
            <a:r>
              <a:rPr lang="en-US" dirty="0"/>
              <a:t>Monthly financial reports are the best source for C-FOP and funds availability which are sent to the EO (with OM copied) and faculty</a:t>
            </a:r>
          </a:p>
        </p:txBody>
      </p:sp>
    </p:spTree>
    <p:extLst>
      <p:ext uri="{BB962C8B-B14F-4D97-AF65-F5344CB8AC3E}">
        <p14:creationId xmlns:p14="http://schemas.microsoft.com/office/powerpoint/2010/main" val="17454363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Q&amp;A’s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/>
              <a:t>Honorarium</a:t>
            </a:r>
          </a:p>
          <a:p>
            <a:endParaRPr lang="en-US" dirty="0"/>
          </a:p>
          <a:p>
            <a:r>
              <a:rPr lang="en-US" dirty="0"/>
              <a:t>Vendor information form required if vendor ID is not on file or outdated</a:t>
            </a:r>
          </a:p>
          <a:p>
            <a:r>
              <a:rPr lang="en-US" dirty="0"/>
              <a:t>Link for the vendor information form is on the SLCL website</a:t>
            </a:r>
          </a:p>
          <a:p>
            <a:r>
              <a:rPr lang="en-US" dirty="0"/>
              <a:t>Honorarium cannot be greater than $4,999.99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2475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Q&amp;A’s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b="1" dirty="0"/>
              <a:t>Symposiums/speakers/workshops</a:t>
            </a:r>
          </a:p>
          <a:p>
            <a:endParaRPr lang="en-US" dirty="0"/>
          </a:p>
          <a:p>
            <a:r>
              <a:rPr lang="en-US" dirty="0"/>
              <a:t>A dedicated C-FOP should be requested when the department needs to account for related expenditures separate from other departmental C-FOP’s</a:t>
            </a:r>
          </a:p>
          <a:p>
            <a:r>
              <a:rPr lang="en-US" dirty="0"/>
              <a:t>This should be determined by the individual(s) responsible for the event</a:t>
            </a:r>
          </a:p>
          <a:p>
            <a:r>
              <a:rPr lang="en-US" dirty="0"/>
              <a:t>Procedures for documenting such events should be prepared at the departmental level since the business office is not involved in the process but rather processing the related transactions</a:t>
            </a:r>
          </a:p>
        </p:txBody>
      </p:sp>
    </p:spTree>
    <p:extLst>
      <p:ext uri="{BB962C8B-B14F-4D97-AF65-F5344CB8AC3E}">
        <p14:creationId xmlns:p14="http://schemas.microsoft.com/office/powerpoint/2010/main" val="10347610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Q&amp;A’s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/>
              <a:t>P-card purchases</a:t>
            </a:r>
          </a:p>
          <a:p>
            <a:endParaRPr lang="en-US" dirty="0"/>
          </a:p>
          <a:p>
            <a:r>
              <a:rPr lang="en-US" dirty="0"/>
              <a:t>P-card purchases should have a detailed business justification in the notes section of the order log</a:t>
            </a:r>
          </a:p>
          <a:p>
            <a:r>
              <a:rPr lang="en-US" dirty="0"/>
              <a:t>Shipping charges should be included with the cost of items acquired</a:t>
            </a:r>
          </a:p>
          <a:p>
            <a:r>
              <a:rPr lang="en-US" dirty="0"/>
              <a:t>Software purchases or electronic services require additional approvals prior to acquisition </a:t>
            </a:r>
          </a:p>
          <a:p>
            <a:r>
              <a:rPr lang="en-US" dirty="0"/>
              <a:t>P-card cannot be used if purchase has terms or condition, a PO is required</a:t>
            </a:r>
          </a:p>
        </p:txBody>
      </p:sp>
    </p:spTree>
    <p:extLst>
      <p:ext uri="{BB962C8B-B14F-4D97-AF65-F5344CB8AC3E}">
        <p14:creationId xmlns:p14="http://schemas.microsoft.com/office/powerpoint/2010/main" val="42368335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Unreconciled P-card &amp; T-card Transactions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Timeframe for completing reconciliations has changed to 25 days</a:t>
            </a:r>
          </a:p>
          <a:p>
            <a:r>
              <a:rPr lang="en-US" dirty="0"/>
              <a:t>Unreconciled transactions will be sent to cardholder and DCM weekly</a:t>
            </a:r>
          </a:p>
          <a:p>
            <a:r>
              <a:rPr lang="en-US" dirty="0"/>
              <a:t>Failure to clear items within 2 weeks will result in automatic suspension of card</a:t>
            </a:r>
          </a:p>
        </p:txBody>
      </p:sp>
    </p:spTree>
    <p:extLst>
      <p:ext uri="{BB962C8B-B14F-4D97-AF65-F5344CB8AC3E}">
        <p14:creationId xmlns:p14="http://schemas.microsoft.com/office/powerpoint/2010/main" val="29859565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Amazon P-card purchases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Print off receipt from Amazon business account to use as backup documentation for p-card purchase</a:t>
            </a:r>
          </a:p>
          <a:p>
            <a:r>
              <a:rPr lang="en-US" dirty="0"/>
              <a:t>Tax should not be charged and if it is, a request should be sent to have it removed</a:t>
            </a:r>
          </a:p>
          <a:p>
            <a:r>
              <a:rPr lang="en-US" dirty="0"/>
              <a:t>Non-domestic vendors may not recognize tax exempt status</a:t>
            </a:r>
          </a:p>
        </p:txBody>
      </p:sp>
    </p:spTree>
    <p:extLst>
      <p:ext uri="{BB962C8B-B14F-4D97-AF65-F5344CB8AC3E}">
        <p14:creationId xmlns:p14="http://schemas.microsoft.com/office/powerpoint/2010/main" val="21197081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Tax exempt certificate:  </a:t>
            </a:r>
            <a:r>
              <a:rPr lang="en-US" dirty="0">
                <a:hlinkClick r:id="rId2"/>
              </a:rPr>
              <a:t>Tax Exempt Status - Business &amp; Finance (uillinois.edu)</a:t>
            </a:r>
            <a:endParaRPr lang="en-US" dirty="0"/>
          </a:p>
          <a:p>
            <a:r>
              <a:rPr lang="en-US" dirty="0"/>
              <a:t>Foreign National Payments Resource Page:  </a:t>
            </a:r>
            <a:r>
              <a:rPr lang="en-US" dirty="0">
                <a:hlinkClick r:id="rId3"/>
              </a:rPr>
              <a:t>Payments to Foreign Nationals - Business &amp; Finance (uillinois.edu)</a:t>
            </a:r>
            <a:endParaRPr lang="en-US" dirty="0"/>
          </a:p>
          <a:p>
            <a:r>
              <a:rPr lang="en-US" dirty="0" err="1"/>
              <a:t>Emburse</a:t>
            </a:r>
            <a:r>
              <a:rPr lang="en-US" dirty="0"/>
              <a:t> Enterprise resource page: </a:t>
            </a:r>
            <a:r>
              <a:rPr lang="en-US" dirty="0" err="1">
                <a:hlinkClick r:id="rId4"/>
              </a:rPr>
              <a:t>Emburse</a:t>
            </a:r>
            <a:r>
              <a:rPr lang="en-US" dirty="0">
                <a:hlinkClick r:id="rId4"/>
              </a:rPr>
              <a:t> Enterprise - Business &amp; Finance</a:t>
            </a:r>
            <a:endParaRPr lang="en-US" dirty="0"/>
          </a:p>
          <a:p>
            <a:r>
              <a:rPr lang="en-US" dirty="0"/>
              <a:t> Software purchased by p-card:  </a:t>
            </a:r>
            <a:r>
              <a:rPr lang="en-US" dirty="0">
                <a:hlinkClick r:id="rId5"/>
              </a:rPr>
              <a:t>Software Purchased by P-Card (uillinois.edu)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50414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 </a:t>
            </a:r>
            <a:r>
              <a:rPr lang="en-US" dirty="0" err="1"/>
              <a:t>Con’t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Electronic Services Purchased by P-Card:  </a:t>
            </a:r>
            <a:r>
              <a:rPr lang="en-US" dirty="0">
                <a:hlinkClick r:id="rId2"/>
              </a:rPr>
              <a:t>Electronic Services Purchased by P-Card Form (uillinois.edu)</a:t>
            </a:r>
            <a:endParaRPr lang="en-US" dirty="0"/>
          </a:p>
          <a:p>
            <a:r>
              <a:rPr lang="en-US" dirty="0"/>
              <a:t>US Department of State foreign per diem rates:   </a:t>
            </a:r>
            <a:r>
              <a:rPr lang="en-US" dirty="0">
                <a:hlinkClick r:id="rId3"/>
              </a:rPr>
              <a:t>https://aoprals.state.gov/web920/per_diem.asp</a:t>
            </a:r>
            <a:endParaRPr lang="en-US" dirty="0"/>
          </a:p>
          <a:p>
            <a:r>
              <a:rPr lang="en-US" dirty="0"/>
              <a:t>OBFS Reimbursement Rates for Travel Expenses:  </a:t>
            </a:r>
            <a:r>
              <a:rPr lang="en-US" dirty="0">
                <a:hlinkClick r:id="rId4"/>
              </a:rPr>
              <a:t>Travel Payments and Reimbursements - Business &amp; Finance (uillinois.edu)</a:t>
            </a:r>
            <a:endParaRPr lang="en-US" dirty="0"/>
          </a:p>
          <a:p>
            <a:r>
              <a:rPr lang="en-US" dirty="0"/>
              <a:t>Event Participants:  </a:t>
            </a:r>
            <a:r>
              <a:rPr lang="en-US" dirty="0">
                <a:hlinkClick r:id="rId5"/>
              </a:rPr>
              <a:t>https://slcl.illinois.edu/resources/slcl-faculty-and-staff-resources/business-office-forms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429029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 </a:t>
            </a:r>
            <a:r>
              <a:rPr lang="en-US" dirty="0" err="1"/>
              <a:t>Con’t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Vendor information packet:  </a:t>
            </a:r>
            <a:r>
              <a:rPr lang="en-US" dirty="0">
                <a:hlinkClick r:id="rId2"/>
              </a:rPr>
              <a:t>Vendor Payment Forms - Business &amp; Finance (uillinois.edu)</a:t>
            </a:r>
            <a:endParaRPr lang="en-US" dirty="0"/>
          </a:p>
          <a:p>
            <a:r>
              <a:rPr lang="en-US" dirty="0"/>
              <a:t>Account code search:  </a:t>
            </a:r>
            <a:r>
              <a:rPr lang="en-US" dirty="0">
                <a:hlinkClick r:id="rId3"/>
              </a:rPr>
              <a:t>Banner Account Codes - Business &amp; Finance (uillinois.edu)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510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Emburse</a:t>
            </a:r>
            <a:r>
              <a:rPr lang="en-US" dirty="0"/>
              <a:t>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/>
              <a:t>Priorities:</a:t>
            </a:r>
          </a:p>
          <a:p>
            <a:endParaRPr lang="en-US" dirty="0"/>
          </a:p>
          <a:p>
            <a:r>
              <a:rPr lang="en-US" dirty="0"/>
              <a:t>EPR (express pay request)-cannot be used for payments to employees or services already rendered, only for payments to outside vendors or payments in advance</a:t>
            </a:r>
          </a:p>
          <a:p>
            <a:r>
              <a:rPr lang="en-US" dirty="0"/>
              <a:t>ADV (cash advances)-used for travel advances, human subject payments, and program advances</a:t>
            </a:r>
          </a:p>
          <a:p>
            <a:r>
              <a:rPr lang="en-US" dirty="0"/>
              <a:t>Rejects-any ER that has been rejected by Payables is processed the day after it enters Payables’ queue</a:t>
            </a:r>
          </a:p>
        </p:txBody>
      </p:sp>
    </p:spTree>
    <p:extLst>
      <p:ext uri="{BB962C8B-B14F-4D97-AF65-F5344CB8AC3E}">
        <p14:creationId xmlns:p14="http://schemas.microsoft.com/office/powerpoint/2010/main" val="2312598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Emburse</a:t>
            </a:r>
            <a:r>
              <a:rPr lang="en-US" dirty="0"/>
              <a:t>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/>
              <a:t>Priorities </a:t>
            </a:r>
            <a:r>
              <a:rPr lang="en-US" sz="3200" b="1" dirty="0" err="1"/>
              <a:t>Con’t</a:t>
            </a:r>
            <a:endParaRPr lang="en-US" sz="3200" b="1" dirty="0"/>
          </a:p>
          <a:p>
            <a:endParaRPr lang="en-US" dirty="0"/>
          </a:p>
          <a:p>
            <a:r>
              <a:rPr lang="en-US" dirty="0"/>
              <a:t>Payments to vendors:  every vendor is paid 30 days after the date of the invoice, checks print daily at 10 am, state funds print twice a week</a:t>
            </a:r>
          </a:p>
          <a:p>
            <a:r>
              <a:rPr lang="en-US" dirty="0"/>
              <a:t>Employee reimbursements:  greatest volume of items, direct deposited everyday at 4:00 pm</a:t>
            </a:r>
          </a:p>
          <a:p>
            <a:r>
              <a:rPr lang="en-US" dirty="0"/>
              <a:t>T-card reconciliation:  low priority in Payables since payment has already been made</a:t>
            </a:r>
          </a:p>
        </p:txBody>
      </p:sp>
    </p:spTree>
    <p:extLst>
      <p:ext uri="{BB962C8B-B14F-4D97-AF65-F5344CB8AC3E}">
        <p14:creationId xmlns:p14="http://schemas.microsoft.com/office/powerpoint/2010/main" val="1749270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Emburse</a:t>
            </a:r>
            <a:r>
              <a:rPr lang="en-US" dirty="0"/>
              <a:t>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ER Status:</a:t>
            </a:r>
            <a:endParaRPr lang="en-US" dirty="0"/>
          </a:p>
          <a:p>
            <a:endParaRPr lang="en-US" dirty="0"/>
          </a:p>
          <a:p>
            <a:r>
              <a:rPr lang="en-US" dirty="0"/>
              <a:t>ER Create:  this is where changes can be made and is the only time that an ER can be edited is when this is the status</a:t>
            </a:r>
          </a:p>
          <a:p>
            <a:r>
              <a:rPr lang="en-US" dirty="0"/>
              <a:t>ER receipt hold:  after submission, status until Chrome River recognizes receipts have been uploaded.  If this status remains for more than a day, verify receipt has been uploaded and if so, contact Payables for assistance</a:t>
            </a:r>
          </a:p>
          <a:p>
            <a:r>
              <a:rPr lang="en-US" dirty="0"/>
              <a:t>Manager review/Charge code review-business office review/approval</a:t>
            </a:r>
          </a:p>
        </p:txBody>
      </p:sp>
    </p:spTree>
    <p:extLst>
      <p:ext uri="{BB962C8B-B14F-4D97-AF65-F5344CB8AC3E}">
        <p14:creationId xmlns:p14="http://schemas.microsoft.com/office/powerpoint/2010/main" val="1742836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Emburse</a:t>
            </a:r>
            <a:r>
              <a:rPr lang="en-US" dirty="0"/>
              <a:t>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/>
              <a:t>ER Status </a:t>
            </a:r>
            <a:r>
              <a:rPr lang="en-US" sz="3200" b="1" dirty="0" err="1"/>
              <a:t>Con’t</a:t>
            </a:r>
            <a:endParaRPr lang="en-US" sz="3200" b="1" dirty="0"/>
          </a:p>
          <a:p>
            <a:endParaRPr lang="en-US" dirty="0"/>
          </a:p>
          <a:p>
            <a:r>
              <a:rPr lang="en-US" dirty="0"/>
              <a:t>Pre-pay Audit:  ER is with processors in Payables</a:t>
            </a:r>
          </a:p>
          <a:p>
            <a:r>
              <a:rPr lang="en-US" dirty="0"/>
              <a:t>ER verify:  ER has been approved and waiting to load to Banner</a:t>
            </a:r>
          </a:p>
          <a:p>
            <a:r>
              <a:rPr lang="en-US" dirty="0"/>
              <a:t>ER post export:  an error prevented it from posting to Banner and may be returned to originator.  Occurs most frequently when a grant fund is involved or when there is an error with the vendor</a:t>
            </a:r>
          </a:p>
          <a:p>
            <a:r>
              <a:rPr lang="en-US" dirty="0"/>
              <a:t>Done:  payment has been issued</a:t>
            </a:r>
          </a:p>
        </p:txBody>
      </p:sp>
    </p:spTree>
    <p:extLst>
      <p:ext uri="{BB962C8B-B14F-4D97-AF65-F5344CB8AC3E}">
        <p14:creationId xmlns:p14="http://schemas.microsoft.com/office/powerpoint/2010/main" val="34992890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when entering the expense report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It is recommended that transactions be titled similarly for consistency's sake</a:t>
            </a:r>
          </a:p>
          <a:p>
            <a:endParaRPr lang="en-US" dirty="0"/>
          </a:p>
          <a:p>
            <a:pPr lvl="1"/>
            <a:r>
              <a:rPr lang="en-US" dirty="0"/>
              <a:t>i.e. traveler’s last name, type of expense (airfare, conference registration, lodging, business meals, etc.) date of event</a:t>
            </a:r>
          </a:p>
        </p:txBody>
      </p:sp>
    </p:spTree>
    <p:extLst>
      <p:ext uri="{BB962C8B-B14F-4D97-AF65-F5344CB8AC3E}">
        <p14:creationId xmlns:p14="http://schemas.microsoft.com/office/powerpoint/2010/main" val="4234532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when entering the expense report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80054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Business justification</a:t>
            </a:r>
          </a:p>
          <a:p>
            <a:endParaRPr lang="en-US" b="1" dirty="0"/>
          </a:p>
          <a:p>
            <a:r>
              <a:rPr lang="en-US" dirty="0"/>
              <a:t>Be as detailed as possible</a:t>
            </a:r>
          </a:p>
          <a:p>
            <a:r>
              <a:rPr lang="en-US" dirty="0"/>
              <a:t>Use the header and notes section to enter the information, not individual line item (line item limited to 35 characters)</a:t>
            </a:r>
          </a:p>
          <a:p>
            <a:r>
              <a:rPr lang="en-US" dirty="0"/>
              <a:t>If you could give your ER print screen to a stranger and they understand the business purpose, then your justification has enough detail</a:t>
            </a:r>
          </a:p>
          <a:p>
            <a:r>
              <a:rPr lang="en-US" dirty="0"/>
              <a:t>Always spell out acronyms (i.e. American Academy of Religion (AAR)) and clarify departmental affiliation of faculty, guests and students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5190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when entering the expense report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/>
              <a:t>Conference Travel</a:t>
            </a:r>
            <a:endParaRPr lang="en-US" dirty="0"/>
          </a:p>
          <a:p>
            <a:endParaRPr lang="en-US" dirty="0"/>
          </a:p>
          <a:p>
            <a:r>
              <a:rPr lang="en-US" dirty="0"/>
              <a:t>To be reimbursed, must be an active participant</a:t>
            </a:r>
          </a:p>
          <a:p>
            <a:pPr lvl="1"/>
            <a:r>
              <a:rPr lang="en-US" dirty="0"/>
              <a:t>Gave a presentation</a:t>
            </a:r>
          </a:p>
          <a:p>
            <a:pPr lvl="1"/>
            <a:r>
              <a:rPr lang="en-US" dirty="0"/>
              <a:t>Presented a paper</a:t>
            </a:r>
          </a:p>
          <a:p>
            <a:pPr lvl="1"/>
            <a:r>
              <a:rPr lang="en-US" dirty="0"/>
              <a:t>Professional development-attended to gain information to share with colleagues/students or to enhance their job performance</a:t>
            </a:r>
          </a:p>
          <a:p>
            <a:r>
              <a:rPr lang="en-US" dirty="0"/>
              <a:t>Conference hotel-must provide proof it was the conference hotel by uploading the conference brochure indicating the hotel(s), do not put a link to the web page</a:t>
            </a:r>
          </a:p>
        </p:txBody>
      </p:sp>
    </p:spTree>
    <p:extLst>
      <p:ext uri="{BB962C8B-B14F-4D97-AF65-F5344CB8AC3E}">
        <p14:creationId xmlns:p14="http://schemas.microsoft.com/office/powerpoint/2010/main" val="34040724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1758</Words>
  <Application>Microsoft Office PowerPoint</Application>
  <PresentationFormat>Widescreen</PresentationFormat>
  <Paragraphs>167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Arial</vt:lpstr>
      <vt:lpstr>Calibri</vt:lpstr>
      <vt:lpstr>Calibri Light</vt:lpstr>
      <vt:lpstr>Office Theme</vt:lpstr>
      <vt:lpstr>Business Office Tips</vt:lpstr>
      <vt:lpstr>Emburse Overview</vt:lpstr>
      <vt:lpstr>Emburse Overview</vt:lpstr>
      <vt:lpstr>Emburse Overview</vt:lpstr>
      <vt:lpstr>Emburse Overview</vt:lpstr>
      <vt:lpstr>Emburse Overview</vt:lpstr>
      <vt:lpstr>Tips when entering the expense report</vt:lpstr>
      <vt:lpstr>Tips when entering the expense report</vt:lpstr>
      <vt:lpstr>Tips when entering the expense report</vt:lpstr>
      <vt:lpstr>Tips when entering the expense report</vt:lpstr>
      <vt:lpstr>Guest Speakers</vt:lpstr>
      <vt:lpstr>Q&amp;A’s</vt:lpstr>
      <vt:lpstr>Q&amp;A’s</vt:lpstr>
      <vt:lpstr>Q&amp;A’s</vt:lpstr>
      <vt:lpstr>Q&amp;A’s</vt:lpstr>
      <vt:lpstr>Q&amp;A’s</vt:lpstr>
      <vt:lpstr>Q&amp;A’s</vt:lpstr>
      <vt:lpstr>Q&amp;A’s</vt:lpstr>
      <vt:lpstr>Q&amp;A’s</vt:lpstr>
      <vt:lpstr>Q&amp;A’s</vt:lpstr>
      <vt:lpstr>Q&amp;A’s</vt:lpstr>
      <vt:lpstr>Q&amp;A’s</vt:lpstr>
      <vt:lpstr>Q&amp;A’s</vt:lpstr>
      <vt:lpstr>Unreconciled P-card &amp; T-card Transactions</vt:lpstr>
      <vt:lpstr>Amazon P-card purchases</vt:lpstr>
      <vt:lpstr>Resources</vt:lpstr>
      <vt:lpstr>Resources Con’t</vt:lpstr>
      <vt:lpstr>Resources Con’t</vt:lpstr>
    </vt:vector>
  </TitlesOfParts>
  <Company>University of Illinois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Tips</dc:title>
  <dc:creator>Fuller, Joy</dc:creator>
  <cp:lastModifiedBy>Keyes, Brian J</cp:lastModifiedBy>
  <cp:revision>55</cp:revision>
  <cp:lastPrinted>2019-04-15T19:13:38Z</cp:lastPrinted>
  <dcterms:created xsi:type="dcterms:W3CDTF">2019-04-12T15:05:36Z</dcterms:created>
  <dcterms:modified xsi:type="dcterms:W3CDTF">2025-08-05T16:33:23Z</dcterms:modified>
</cp:coreProperties>
</file>