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86" r:id="rId2"/>
    <p:sldId id="307" r:id="rId3"/>
    <p:sldId id="288" r:id="rId4"/>
    <p:sldId id="314" r:id="rId5"/>
    <p:sldId id="302" r:id="rId6"/>
    <p:sldId id="313" r:id="rId7"/>
    <p:sldId id="315" r:id="rId8"/>
    <p:sldId id="310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 Elena Delgado" initials="LED" lastIdx="14" clrIdx="0">
    <p:extLst>
      <p:ext uri="{19B8F6BF-5375-455C-9EA6-DF929625EA0E}">
        <p15:presenceInfo xmlns:p15="http://schemas.microsoft.com/office/powerpoint/2012/main" userId="f52c8b55dabc6536" providerId="Windows Live"/>
      </p:ext>
    </p:extLst>
  </p:cmAuthor>
  <p:cmAuthor id="2" name="Fuller, Joy" initials="FJ" lastIdx="19" clrIdx="1">
    <p:extLst>
      <p:ext uri="{19B8F6BF-5375-455C-9EA6-DF929625EA0E}">
        <p15:presenceInfo xmlns:p15="http://schemas.microsoft.com/office/powerpoint/2012/main" userId="S-1-5-21-2509641344-1052565914-3260824488-482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87058" autoAdjust="0"/>
  </p:normalViewPr>
  <p:slideViewPr>
    <p:cSldViewPr snapToGrid="0">
      <p:cViewPr varScale="1">
        <p:scale>
          <a:sx n="91" d="100"/>
          <a:sy n="91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3F3307-4BEF-47A8-9EC4-C0D338C875D2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0236D0-16EA-43D5-8734-F1DB21B2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9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039644-1ECC-4415-B240-DF736CD96336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CD4678-71F2-4FB5-85A4-6803A8F438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0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9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4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C6474-EFE5-954E-89A7-C1ACFAF877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FD3BC-D46E-4443-B3E1-A9A049739F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F0F69-07F8-3846-AE70-61897E1C7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8FC9A3-C3B8-ED4D-A098-DB6DED8C3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26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6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yuifinancials.uillinois.edu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odylw@illinois.edu" TargetMode="External"/><Relationship Id="rId2" Type="http://schemas.openxmlformats.org/officeDocument/2006/relationships/hyperlink" Target="mailto:slcl-businessoffice@illinois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davis85@illinois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CDB9E-798C-A842-B031-6BFA0438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971" y="844004"/>
            <a:ext cx="9855200" cy="4652555"/>
          </a:xfrm>
        </p:spPr>
        <p:txBody>
          <a:bodyPr>
            <a:noAutofit/>
          </a:bodyPr>
          <a:lstStyle/>
          <a:p>
            <a:pPr algn="ctr"/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r>
              <a:rPr lang="en-US" sz="6600" dirty="0">
                <a:latin typeface="+mn-lt"/>
                <a:cs typeface="Calibri" panose="020F0502020204030204" pitchFamily="34" charset="0"/>
              </a:rPr>
              <a:t>SLCL</a:t>
            </a: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r>
              <a:rPr lang="en-US" sz="6600" dirty="0">
                <a:latin typeface="+mn-lt"/>
                <a:cs typeface="Calibri" panose="020F0502020204030204" pitchFamily="34" charset="0"/>
              </a:rPr>
              <a:t>New Faculty Orientation</a:t>
            </a: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r>
              <a:rPr lang="en-US" sz="6600" dirty="0">
                <a:latin typeface="+mn-lt"/>
                <a:cs typeface="Calibri" panose="020F0502020204030204" pitchFamily="34" charset="0"/>
              </a:rPr>
              <a:t>August 5, 2025</a:t>
            </a:r>
            <a:br>
              <a:rPr lang="en-US" sz="6600" dirty="0">
                <a:latin typeface="+mn-lt"/>
                <a:cs typeface="Calibri" panose="020F0502020204030204" pitchFamily="34" charset="0"/>
              </a:rPr>
            </a:br>
            <a:endParaRPr lang="en-US" sz="72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2F9A5BC-DE40-064D-98AE-B1AA2F274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3253197" y="5587999"/>
            <a:ext cx="5484404" cy="4571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2800" dirty="0"/>
              <a:t>?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4ED305-2D5F-487C-897F-D8EB47EF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5375" cy="904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378A1-05B0-4269-B437-C59246ECD8DC}"/>
              </a:ext>
            </a:extLst>
          </p:cNvPr>
          <p:cNvSpPr txBox="1"/>
          <p:nvPr/>
        </p:nvSpPr>
        <p:spPr>
          <a:xfrm>
            <a:off x="10805327" y="6488668"/>
            <a:ext cx="138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8/5/2025</a:t>
            </a:r>
          </a:p>
        </p:txBody>
      </p:sp>
    </p:spTree>
    <p:extLst>
      <p:ext uri="{BB962C8B-B14F-4D97-AF65-F5344CB8AC3E}">
        <p14:creationId xmlns:p14="http://schemas.microsoft.com/office/powerpoint/2010/main" val="167258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EE3F-69C3-4381-B53E-CF9EAC27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7854E-C841-4EE6-935F-82ACAB381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90687"/>
            <a:ext cx="11088914" cy="423114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My UI Financials</a:t>
            </a:r>
          </a:p>
          <a:p>
            <a:pPr marL="0" indent="0">
              <a:buNone/>
            </a:pPr>
            <a:r>
              <a:rPr lang="en-US" b="1" dirty="0">
                <a:hlinkClick r:id="rId2"/>
              </a:rPr>
              <a:t>https://myuifinancials.uillinois.edu/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Reflects financial activity and account balance by CFOP through the close of business from the previous day</a:t>
            </a:r>
          </a:p>
          <a:p>
            <a:pPr lvl="1"/>
            <a:r>
              <a:rPr lang="en-US" dirty="0"/>
              <a:t>Information is available on a monthly basis in a selected fiscal year</a:t>
            </a:r>
          </a:p>
          <a:p>
            <a:pPr lvl="1"/>
            <a:r>
              <a:rPr lang="en-US" dirty="0"/>
              <a:t>Provides the ability to see specific payroll/benefit information which includes the person paid, the period of the pay posted in the selected month, and the amount of pay</a:t>
            </a:r>
          </a:p>
        </p:txBody>
      </p:sp>
    </p:spTree>
    <p:extLst>
      <p:ext uri="{BB962C8B-B14F-4D97-AF65-F5344CB8AC3E}">
        <p14:creationId xmlns:p14="http://schemas.microsoft.com/office/powerpoint/2010/main" val="171977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72A5-D63B-453A-A857-8C03F531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86678-094B-42A1-9CCB-38BE78ED2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1319691" cy="391182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CFOP’s</a:t>
            </a:r>
          </a:p>
          <a:p>
            <a:pPr lvl="1"/>
            <a:r>
              <a:rPr lang="en-US" dirty="0"/>
              <a:t>A CFOP is a series of numbers that reflect a unique identifier for financial transactions in the Banner system</a:t>
            </a:r>
          </a:p>
          <a:p>
            <a:pPr lvl="1"/>
            <a:r>
              <a:rPr lang="en-US" dirty="0"/>
              <a:t>C=chart (Urbana 1, Chicago 2, Springfield 4, University Admin 7)</a:t>
            </a:r>
          </a:p>
          <a:p>
            <a:pPr lvl="1"/>
            <a:r>
              <a:rPr lang="en-US" dirty="0"/>
              <a:t>F=fund (state 1, ICR 2, self-supporting 3, grants 4&amp;5, gift 6)</a:t>
            </a:r>
          </a:p>
          <a:p>
            <a:pPr lvl="1"/>
            <a:r>
              <a:rPr lang="en-US" dirty="0"/>
              <a:t>O=organization code (i.e. SLCL is 625001)</a:t>
            </a:r>
          </a:p>
          <a:p>
            <a:pPr lvl="1"/>
            <a:r>
              <a:rPr lang="en-US" dirty="0"/>
              <a:t>P=program code (specifies the faculty member or applicable program)</a:t>
            </a:r>
          </a:p>
        </p:txBody>
      </p:sp>
    </p:spTree>
    <p:extLst>
      <p:ext uri="{BB962C8B-B14F-4D97-AF65-F5344CB8AC3E}">
        <p14:creationId xmlns:p14="http://schemas.microsoft.com/office/powerpoint/2010/main" val="63111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F8884-AAD2-F58F-F79E-03234C825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DBA9E-CED8-51BA-F21C-547392F18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Common Uses of Faculty Research Funds</a:t>
            </a:r>
          </a:p>
          <a:p>
            <a:endParaRPr lang="en-US" dirty="0"/>
          </a:p>
          <a:p>
            <a:r>
              <a:rPr lang="en-US" dirty="0"/>
              <a:t>Books</a:t>
            </a:r>
          </a:p>
          <a:p>
            <a:r>
              <a:rPr lang="en-US" dirty="0"/>
              <a:t>Supplies</a:t>
            </a:r>
          </a:p>
          <a:p>
            <a:r>
              <a:rPr lang="en-US" dirty="0"/>
              <a:t>Travel related to research/conferences</a:t>
            </a:r>
          </a:p>
          <a:p>
            <a:r>
              <a:rPr lang="en-US" dirty="0"/>
              <a:t>Professional memberships</a:t>
            </a:r>
          </a:p>
        </p:txBody>
      </p:sp>
    </p:spTree>
    <p:extLst>
      <p:ext uri="{BB962C8B-B14F-4D97-AF65-F5344CB8AC3E}">
        <p14:creationId xmlns:p14="http://schemas.microsoft.com/office/powerpoint/2010/main" val="145206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4478B-7C68-4C7B-A55D-D7671A51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1933B-D566-4BEF-B88B-D80B89E1E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942320" cy="4202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Travel Requirements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dirty="0"/>
              <a:t>All travel requires prior approval of the EO via the SLCL Travel Pre-approval Form</a:t>
            </a:r>
          </a:p>
          <a:p>
            <a:pPr lvl="1"/>
            <a:r>
              <a:rPr lang="en-US" dirty="0"/>
              <a:t>An “SLCL Employee Travel Reimbursement Form” needs to be completed and submitted to your OM along with receipts to start the reimbursement process.</a:t>
            </a:r>
          </a:p>
          <a:p>
            <a:pPr lvl="1"/>
            <a:r>
              <a:rPr lang="en-US" dirty="0"/>
              <a:t>Split appointments need the approval of both EO’s</a:t>
            </a:r>
          </a:p>
          <a:p>
            <a:pPr lvl="1"/>
            <a:r>
              <a:rPr lang="en-US" dirty="0"/>
              <a:t>International travel requires to comply with </a:t>
            </a:r>
            <a:r>
              <a:rPr lang="en-US" i="0" u="none" strike="noStrike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International Travel Safety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8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CE1A-7ACD-41B7-BA12-1B3D3A9B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D235F-49CE-4F40-8BF0-F0A3A0169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695577" cy="359251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Travel Reimbursements</a:t>
            </a:r>
          </a:p>
          <a:p>
            <a:endParaRPr lang="en-US" dirty="0"/>
          </a:p>
          <a:p>
            <a:pPr lvl="1"/>
            <a:r>
              <a:rPr lang="en-US" dirty="0"/>
              <a:t>Reimbursement can only be provided for actual incurred expenses</a:t>
            </a:r>
          </a:p>
          <a:p>
            <a:pPr lvl="1"/>
            <a:r>
              <a:rPr lang="en-US" dirty="0"/>
              <a:t>Points used to purchase airfare, lodging, etc. are not reimbursable since there is no actual cost incurred</a:t>
            </a:r>
          </a:p>
          <a:p>
            <a:pPr lvl="1"/>
            <a:r>
              <a:rPr lang="en-US" dirty="0"/>
              <a:t>Per diem rates must be used for food</a:t>
            </a:r>
          </a:p>
          <a:p>
            <a:pPr lvl="1"/>
            <a:r>
              <a:rPr lang="en-US" dirty="0"/>
              <a:t>International per diem rates can be use in lieu of receipts</a:t>
            </a:r>
          </a:p>
        </p:txBody>
      </p:sp>
    </p:spTree>
    <p:extLst>
      <p:ext uri="{BB962C8B-B14F-4D97-AF65-F5344CB8AC3E}">
        <p14:creationId xmlns:p14="http://schemas.microsoft.com/office/powerpoint/2010/main" val="92903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CE1A-7ACD-41B7-BA12-1B3D3A9B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Financial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D235F-49CE-4F40-8BF0-F0A3A0169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0695577" cy="3592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Non-Travel Reimbursements</a:t>
            </a:r>
          </a:p>
          <a:p>
            <a:endParaRPr lang="en-US" dirty="0"/>
          </a:p>
          <a:p>
            <a:pPr lvl="1"/>
            <a:r>
              <a:rPr lang="en-US" dirty="0"/>
              <a:t>Reimbursements may be requested if the department Office Manager is not available to use their P-card to make a purchases on your behalf</a:t>
            </a:r>
          </a:p>
          <a:p>
            <a:pPr lvl="1"/>
            <a:r>
              <a:rPr lang="en-US" dirty="0"/>
              <a:t>Non-Travel reimbursements include annual membership dues, purchase of books, office supplies, conference registration, etc.</a:t>
            </a:r>
          </a:p>
          <a:p>
            <a:pPr lvl="1"/>
            <a:r>
              <a:rPr lang="en-US" dirty="0"/>
              <a:t>Purchases cannot exceed $499 for a single transaction </a:t>
            </a:r>
          </a:p>
          <a:p>
            <a:pPr lvl="1"/>
            <a:r>
              <a:rPr lang="en-US" dirty="0"/>
              <a:t>Sales tax is not reimbursable</a:t>
            </a:r>
          </a:p>
          <a:p>
            <a:pPr lvl="1"/>
            <a:r>
              <a:rPr lang="en-US" dirty="0"/>
              <a:t>In order to receive reimbursement an “SLCL Employee Non-Travel Reimbursement Form” will need to be completed and submitted to the department Office Manager along with receipts.</a:t>
            </a:r>
          </a:p>
          <a:p>
            <a:pPr lvl="1"/>
            <a:r>
              <a:rPr lang="en-US" dirty="0"/>
              <a:t>Services are not reimbursable, a Purchase Order needs to be created in order to pay for any service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2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BFCD-D03E-43A9-B9CD-37CB00CE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B8A58-7F4D-4F6C-80EF-C6C83CF04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11434354" cy="4951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Business Office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/>
              <a:t>Brian Keyes, </a:t>
            </a:r>
            <a:r>
              <a:rPr lang="en-US" sz="2000" dirty="0">
                <a:solidFill>
                  <a:srgbClr val="111111"/>
                </a:solidFill>
              </a:rPr>
              <a:t>A</a:t>
            </a:r>
            <a:r>
              <a:rPr lang="en-US" sz="2000" b="0" i="0" u="none" strike="noStrike" dirty="0">
                <a:solidFill>
                  <a:srgbClr val="111111"/>
                </a:solidFill>
                <a:effectLst/>
              </a:rPr>
              <a:t>ssociate </a:t>
            </a:r>
            <a:r>
              <a:rPr lang="en-US" sz="2000" dirty="0">
                <a:solidFill>
                  <a:srgbClr val="111111"/>
                </a:solidFill>
              </a:rPr>
              <a:t>D</a:t>
            </a:r>
            <a:r>
              <a:rPr lang="en-US" sz="2000" b="0" i="0" u="none" strike="noStrike" dirty="0">
                <a:solidFill>
                  <a:srgbClr val="111111"/>
                </a:solidFill>
                <a:effectLst/>
              </a:rPr>
              <a:t>irector of Budget and Resource </a:t>
            </a:r>
            <a:r>
              <a:rPr lang="en-US" sz="2000" dirty="0">
                <a:solidFill>
                  <a:srgbClr val="111111"/>
                </a:solidFill>
              </a:rPr>
              <a:t>P</a:t>
            </a:r>
            <a:r>
              <a:rPr lang="en-US" sz="2000" b="0" i="0" u="none" strike="noStrike" dirty="0">
                <a:solidFill>
                  <a:srgbClr val="111111"/>
                </a:solidFill>
                <a:effectLst/>
              </a:rPr>
              <a:t>lanning</a:t>
            </a:r>
            <a:r>
              <a:rPr lang="en-US" sz="2000" dirty="0"/>
              <a:t>	</a:t>
            </a:r>
            <a:r>
              <a:rPr lang="en-US" sz="2000" dirty="0">
                <a:hlinkClick r:id="rId2"/>
              </a:rPr>
              <a:t>slcl-businessoffice@illinois.edu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E49BE"/>
                </a:solidFill>
                <a:effectLst/>
              </a:rPr>
              <a:t>bkeyes@illinois.edu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217-244-4672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/>
              <a:t>Jody Wagner, Accounting Associate 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jodylw@illinois.edu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217-300-4660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Jeff Davis, Accounting Assistant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davis85@illinois.edu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217-244-6304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88108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460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Custom Design</vt:lpstr>
      <vt:lpstr>  SLCL New Faculty Orientation August 5, 2025 </vt:lpstr>
      <vt:lpstr>Financial Management</vt:lpstr>
      <vt:lpstr>Financial Management</vt:lpstr>
      <vt:lpstr>Financial Management</vt:lpstr>
      <vt:lpstr>Financial Management</vt:lpstr>
      <vt:lpstr>Financial Management</vt:lpstr>
      <vt:lpstr>Financial Management</vt:lpstr>
      <vt:lpstr>Contacts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Tips</dc:title>
  <dc:creator>Fuller, Joy</dc:creator>
  <cp:lastModifiedBy>Keyes, Brian J</cp:lastModifiedBy>
  <cp:revision>157</cp:revision>
  <cp:lastPrinted>2020-07-28T13:49:30Z</cp:lastPrinted>
  <dcterms:created xsi:type="dcterms:W3CDTF">2019-04-12T15:05:36Z</dcterms:created>
  <dcterms:modified xsi:type="dcterms:W3CDTF">2025-08-05T16:50:42Z</dcterms:modified>
</cp:coreProperties>
</file>