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6" r:id="rId2"/>
    <p:sldId id="257" r:id="rId3"/>
    <p:sldId id="258" r:id="rId4"/>
    <p:sldId id="260" r:id="rId5"/>
    <p:sldId id="262" r:id="rId6"/>
    <p:sldId id="263" r:id="rId7"/>
    <p:sldId id="277" r:id="rId8"/>
    <p:sldId id="305" r:id="rId9"/>
    <p:sldId id="306" r:id="rId10"/>
    <p:sldId id="307" r:id="rId11"/>
    <p:sldId id="288" r:id="rId12"/>
    <p:sldId id="289" r:id="rId13"/>
    <p:sldId id="290" r:id="rId14"/>
    <p:sldId id="312" r:id="rId15"/>
    <p:sldId id="291" r:id="rId16"/>
    <p:sldId id="295" r:id="rId17"/>
    <p:sldId id="300" r:id="rId18"/>
    <p:sldId id="302" r:id="rId19"/>
    <p:sldId id="313" r:id="rId20"/>
    <p:sldId id="304" r:id="rId21"/>
    <p:sldId id="309" r:id="rId22"/>
    <p:sldId id="31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91" d="100"/>
          <a:sy n="91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fin.uillinois.edu/bfpp/section-8-payments-reimbursements/moving-reimbursements" TargetMode="External"/><Relationship Id="rId2" Type="http://schemas.openxmlformats.org/officeDocument/2006/relationships/hyperlink" Target="https://slcl.illinois.edu/business-office-and-business-forms-information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avis85@illinoi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New EO Orientation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August 29, 2025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8/29/25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372-91DB-4438-A1AB-C0921AE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0840-2B19-4E81-927E-356F1278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" y="1690687"/>
            <a:ext cx="10913291" cy="4245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Each funding source has parameters for the types of expenses that can be incurred</a:t>
            </a:r>
          </a:p>
          <a:p>
            <a:pPr lvl="1"/>
            <a:r>
              <a:rPr lang="en-US" dirty="0"/>
              <a:t>An acceptable business purpose provides a direct benefit to the University </a:t>
            </a:r>
          </a:p>
          <a:p>
            <a:pPr lvl="2"/>
            <a:r>
              <a:rPr lang="en-US" dirty="0"/>
              <a:t>i.e. travel to present research findings; travel to present at the annual conference in the faculty’s field of expertise providing acclaim to the University,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099B-72F7-4192-AFCF-A1787B62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8F56-2240-4CE9-8CD0-737A4462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521406" cy="4448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  <a:endParaRPr lang="en-US" dirty="0"/>
          </a:p>
          <a:p>
            <a:pPr lvl="1"/>
            <a:r>
              <a:rPr lang="en-US" dirty="0"/>
              <a:t>If a new CFOP is needed such as for a new faculty member, the business office should be notified</a:t>
            </a:r>
          </a:p>
          <a:p>
            <a:pPr lvl="1"/>
            <a:r>
              <a:rPr lang="en-US" dirty="0"/>
              <a:t>The request should include </a:t>
            </a:r>
          </a:p>
          <a:p>
            <a:pPr lvl="2"/>
            <a:r>
              <a:rPr lang="en-US" dirty="0"/>
              <a:t>why the CFOP is needed, </a:t>
            </a:r>
          </a:p>
          <a:p>
            <a:pPr lvl="2"/>
            <a:r>
              <a:rPr lang="en-US" dirty="0"/>
              <a:t>who it is needed for (if applicable), </a:t>
            </a:r>
          </a:p>
          <a:p>
            <a:pPr lvl="2"/>
            <a:r>
              <a:rPr lang="en-US" dirty="0"/>
              <a:t>the type of expenses that are anticipated to be incurred, and </a:t>
            </a:r>
          </a:p>
          <a:p>
            <a:pPr lvl="2"/>
            <a:r>
              <a:rPr lang="en-US" dirty="0"/>
              <a:t>the source of funds that will fund it (departmental funds, fees to be charged,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07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A576-FF80-458D-BA3B-1A2F986C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92B8-6DB1-44B3-A380-ABA0F519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087463" cy="3781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Unallowable Expenses</a:t>
            </a:r>
          </a:p>
          <a:p>
            <a:pPr lvl="1"/>
            <a:r>
              <a:rPr lang="en-US" dirty="0"/>
              <a:t>bereavement flowers/cards, </a:t>
            </a:r>
          </a:p>
          <a:p>
            <a:pPr lvl="1"/>
            <a:r>
              <a:rPr lang="en-US" dirty="0"/>
              <a:t>gifts to recognize an employee’s contributions if not part of a recognition ceremony, </a:t>
            </a:r>
          </a:p>
          <a:p>
            <a:pPr lvl="1"/>
            <a:r>
              <a:rPr lang="en-US" dirty="0"/>
              <a:t>food items/drinks if not part of a recognition ceremony or for a business meal as defined by policy, </a:t>
            </a:r>
          </a:p>
          <a:p>
            <a:pPr lvl="1"/>
            <a:r>
              <a:rPr lang="en-US" dirty="0"/>
              <a:t>prohibited transactions as defined by policy for </a:t>
            </a:r>
            <a:r>
              <a:rPr lang="en-US" dirty="0" err="1"/>
              <a:t>pcards</a:t>
            </a:r>
            <a:r>
              <a:rPr lang="en-US" dirty="0"/>
              <a:t> and </a:t>
            </a:r>
            <a:r>
              <a:rPr lang="en-US" dirty="0" err="1"/>
              <a:t>tcards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6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04-6A4C-4B9C-952B-79267CB2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7E71-0B18-4BCD-8963-7B846781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927806" cy="39553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Requisitions/Purchase Orders (PO)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Requisitions are required when utilizing services of non-university providers or when goods are purchased that cannot be paid via a P-card or through </a:t>
            </a:r>
            <a:r>
              <a:rPr lang="en-US" dirty="0" err="1"/>
              <a:t>iBuy</a:t>
            </a:r>
            <a:endParaRPr lang="en-US" dirty="0"/>
          </a:p>
          <a:p>
            <a:pPr lvl="1"/>
            <a:r>
              <a:rPr lang="en-US" dirty="0"/>
              <a:t>Services can be for catering, printing, subvention agreements, software support, entertainment services or any other type of service</a:t>
            </a:r>
          </a:p>
          <a:p>
            <a:pPr lvl="1"/>
            <a:r>
              <a:rPr lang="en-US" dirty="0"/>
              <a:t>If an actual “good” is not procured then a service is provided and must be requisitioned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DCFB-231C-4AE7-A27C-50C03E6C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F0C1-44FF-4BD7-A44A-EE9CA6C1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13291" cy="439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University of Illinois Purchasing Card (</a:t>
            </a:r>
            <a:r>
              <a:rPr lang="en-US" b="1" dirty="0" err="1"/>
              <a:t>pcard</a:t>
            </a:r>
            <a:r>
              <a:rPr lang="en-US" b="1" dirty="0"/>
              <a:t>)/Travel Card (</a:t>
            </a:r>
            <a:r>
              <a:rPr lang="en-US" b="1" dirty="0" err="1"/>
              <a:t>tcard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 err="1"/>
              <a:t>Pcard</a:t>
            </a:r>
            <a:r>
              <a:rPr lang="en-US" dirty="0"/>
              <a:t> is a charge card issued to simplify University authorized small dollar purchases (under $5,000) for supplies and small equipment</a:t>
            </a:r>
          </a:p>
          <a:p>
            <a:pPr lvl="1"/>
            <a:r>
              <a:rPr lang="en-US" dirty="0" err="1"/>
              <a:t>Tcard</a:t>
            </a:r>
            <a:r>
              <a:rPr lang="en-US" dirty="0"/>
              <a:t> is a charge card issued to Cardholders to simplify arranging travel for faculty and staff</a:t>
            </a:r>
          </a:p>
          <a:p>
            <a:pPr lvl="1"/>
            <a:r>
              <a:rPr lang="en-US" dirty="0"/>
              <a:t>Your OM or OSS in your department is the departmental cardholder</a:t>
            </a:r>
          </a:p>
          <a:p>
            <a:pPr lvl="2"/>
            <a:r>
              <a:rPr lang="en-US" dirty="0"/>
              <a:t>The cardholder is personally liable for every charge on their card</a:t>
            </a:r>
          </a:p>
          <a:p>
            <a:pPr lvl="1"/>
            <a:r>
              <a:rPr lang="en-US" dirty="0"/>
              <a:t>Unallowable charges must be reimbursed either by the cardholder or the employee requesting the charge</a:t>
            </a:r>
          </a:p>
        </p:txBody>
      </p:sp>
    </p:spTree>
    <p:extLst>
      <p:ext uri="{BB962C8B-B14F-4D97-AF65-F5344CB8AC3E}">
        <p14:creationId xmlns:p14="http://schemas.microsoft.com/office/powerpoint/2010/main" val="80954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2129-8F31-439D-BE7B-CB09F317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6887-E695-43CE-9883-B4819783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0652034" cy="4245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Reimbursement for Relocation Expenses</a:t>
            </a:r>
          </a:p>
          <a:p>
            <a:pPr lvl="1"/>
            <a:r>
              <a:rPr lang="en-US" dirty="0"/>
              <a:t>Newly hired or transferred employees may be reimbursed for expenses incurred during the relocation process</a:t>
            </a:r>
          </a:p>
          <a:p>
            <a:pPr lvl="1"/>
            <a:r>
              <a:rPr lang="en-US" dirty="0"/>
              <a:t>Direct payments can be made to moving vendors for expenses related to the relocation process or the employee may request reimbursement</a:t>
            </a:r>
          </a:p>
          <a:p>
            <a:pPr lvl="2"/>
            <a:r>
              <a:rPr lang="en-US" dirty="0"/>
              <a:t>A lump payment can be made to the employee in lieu of direct payments to vendors or a reimbursement request</a:t>
            </a:r>
          </a:p>
          <a:p>
            <a:pPr lvl="1"/>
            <a:r>
              <a:rPr lang="en-US" dirty="0"/>
              <a:t>Cumulative relocation payments may not exceed $15,000 without prior approval from the appropriate office</a:t>
            </a:r>
          </a:p>
          <a:p>
            <a:pPr lvl="1"/>
            <a:r>
              <a:rPr lang="en-US" dirty="0"/>
              <a:t>The total amount of the financial assistance available to the employee must be documented in a signed employment offer letter</a:t>
            </a:r>
          </a:p>
          <a:p>
            <a:pPr lvl="1"/>
            <a:r>
              <a:rPr lang="en-US" dirty="0"/>
              <a:t>Relocation payments, both reimbursements and direct payments to moving vendors are considered taxable income, may not be grossed-up, and are not considered wages for SURS purposes.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54" y="1480964"/>
            <a:ext cx="10477863" cy="359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EO’s are responsible for all funds provided to their respective department including:</a:t>
            </a:r>
          </a:p>
          <a:p>
            <a:pPr lvl="1"/>
            <a:r>
              <a:rPr lang="en-US" dirty="0"/>
              <a:t>Departmental funds</a:t>
            </a:r>
          </a:p>
          <a:p>
            <a:pPr lvl="1"/>
            <a:r>
              <a:rPr lang="en-US" dirty="0"/>
              <a:t>Gift funds</a:t>
            </a:r>
          </a:p>
          <a:p>
            <a:pPr lvl="1"/>
            <a:r>
              <a:rPr lang="en-US" dirty="0"/>
              <a:t>Faculty discretionary funds</a:t>
            </a:r>
          </a:p>
          <a:p>
            <a:pPr lvl="1"/>
            <a:r>
              <a:rPr lang="en-US" dirty="0"/>
              <a:t>Grant funds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8E76-C82F-48A6-A48C-A3341A63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7AB7-6317-47E2-8248-03FA9AEC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85863" cy="38102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Student Awards</a:t>
            </a:r>
          </a:p>
          <a:p>
            <a:pPr lvl="1"/>
            <a:r>
              <a:rPr lang="en-US" dirty="0"/>
              <a:t>An award letter should be prepared by the EO addressed to the student detailing the award being given, a brief summary of the award requirements and the amount of the award</a:t>
            </a:r>
          </a:p>
          <a:p>
            <a:pPr lvl="1"/>
            <a:r>
              <a:rPr lang="en-US" dirty="0"/>
              <a:t>The award letter should accompany the SLCL Student Travel &amp; Academic Scholarship Award form with both forwarded to the business office for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0B91-A4E1-445B-87DC-0C998B6A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3720-1A20-48B7-9E69-430F6CC5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690689"/>
            <a:ext cx="10784114" cy="45359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SLCL Business Office webpage:  </a:t>
            </a:r>
            <a:r>
              <a:rPr lang="en-US" dirty="0">
                <a:hlinkClick r:id="rId2"/>
              </a:rPr>
              <a:t>https://slcl.illinois.edu/business-office-and-business-forms-information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Relocation expenses:  </a:t>
            </a:r>
            <a:r>
              <a:rPr lang="en-US" dirty="0">
                <a:hlinkClick r:id="rId3"/>
              </a:rPr>
              <a:t>https://www.busfin.uillinois.edu/bfpp/section-8-payments-reimbursements/moving-reimbursements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1434354" cy="5035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Business Office </a:t>
            </a:r>
            <a:r>
              <a:rPr lang="en-US" dirty="0">
                <a:hlinkClick r:id="rId2"/>
              </a:rPr>
              <a:t>slcl-businessoffice@illinois.edu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Senior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Jeff Davis, Accounting Assistant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davis85@illinois.edu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217-244-6304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422399"/>
            <a:ext cx="10884263" cy="439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All Funding Sources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All funds must be used in accordance with policy and accounting principles</a:t>
            </a:r>
          </a:p>
          <a:p>
            <a:pPr lvl="1"/>
            <a:r>
              <a:rPr lang="en-US" dirty="0"/>
              <a:t>Monthly financial reports should be reviewed for deficit balances</a:t>
            </a:r>
          </a:p>
          <a:p>
            <a:pPr lvl="2"/>
            <a:r>
              <a:rPr lang="en-US" dirty="0"/>
              <a:t>Consultation with OMs/Office Support Specialists</a:t>
            </a:r>
          </a:p>
          <a:p>
            <a:pPr lvl="1"/>
            <a:r>
              <a:rPr lang="en-US" dirty="0"/>
              <a:t>Reasons for the deficit should be determined and an elimination plan formed and followed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690689"/>
            <a:ext cx="11218091" cy="376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Gift funds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Must be used in accordance with the donor’s intent</a:t>
            </a:r>
          </a:p>
          <a:p>
            <a:pPr lvl="1"/>
            <a:r>
              <a:rPr lang="en-US" dirty="0"/>
              <a:t>Monthly report of gifts received during the prior month will be sent from the LAS advancement office to the EO for acknowledgement purposes</a:t>
            </a:r>
          </a:p>
        </p:txBody>
      </p:sp>
    </p:spTree>
    <p:extLst>
      <p:ext uri="{BB962C8B-B14F-4D97-AF65-F5344CB8AC3E}">
        <p14:creationId xmlns:p14="http://schemas.microsoft.com/office/powerpoint/2010/main" val="17428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1058434" cy="3810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Faculty research/discretionary funds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Made available to faculty members to aid them in their research and/or professional development</a:t>
            </a:r>
          </a:p>
          <a:p>
            <a:pPr lvl="1"/>
            <a:r>
              <a:rPr lang="en-US" dirty="0"/>
              <a:t>Subject to all University policies and accounting principles</a:t>
            </a:r>
          </a:p>
          <a:p>
            <a:pPr lvl="1"/>
            <a:r>
              <a:rPr lang="en-US" dirty="0"/>
              <a:t>Deficits should be reviewed with the faculty member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38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Grant funds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 grant CFOP is established for each grant to account for the respective receipt and expenditure of funds</a:t>
            </a:r>
          </a:p>
          <a:p>
            <a:pPr lvl="1"/>
            <a:r>
              <a:rPr lang="en-US" dirty="0"/>
              <a:t>All grant proposals must flow through the sponsored programs office for proper tracking and execution</a:t>
            </a:r>
          </a:p>
          <a:p>
            <a:pPr lvl="1"/>
            <a:r>
              <a:rPr lang="en-US" sz="2600" dirty="0"/>
              <a:t>PI’s are responsible for review and confirmation of expenses</a:t>
            </a:r>
          </a:p>
          <a:p>
            <a:pPr lvl="2"/>
            <a:r>
              <a:rPr lang="en-US" sz="2200" dirty="0"/>
              <a:t>EO’s may need to intervene if the PI does not respond to requests to complete these confirmations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7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19806" cy="383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Include discretionary funds provided to faculty for retention purposes, scholarly recognition/awards, or departmental support</a:t>
            </a:r>
          </a:p>
          <a:p>
            <a:pPr lvl="1"/>
            <a:r>
              <a:rPr lang="en-US" dirty="0"/>
              <a:t>EO should notify the business office of any commitments made to other units or from other units.</a:t>
            </a:r>
          </a:p>
          <a:p>
            <a:pPr lvl="1"/>
            <a:r>
              <a:rPr lang="en-US" dirty="0"/>
              <a:t>Funded commitments are reflected in My UI Financials </a:t>
            </a:r>
          </a:p>
          <a:p>
            <a:pPr lvl="1"/>
            <a:r>
              <a:rPr lang="en-US" dirty="0"/>
              <a:t>“Pending” commitments are not reflected in My UI Financials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EF84-3B61-412C-995A-B06735F4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3451-5B18-488F-B10C-ACD94BF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4" y="1690688"/>
            <a:ext cx="11276148" cy="441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Financial Reports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Monthly financial reports are provided to EO’s which include not only departmental accounts, but also all faculty accounts</a:t>
            </a:r>
          </a:p>
          <a:p>
            <a:pPr lvl="1"/>
            <a:r>
              <a:rPr lang="en-US" dirty="0"/>
              <a:t>Expenses and encumbrances are cumulative through the close of business for the month indicated</a:t>
            </a:r>
          </a:p>
          <a:p>
            <a:pPr lvl="1"/>
            <a:r>
              <a:rPr lang="en-US" dirty="0"/>
              <a:t>The yellow line on the report labeled “Anticipated Balance” reflects the expected balance in that CFOP when all commitments and encumbrances are incurred</a:t>
            </a:r>
          </a:p>
          <a:p>
            <a:pPr lvl="1"/>
            <a:r>
              <a:rPr lang="en-US" dirty="0"/>
              <a:t>The anticipated balance can change month to month due to commitments and encumbrances</a:t>
            </a:r>
          </a:p>
        </p:txBody>
      </p:sp>
    </p:spTree>
    <p:extLst>
      <p:ext uri="{BB962C8B-B14F-4D97-AF65-F5344CB8AC3E}">
        <p14:creationId xmlns:p14="http://schemas.microsoft.com/office/powerpoint/2010/main" val="62974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9ACC-E259-4716-B527-706408EB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CA91-2EF9-4FBD-AFB7-6B0DAA31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1690688"/>
            <a:ext cx="10958286" cy="42311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B0097-47E1-4ED6-9792-3E5F29CAF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5945"/>
              </p:ext>
            </p:extLst>
          </p:nvPr>
        </p:nvGraphicFramePr>
        <p:xfrm>
          <a:off x="624114" y="1578429"/>
          <a:ext cx="10958286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3" imgH="5829300" progId="Acrobat.Document.DC">
                  <p:embed/>
                </p:oleObj>
              </mc:Choice>
              <mc:Fallback>
                <p:oleObj name="Acrobat Document" r:id="rId2" imgW="7543553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114" y="1578429"/>
                        <a:ext cx="10958286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5174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5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6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1213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Custom Design</vt:lpstr>
      <vt:lpstr>Acrobat Document</vt:lpstr>
      <vt:lpstr>  SLCL New EO Orientation August 29, 2025 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Resources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Keyes, Brian J</cp:lastModifiedBy>
  <cp:revision>151</cp:revision>
  <cp:lastPrinted>2020-07-28T13:49:30Z</cp:lastPrinted>
  <dcterms:created xsi:type="dcterms:W3CDTF">2019-04-12T15:05:36Z</dcterms:created>
  <dcterms:modified xsi:type="dcterms:W3CDTF">2025-08-05T16:46:41Z</dcterms:modified>
</cp:coreProperties>
</file>