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4"/>
  </p:notesMasterIdLst>
  <p:handoutMasterIdLst>
    <p:handoutMasterId r:id="rId35"/>
  </p:handoutMasterIdLst>
  <p:sldIdLst>
    <p:sldId id="286" r:id="rId3"/>
    <p:sldId id="366" r:id="rId4"/>
    <p:sldId id="382" r:id="rId5"/>
    <p:sldId id="384" r:id="rId6"/>
    <p:sldId id="339" r:id="rId7"/>
    <p:sldId id="311" r:id="rId8"/>
    <p:sldId id="340" r:id="rId9"/>
    <p:sldId id="386" r:id="rId10"/>
    <p:sldId id="387" r:id="rId11"/>
    <p:sldId id="388" r:id="rId12"/>
    <p:sldId id="369" r:id="rId13"/>
    <p:sldId id="389" r:id="rId14"/>
    <p:sldId id="390" r:id="rId15"/>
    <p:sldId id="391" r:id="rId16"/>
    <p:sldId id="374" r:id="rId17"/>
    <p:sldId id="393" r:id="rId18"/>
    <p:sldId id="392" r:id="rId19"/>
    <p:sldId id="404" r:id="rId20"/>
    <p:sldId id="376" r:id="rId21"/>
    <p:sldId id="394" r:id="rId22"/>
    <p:sldId id="395" r:id="rId23"/>
    <p:sldId id="399" r:id="rId24"/>
    <p:sldId id="341" r:id="rId25"/>
    <p:sldId id="396" r:id="rId26"/>
    <p:sldId id="397" r:id="rId27"/>
    <p:sldId id="398" r:id="rId28"/>
    <p:sldId id="346" r:id="rId29"/>
    <p:sldId id="400" r:id="rId30"/>
    <p:sldId id="401" r:id="rId31"/>
    <p:sldId id="402" r:id="rId32"/>
    <p:sldId id="403" r:id="rId3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Elena Delgado" initials="LED" lastIdx="14" clrIdx="0">
    <p:extLst>
      <p:ext uri="{19B8F6BF-5375-455C-9EA6-DF929625EA0E}">
        <p15:presenceInfo xmlns:p15="http://schemas.microsoft.com/office/powerpoint/2012/main" userId="f52c8b55dabc6536" providerId="Windows Live"/>
      </p:ext>
    </p:extLst>
  </p:cmAuthor>
  <p:cmAuthor id="2" name="Fuller, Joy" initials="FJ" lastIdx="19" clrIdx="1">
    <p:extLst>
      <p:ext uri="{19B8F6BF-5375-455C-9EA6-DF929625EA0E}">
        <p15:presenceInfo xmlns:p15="http://schemas.microsoft.com/office/powerpoint/2012/main" userId="S-1-5-21-2509641344-1052565914-3260824488-482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86078" autoAdjust="0"/>
  </p:normalViewPr>
  <p:slideViewPr>
    <p:cSldViewPr snapToGrid="0">
      <p:cViewPr varScale="1">
        <p:scale>
          <a:sx n="72" d="100"/>
          <a:sy n="72"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1D3F3307-4BEF-47A8-9EC4-C0D338C875D2}" type="datetimeFigureOut">
              <a:rPr lang="en-US" smtClean="0"/>
              <a:t>8/13/2021</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820236D0-16EA-43D5-8734-F1DB21B2E27A}" type="slidenum">
              <a:rPr lang="en-US" smtClean="0"/>
              <a:t>‹#›</a:t>
            </a:fld>
            <a:endParaRPr lang="en-US"/>
          </a:p>
        </p:txBody>
      </p:sp>
    </p:spTree>
    <p:extLst>
      <p:ext uri="{BB962C8B-B14F-4D97-AF65-F5344CB8AC3E}">
        <p14:creationId xmlns:p14="http://schemas.microsoft.com/office/powerpoint/2010/main" val="135539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s-E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A8039644-1ECC-4415-B240-DF736CD96336}" type="datetimeFigureOut">
              <a:rPr lang="es-ES" smtClean="0"/>
              <a:t>13/08/2021</a:t>
            </a:fld>
            <a:endParaRPr lang="es-E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s-E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35CD4678-71F2-4FB5-85A4-6803A8F438F8}" type="slidenum">
              <a:rPr lang="es-ES" smtClean="0"/>
              <a:t>‹#›</a:t>
            </a:fld>
            <a:endParaRPr lang="es-ES"/>
          </a:p>
        </p:txBody>
      </p:sp>
    </p:spTree>
    <p:extLst>
      <p:ext uri="{BB962C8B-B14F-4D97-AF65-F5344CB8AC3E}">
        <p14:creationId xmlns:p14="http://schemas.microsoft.com/office/powerpoint/2010/main" val="9886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department completes transactional HR processing throughout the year. for all employment matters including faculty, non-tenured academic staff, academic professionals, graduate students, undergraduate students, and hourly/extra help personnel. We process over 300 student appointments each academic year and serve as liaisons with the College of Liberal Arts and Sciences and the Office of Academic Human Resources. </a:t>
            </a:r>
            <a:r>
              <a:rPr lang="en-US" b="1" dirty="0"/>
              <a:t>:</a:t>
            </a:r>
            <a:r>
              <a:rPr lang="en-US" dirty="0"/>
              <a:t> Spring, summer and early fall we process the highest volume of student and faculty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CD4678-71F2-4FB5-85A4-6803A8F438F8}" type="slidenum">
              <a:rPr lang="es-ES" smtClean="0"/>
              <a:t>4</a:t>
            </a:fld>
            <a:endParaRPr lang="es-ES"/>
          </a:p>
        </p:txBody>
      </p:sp>
    </p:spTree>
    <p:extLst>
      <p:ext uri="{BB962C8B-B14F-4D97-AF65-F5344CB8AC3E}">
        <p14:creationId xmlns:p14="http://schemas.microsoft.com/office/powerpoint/2010/main" val="233532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E60650E-AB52-43B1-8E54-34E69D39FC63}" type="slidenum">
              <a:rPr lang="en-US" smtClean="0"/>
              <a:pPr/>
              <a:t>8</a:t>
            </a:fld>
            <a:endParaRPr lang="en-US"/>
          </a:p>
        </p:txBody>
      </p:sp>
      <p:sp>
        <p:nvSpPr>
          <p:cNvPr id="30723" name="Rectangle 2"/>
          <p:cNvSpPr>
            <a:spLocks noGrp="1" noRot="1" noChangeAspect="1" noChangeArrowheads="1" noTextEdit="1"/>
          </p:cNvSpPr>
          <p:nvPr>
            <p:ph type="sldImg"/>
          </p:nvPr>
        </p:nvSpPr>
        <p:spPr>
          <a:xfrm>
            <a:off x="379413" y="719138"/>
            <a:ext cx="6400800" cy="3600450"/>
          </a:xfrm>
          <a:ln/>
        </p:spPr>
      </p:sp>
      <p:sp>
        <p:nvSpPr>
          <p:cNvPr id="30724" name="Rectangle 3"/>
          <p:cNvSpPr>
            <a:spLocks noGrp="1" noChangeArrowheads="1"/>
          </p:cNvSpPr>
          <p:nvPr>
            <p:ph type="body" idx="1"/>
          </p:nvPr>
        </p:nvSpPr>
        <p:spPr>
          <a:noFill/>
          <a:ln/>
        </p:spPr>
        <p:txBody>
          <a:bodyPr/>
          <a:lstStyle/>
          <a:p>
            <a:pPr lvl="1" eaLnBrk="1" hangingPunct="1"/>
            <a:r>
              <a:rPr lang="en-US" dirty="0"/>
              <a:t>If this is not filled out you will not have the proper taxes withheld from your paycheck</a:t>
            </a:r>
          </a:p>
          <a:p>
            <a:pPr lvl="1" eaLnBrk="1" hangingPunct="1"/>
            <a:r>
              <a:rPr lang="en-US" dirty="0"/>
              <a:t>If you are a Non-resident alien you CANNOT fill out the W-4 form.  A tax information session will be available at a later date – an e-mail will be sent MUST HAVE SSN CARD FIRST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365575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37AA4C-8458-45B1-94EF-8306CD2C3E8D}" type="slidenum">
              <a:rPr lang="en-US" smtClean="0"/>
              <a:pPr/>
              <a:t>10</a:t>
            </a:fld>
            <a:endParaRPr lang="en-US"/>
          </a:p>
        </p:txBody>
      </p:sp>
      <p:sp>
        <p:nvSpPr>
          <p:cNvPr id="31747" name="Rectangle 2"/>
          <p:cNvSpPr>
            <a:spLocks noGrp="1" noRot="1" noChangeAspect="1" noChangeArrowheads="1" noTextEdit="1"/>
          </p:cNvSpPr>
          <p:nvPr>
            <p:ph type="sldImg"/>
          </p:nvPr>
        </p:nvSpPr>
        <p:spPr>
          <a:xfrm>
            <a:off x="379413" y="719138"/>
            <a:ext cx="6400800" cy="3600450"/>
          </a:xfrm>
          <a:ln/>
        </p:spPr>
      </p:sp>
      <p:sp>
        <p:nvSpPr>
          <p:cNvPr id="31748" name="Rectangle 3"/>
          <p:cNvSpPr>
            <a:spLocks noGrp="1" noChangeArrowheads="1"/>
          </p:cNvSpPr>
          <p:nvPr>
            <p:ph type="body" idx="1"/>
          </p:nvPr>
        </p:nvSpPr>
        <p:spPr>
          <a:noFill/>
          <a:ln/>
        </p:spPr>
        <p:txBody>
          <a:bodyPr/>
          <a:lstStyle/>
          <a:p>
            <a:pPr eaLnBrk="1" hangingPunct="1"/>
            <a:r>
              <a:rPr lang="en-US"/>
              <a:t>Foreign nationals cannot work over 50% - for any reason – this will jeopardize your visa status!</a:t>
            </a:r>
          </a:p>
          <a:p>
            <a:pPr eaLnBrk="1" hangingPunct="1"/>
            <a:r>
              <a:rPr lang="en-US"/>
              <a:t>U.S. Citizens cannot work over 67% - for any reason</a:t>
            </a:r>
          </a:p>
          <a:p>
            <a:pPr eaLnBrk="1" hangingPunct="1"/>
            <a:r>
              <a:rPr lang="en-US"/>
              <a:t>PR card holders cannot work over 67%</a:t>
            </a:r>
          </a:p>
          <a:p>
            <a:pPr eaLnBrk="1" hangingPunct="1"/>
            <a:r>
              <a:rPr lang="en-US"/>
              <a:t>EAD cannot work over 67% - for any reason</a:t>
            </a:r>
          </a:p>
          <a:p>
            <a:pPr eaLnBrk="1" hangingPunct="1"/>
            <a:r>
              <a:rPr lang="en-US"/>
              <a:t>Loss of tuition waiver</a:t>
            </a:r>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102946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59FCB0C-009F-4DB6-A76D-2E24A6A7B41D}" type="slidenum">
              <a:rPr lang="en-US" smtClean="0"/>
              <a:pPr/>
              <a:t>13</a:t>
            </a:fld>
            <a:endParaRPr lang="en-US"/>
          </a:p>
        </p:txBody>
      </p:sp>
      <p:sp>
        <p:nvSpPr>
          <p:cNvPr id="33795" name="Rectangle 2"/>
          <p:cNvSpPr>
            <a:spLocks noGrp="1" noRot="1" noChangeAspect="1" noChangeArrowheads="1" noTextEdit="1"/>
          </p:cNvSpPr>
          <p:nvPr>
            <p:ph type="sldImg"/>
          </p:nvPr>
        </p:nvSpPr>
        <p:spPr>
          <a:xfrm>
            <a:off x="379413" y="719138"/>
            <a:ext cx="6400800" cy="3600450"/>
          </a:xfrm>
          <a:ln/>
        </p:spPr>
      </p:sp>
      <p:sp>
        <p:nvSpPr>
          <p:cNvPr id="33796" name="Rectangle 3"/>
          <p:cNvSpPr>
            <a:spLocks noGrp="1" noChangeArrowheads="1"/>
          </p:cNvSpPr>
          <p:nvPr>
            <p:ph type="body" idx="1"/>
          </p:nvPr>
        </p:nvSpPr>
        <p:spPr>
          <a:noFill/>
          <a:ln/>
        </p:spPr>
        <p:txBody>
          <a:bodyPr/>
          <a:lstStyle/>
          <a:p>
            <a:pPr eaLnBrk="1" hangingPunct="1"/>
            <a:r>
              <a:rPr lang="en-US" dirty="0"/>
              <a:t>Last pay check for fall appointment:</a:t>
            </a:r>
            <a:r>
              <a:rPr lang="en-US" baseline="0" dirty="0"/>
              <a:t>  Dec 16-31 (½ of month) will be paid out on 1/16 of the following year</a:t>
            </a:r>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235496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43">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16</a:t>
            </a:fld>
            <a:endParaRPr lang="en-US"/>
          </a:p>
        </p:txBody>
      </p:sp>
    </p:spTree>
    <p:extLst>
      <p:ext uri="{BB962C8B-B14F-4D97-AF65-F5344CB8AC3E}">
        <p14:creationId xmlns:p14="http://schemas.microsoft.com/office/powerpoint/2010/main" val="352548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43">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17</a:t>
            </a:fld>
            <a:endParaRPr lang="en-US"/>
          </a:p>
        </p:txBody>
      </p:sp>
    </p:spTree>
    <p:extLst>
      <p:ext uri="{BB962C8B-B14F-4D97-AF65-F5344CB8AC3E}">
        <p14:creationId xmlns:p14="http://schemas.microsoft.com/office/powerpoint/2010/main" val="227635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43">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18</a:t>
            </a:fld>
            <a:endParaRPr lang="en-US"/>
          </a:p>
        </p:txBody>
      </p:sp>
    </p:spTree>
    <p:extLst>
      <p:ext uri="{BB962C8B-B14F-4D97-AF65-F5344CB8AC3E}">
        <p14:creationId xmlns:p14="http://schemas.microsoft.com/office/powerpoint/2010/main" val="367802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24C909-0A01-41CF-A488-D8365A422148}" type="slidenum">
              <a:rPr lang="en-US" smtClean="0"/>
              <a:pPr/>
              <a:t>29</a:t>
            </a:fld>
            <a:endParaRPr lang="en-US"/>
          </a:p>
        </p:txBody>
      </p:sp>
      <p:sp>
        <p:nvSpPr>
          <p:cNvPr id="32771" name="Rectangle 2"/>
          <p:cNvSpPr>
            <a:spLocks noGrp="1" noRot="1" noChangeAspect="1" noChangeArrowheads="1" noTextEdit="1"/>
          </p:cNvSpPr>
          <p:nvPr>
            <p:ph type="sldImg"/>
          </p:nvPr>
        </p:nvSpPr>
        <p:spPr>
          <a:xfrm>
            <a:off x="379413" y="719138"/>
            <a:ext cx="6400800" cy="3600450"/>
          </a:xfrm>
          <a:ln/>
        </p:spPr>
      </p:sp>
      <p:sp>
        <p:nvSpPr>
          <p:cNvPr id="32772" name="Rectangle 3"/>
          <p:cNvSpPr>
            <a:spLocks noGrp="1" noChangeArrowheads="1"/>
          </p:cNvSpPr>
          <p:nvPr>
            <p:ph type="body" idx="1"/>
          </p:nvPr>
        </p:nvSpPr>
        <p:spPr>
          <a:noFill/>
          <a:ln/>
        </p:spPr>
        <p:txBody>
          <a:bodyPr/>
          <a:lstStyle/>
          <a:p>
            <a:pPr eaLnBrk="1" hangingPunct="1"/>
            <a:r>
              <a:rPr lang="en-US" dirty="0"/>
              <a:t>GEO is a union that represents the graduate assistant classifications of TA and GA</a:t>
            </a:r>
          </a:p>
          <a:p>
            <a:pPr algn="l" eaLnBrk="1" hangingPunct="1"/>
            <a:r>
              <a:rPr lang="en-US" dirty="0"/>
              <a:t>Employee:  To perform duties as assigned, timely notification (14 days) if resigning or have conflicts in schedules,</a:t>
            </a:r>
            <a:r>
              <a:rPr lang="en-US" baseline="0" dirty="0"/>
              <a:t> attend department/unit meetings, to communicate/plan with your supervisor any absences in advance (if possible)</a:t>
            </a:r>
            <a:endParaRPr lang="en-US" dirty="0"/>
          </a:p>
          <a:p>
            <a:pPr algn="l" eaLnBrk="1" hangingPunct="1"/>
            <a:r>
              <a:rPr lang="en-US" baseline="0" dirty="0"/>
              <a:t>Employer:   provide </a:t>
            </a:r>
            <a:r>
              <a:rPr lang="en-US" dirty="0"/>
              <a:t>access to office, lab,</a:t>
            </a:r>
            <a:r>
              <a:rPr lang="en-US" baseline="0" dirty="0"/>
              <a:t> etc., mailbox if employed in unit, supplies to fulfill the duties of your job, t</a:t>
            </a:r>
            <a:r>
              <a:rPr lang="en-US" dirty="0"/>
              <a:t>o clearly state what duties you are assigned (although the </a:t>
            </a:r>
            <a:r>
              <a:rPr lang="en-US" dirty="0" err="1"/>
              <a:t>dept</a:t>
            </a:r>
            <a:r>
              <a:rPr lang="en-US" dirty="0"/>
              <a:t> may change the assignment of duties at their discretion – with notification to the employee)</a:t>
            </a:r>
            <a:r>
              <a:rPr lang="en-US" baseline="0" dirty="0"/>
              <a:t> </a:t>
            </a:r>
          </a:p>
          <a:p>
            <a:pPr eaLnBrk="1" hangingPunct="1"/>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4268385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2"/>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307180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8FC9A3-C3B8-ED4D-A098-DB6DED8C3CFE}" type="slidenum">
              <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2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42386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64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fld id="{9A8FC9A3-C3B8-ED4D-A098-DB6DED8C3CFE}" type="slidenum">
              <a:rPr lang="en-US" altLang="en-US"/>
              <a:pPr/>
              <a:t>‹#›</a:t>
            </a:fld>
            <a:endParaRPr lang="en-US" altLang="en-US"/>
          </a:p>
        </p:txBody>
      </p:sp>
    </p:spTree>
    <p:extLst>
      <p:ext uri="{BB962C8B-B14F-4D97-AF65-F5344CB8AC3E}">
        <p14:creationId xmlns:p14="http://schemas.microsoft.com/office/powerpoint/2010/main" val="74326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6575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FE85E5-217E-489C-BD53-AB0254FA48AF}"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17111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54248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90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264935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7396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hr.uillinois.edu/myinfo"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ad.illinois.edu/gradhandbook/2/chapter7/tuition-waiv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paymybill.uillinois.edu/contac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grad.illinois.edu/current/dental" TargetMode="External"/><Relationship Id="rId2" Type="http://schemas.openxmlformats.org/officeDocument/2006/relationships/hyperlink" Target="http://si.illinois.edu/" TargetMode="Externa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hr.illinois.edu/geo.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hyperlink" Target="https://citl.illinois.edu/citl-101/teaching-learning/conferences-workshops/grad-academy-for-college-teach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apps.obfs.uillinois.edu/Registration/index.cfm?campus=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452089" y="1873134"/>
            <a:ext cx="5785769" cy="2387600"/>
          </a:xfrm>
        </p:spPr>
        <p:txBody>
          <a:bodyPr>
            <a:noAutofit/>
          </a:bodyPr>
          <a:lstStyle/>
          <a:p>
            <a:pPr algn="ctr"/>
            <a:r>
              <a:rPr lang="en-US" sz="6600" dirty="0">
                <a:latin typeface="+mn-lt"/>
                <a:cs typeface="Calibri" panose="020F0502020204030204" pitchFamily="34" charset="0"/>
              </a:rPr>
              <a:t>Graduate</a:t>
            </a:r>
            <a:br>
              <a:rPr lang="en-US" sz="6600" dirty="0">
                <a:latin typeface="+mn-lt"/>
                <a:cs typeface="Calibri" panose="020F0502020204030204" pitchFamily="34" charset="0"/>
              </a:rPr>
            </a:br>
            <a:r>
              <a:rPr lang="en-US" sz="6600" dirty="0">
                <a:latin typeface="+mn-lt"/>
                <a:cs typeface="Calibri" panose="020F0502020204030204" pitchFamily="34" charset="0"/>
              </a:rPr>
              <a:t>Employee Orientation</a:t>
            </a:r>
            <a:endParaRPr lang="en-US" sz="7200" dirty="0">
              <a:latin typeface="+mn-lt"/>
              <a:cs typeface="Calibri" panose="020F0502020204030204" pitchFamily="34" charset="0"/>
            </a:endParaRPr>
          </a:p>
        </p:txBody>
      </p:sp>
      <p:pic>
        <p:nvPicPr>
          <p:cNvPr id="4" name="Picture 3" descr="A close up of a sign&#10;&#10;Description automatically generated">
            <a:extLst>
              <a:ext uri="{FF2B5EF4-FFF2-40B4-BE49-F238E27FC236}">
                <a16:creationId xmlns:a16="http://schemas.microsoft.com/office/drawing/2014/main" id="{224ED305-2D5F-487C-897F-D8EB47EF7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05375" cy="904875"/>
          </a:xfrm>
          <a:prstGeom prst="rect">
            <a:avLst/>
          </a:prstGeom>
        </p:spPr>
      </p:pic>
      <p:sp>
        <p:nvSpPr>
          <p:cNvPr id="2" name="TextBox 1">
            <a:extLst>
              <a:ext uri="{FF2B5EF4-FFF2-40B4-BE49-F238E27FC236}">
                <a16:creationId xmlns:a16="http://schemas.microsoft.com/office/drawing/2014/main" id="{E43378A1-05B0-4269-B437-C59246ECD8DC}"/>
              </a:ext>
            </a:extLst>
          </p:cNvPr>
          <p:cNvSpPr txBox="1"/>
          <p:nvPr/>
        </p:nvSpPr>
        <p:spPr>
          <a:xfrm>
            <a:off x="10805327" y="6488668"/>
            <a:ext cx="1386673" cy="369332"/>
          </a:xfrm>
          <a:prstGeom prst="rect">
            <a:avLst/>
          </a:prstGeom>
          <a:noFill/>
        </p:spPr>
        <p:txBody>
          <a:bodyPr wrap="square" rtlCol="0">
            <a:spAutoFit/>
          </a:bodyPr>
          <a:lstStyle/>
          <a:p>
            <a:r>
              <a:rPr lang="es-ES" dirty="0">
                <a:solidFill>
                  <a:schemeClr val="bg1"/>
                </a:solidFill>
              </a:rPr>
              <a:t>07/18/2020</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6608" y="1166018"/>
            <a:ext cx="8229600" cy="4525963"/>
          </a:xfrm>
        </p:spPr>
        <p:txBody>
          <a:bodyPr>
            <a:normAutofit fontScale="85000" lnSpcReduction="20000"/>
          </a:bodyPr>
          <a:lstStyle/>
          <a:p>
            <a:pPr>
              <a:buClr>
                <a:schemeClr val="bg2">
                  <a:lumMod val="50000"/>
                </a:schemeClr>
              </a:buClr>
              <a:buSzPct val="100000"/>
            </a:pPr>
            <a:r>
              <a:rPr lang="en-US" dirty="0"/>
              <a:t>Non-resident Alien: 50% maximum</a:t>
            </a:r>
          </a:p>
          <a:p>
            <a:pPr eaLnBrk="1" hangingPunct="1">
              <a:buNone/>
            </a:pPr>
            <a:endParaRPr lang="en-US" dirty="0"/>
          </a:p>
          <a:p>
            <a:pPr>
              <a:buClr>
                <a:schemeClr val="bg2">
                  <a:lumMod val="50000"/>
                </a:schemeClr>
              </a:buClr>
              <a:buSzPct val="100000"/>
            </a:pPr>
            <a:r>
              <a:rPr lang="en-US" dirty="0"/>
              <a:t>U.S. Citizens:  67% unless on fellowship – 50%</a:t>
            </a:r>
          </a:p>
          <a:p>
            <a:pPr eaLnBrk="1" hangingPunct="1">
              <a:buNone/>
            </a:pPr>
            <a:endParaRPr lang="en-US" dirty="0"/>
          </a:p>
          <a:p>
            <a:pPr eaLnBrk="1" hangingPunct="1">
              <a:buClr>
                <a:schemeClr val="bg2">
                  <a:lumMod val="50000"/>
                </a:schemeClr>
              </a:buClr>
              <a:buSzPct val="100000"/>
            </a:pPr>
            <a:r>
              <a:rPr lang="en-US" dirty="0"/>
              <a:t>PR card holders:  67% unless on fellowship – 50%</a:t>
            </a:r>
          </a:p>
          <a:p>
            <a:pPr eaLnBrk="1" hangingPunct="1">
              <a:buNone/>
            </a:pPr>
            <a:endParaRPr lang="en-US" dirty="0"/>
          </a:p>
          <a:p>
            <a:pPr eaLnBrk="1" hangingPunct="1">
              <a:buClr>
                <a:schemeClr val="bg2">
                  <a:lumMod val="50000"/>
                </a:schemeClr>
              </a:buClr>
              <a:buSzPct val="100000"/>
            </a:pPr>
            <a:r>
              <a:rPr lang="en-US" dirty="0"/>
              <a:t>EAD (employment authorization card): 67% unless on fellowship – 50%</a:t>
            </a:r>
          </a:p>
          <a:p>
            <a:pPr eaLnBrk="1" hangingPunct="1">
              <a:buNone/>
            </a:pPr>
            <a:endParaRPr lang="en-US" dirty="0"/>
          </a:p>
          <a:p>
            <a:pPr eaLnBrk="1" hangingPunct="1">
              <a:buClr>
                <a:schemeClr val="bg2">
                  <a:lumMod val="50000"/>
                </a:schemeClr>
              </a:buClr>
              <a:buSzPct val="100000"/>
            </a:pPr>
            <a:r>
              <a:rPr lang="en-US" dirty="0"/>
              <a:t>Breaks (Fall, Winter, Spring)- Can be employed up to 100% regardless of above status.  EXCEPTION: Summer -  if a student is enrolled in classes – the maximum percentage is 67% (fellowships excluded)</a:t>
            </a:r>
          </a:p>
          <a:p>
            <a:pPr eaLnBrk="1" hangingPunct="1">
              <a:buNone/>
            </a:pPr>
            <a:endParaRPr lang="en-US" dirty="0"/>
          </a:p>
        </p:txBody>
      </p:sp>
      <p:sp>
        <p:nvSpPr>
          <p:cNvPr id="12290" name="AutoShape 2"/>
          <p:cNvSpPr>
            <a:spLocks noGrp="1" noChangeArrowheads="1"/>
          </p:cNvSpPr>
          <p:nvPr>
            <p:ph type="title"/>
          </p:nvPr>
        </p:nvSpPr>
        <p:spPr>
          <a:xfrm>
            <a:off x="375385" y="152400"/>
            <a:ext cx="9835415" cy="1143000"/>
          </a:xfrm>
        </p:spPr>
        <p:txBody>
          <a:bodyPr/>
          <a:lstStyle/>
          <a:p>
            <a:pPr algn="l" eaLnBrk="1" hangingPunct="1"/>
            <a:r>
              <a:rPr lang="en-US" dirty="0"/>
              <a:t>Limitations to Employment</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7133752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subTnLst>
                                    <p:animClr clrSpc="rgb" dir="cw">
                                      <p:cBhvr override="childStyle">
                                        <p:cTn dur="1" fill="hold" display="0" masterRel="nextClick" afterEffect="1"/>
                                        <p:tgtEl>
                                          <p:spTgt spid="12291">
                                            <p:txEl>
                                              <p:pRg st="0" end="0"/>
                                            </p:txEl>
                                          </p:spTgt>
                                        </p:tgtEl>
                                        <p:attrNameLst>
                                          <p:attrName>ppt_c</p:attrName>
                                        </p:attrNameLst>
                                      </p:cBhvr>
                                      <p:to>
                                        <a:srgbClr val="44B9E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subTnLst>
                                    <p:animClr clrSpc="rgb" dir="cw">
                                      <p:cBhvr override="childStyle">
                                        <p:cTn dur="1" fill="hold" display="0" masterRel="nextClick" afterEffect="1"/>
                                        <p:tgtEl>
                                          <p:spTgt spid="12291">
                                            <p:txEl>
                                              <p:pRg st="2" end="2"/>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fade">
                                      <p:cBhvr>
                                        <p:cTn id="17" dur="500"/>
                                        <p:tgtEl>
                                          <p:spTgt spid="12291">
                                            <p:txEl>
                                              <p:pRg st="4" end="4"/>
                                            </p:txEl>
                                          </p:spTgt>
                                        </p:tgtEl>
                                      </p:cBhvr>
                                    </p:animEffect>
                                  </p:childTnLst>
                                  <p:subTnLst>
                                    <p:animClr clrSpc="rgb" dir="cw">
                                      <p:cBhvr override="childStyle">
                                        <p:cTn dur="1" fill="hold" display="0" masterRel="nextClick" afterEffect="1"/>
                                        <p:tgtEl>
                                          <p:spTgt spid="12291">
                                            <p:txEl>
                                              <p:pRg st="4" end="4"/>
                                            </p:txEl>
                                          </p:spTgt>
                                        </p:tgtEl>
                                        <p:attrNameLst>
                                          <p:attrName>ppt_c</p:attrName>
                                        </p:attrNameLst>
                                      </p:cBhvr>
                                      <p:to>
                                        <a:srgbClr val="44B9E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fade">
                                      <p:cBhvr>
                                        <p:cTn id="22" dur="500"/>
                                        <p:tgtEl>
                                          <p:spTgt spid="12291">
                                            <p:txEl>
                                              <p:pRg st="6" end="6"/>
                                            </p:txEl>
                                          </p:spTgt>
                                        </p:tgtEl>
                                      </p:cBhvr>
                                    </p:animEffect>
                                  </p:childTnLst>
                                  <p:subTnLst>
                                    <p:animClr clrSpc="rgb" dir="cw">
                                      <p:cBhvr override="childStyle">
                                        <p:cTn dur="1" fill="hold" display="0" masterRel="nextClick" afterEffect="1"/>
                                        <p:tgtEl>
                                          <p:spTgt spid="12291">
                                            <p:txEl>
                                              <p:pRg st="6" end="6"/>
                                            </p:txEl>
                                          </p:spTgt>
                                        </p:tgtEl>
                                        <p:attrNameLst>
                                          <p:attrName>ppt_c</p:attrName>
                                        </p:attrNameLst>
                                      </p:cBhvr>
                                      <p:to>
                                        <a:srgbClr val="44B9E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animEffect transition="in" filter="fade">
                                      <p:cBhvr>
                                        <p:cTn id="2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Compensation</a:t>
            </a:r>
          </a:p>
        </p:txBody>
      </p:sp>
    </p:spTree>
    <p:extLst>
      <p:ext uri="{BB962C8B-B14F-4D97-AF65-F5344CB8AC3E}">
        <p14:creationId xmlns:p14="http://schemas.microsoft.com/office/powerpoint/2010/main" val="427377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133" y="152400"/>
            <a:ext cx="9931667" cy="1143000"/>
          </a:xfrm>
        </p:spPr>
        <p:txBody>
          <a:bodyPr/>
          <a:lstStyle/>
          <a:p>
            <a:pPr eaLnBrk="1" hangingPunct="1"/>
            <a:r>
              <a:rPr lang="en-US" dirty="0"/>
              <a:t>Stipend Payments</a:t>
            </a:r>
          </a:p>
        </p:txBody>
      </p:sp>
      <p:sp>
        <p:nvSpPr>
          <p:cNvPr id="19459" name="Rectangle 2"/>
          <p:cNvSpPr>
            <a:spLocks noChangeArrowheads="1"/>
          </p:cNvSpPr>
          <p:nvPr/>
        </p:nvSpPr>
        <p:spPr bwMode="auto">
          <a:xfrm>
            <a:off x="279133" y="1190324"/>
            <a:ext cx="6705600" cy="3785652"/>
          </a:xfrm>
          <a:prstGeom prst="rect">
            <a:avLst/>
          </a:prstGeom>
          <a:noFill/>
          <a:ln w="9525">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US" sz="2000" dirty="0"/>
              <a:t>Must be paid via direct deposit</a:t>
            </a:r>
          </a:p>
          <a:p>
            <a:pPr marL="342900" indent="-342900">
              <a:buClr>
                <a:schemeClr val="bg2">
                  <a:lumMod val="50000"/>
                </a:schemeClr>
              </a:buClr>
              <a:buFont typeface="Wingdings" pitchFamily="2" charset="2"/>
              <a:buChar char="§"/>
            </a:pPr>
            <a:endParaRPr lang="en-US" sz="2000" dirty="0"/>
          </a:p>
          <a:p>
            <a:pPr marL="342900" indent="-342900">
              <a:buClr>
                <a:schemeClr val="bg2">
                  <a:lumMod val="50000"/>
                </a:schemeClr>
              </a:buClr>
              <a:buFont typeface="Wingdings" pitchFamily="2" charset="2"/>
              <a:buChar char="§"/>
            </a:pPr>
            <a:r>
              <a:rPr lang="en-US" sz="2000" dirty="0"/>
              <a:t>New employees have 30 days to provide direct deposit information</a:t>
            </a:r>
          </a:p>
          <a:p>
            <a:pPr marL="342900" indent="-342900">
              <a:buClr>
                <a:schemeClr val="bg2">
                  <a:lumMod val="50000"/>
                </a:schemeClr>
              </a:buClr>
              <a:buFont typeface="Wingdings" pitchFamily="2" charset="2"/>
              <a:buChar char="§"/>
            </a:pPr>
            <a:endParaRPr lang="en-US" sz="2000" dirty="0"/>
          </a:p>
          <a:p>
            <a:pPr>
              <a:buClr>
                <a:srgbClr val="00AAE6"/>
              </a:buClr>
            </a:pPr>
            <a:endParaRPr lang="en-US" sz="2000" dirty="0"/>
          </a:p>
          <a:p>
            <a:r>
              <a:rPr lang="en-US" sz="2000" b="1" dirty="0">
                <a:solidFill>
                  <a:schemeClr val="bg2">
                    <a:lumMod val="50000"/>
                  </a:schemeClr>
                </a:solidFill>
              </a:rPr>
              <a:t>My UI Info:</a:t>
            </a:r>
          </a:p>
          <a:p>
            <a:pPr marL="342900" indent="-342900">
              <a:buClr>
                <a:schemeClr val="bg2">
                  <a:lumMod val="50000"/>
                </a:schemeClr>
              </a:buClr>
              <a:buSzPct val="85000"/>
              <a:buFont typeface="Wingdings" pitchFamily="2" charset="2"/>
              <a:buChar char="§"/>
            </a:pPr>
            <a:r>
              <a:rPr lang="en-US" sz="2000" dirty="0">
                <a:hlinkClick r:id="rId2"/>
              </a:rPr>
              <a:t>https://www.hr.uillinois.edu/myinfo</a:t>
            </a:r>
            <a:r>
              <a:rPr lang="en-US" sz="2000" dirty="0"/>
              <a:t>  </a:t>
            </a:r>
          </a:p>
          <a:p>
            <a:pPr marL="342900" indent="-342900">
              <a:buClr>
                <a:schemeClr val="bg2">
                  <a:lumMod val="50000"/>
                </a:schemeClr>
              </a:buClr>
              <a:buSzPct val="85000"/>
              <a:buFont typeface="Wingdings" pitchFamily="2" charset="2"/>
              <a:buChar char="§"/>
            </a:pPr>
            <a:r>
              <a:rPr lang="en-US" sz="2000" dirty="0"/>
              <a:t>Compensation Tab</a:t>
            </a:r>
          </a:p>
          <a:p>
            <a:pPr marL="342900" indent="-342900">
              <a:buClr>
                <a:schemeClr val="bg2">
                  <a:lumMod val="50000"/>
                </a:schemeClr>
              </a:buClr>
              <a:buSzPct val="85000"/>
              <a:buFont typeface="Wingdings" pitchFamily="2" charset="2"/>
              <a:buChar char="§"/>
            </a:pPr>
            <a:r>
              <a:rPr lang="en-US" sz="2000" i="1" dirty="0"/>
              <a:t>Provide bank information</a:t>
            </a:r>
          </a:p>
          <a:p>
            <a:pPr marL="342900" indent="-342900">
              <a:buClr>
                <a:schemeClr val="bg2">
                  <a:lumMod val="50000"/>
                </a:schemeClr>
              </a:buClr>
              <a:buSzPct val="85000"/>
              <a:buFont typeface="Wingdings" pitchFamily="2" charset="2"/>
              <a:buChar char="§"/>
            </a:pPr>
            <a:r>
              <a:rPr lang="en-US" sz="2000" i="1" dirty="0"/>
              <a:t>Access earnings statements</a:t>
            </a:r>
          </a:p>
          <a:p>
            <a:pPr marL="342900" indent="-342900">
              <a:buClr>
                <a:schemeClr val="bg2">
                  <a:lumMod val="50000"/>
                </a:schemeClr>
              </a:buClr>
              <a:buSzPct val="85000"/>
              <a:buFont typeface="Wingdings" pitchFamily="2" charset="2"/>
              <a:buChar char="§"/>
            </a:pPr>
            <a:r>
              <a:rPr lang="en-US" sz="2000" i="1" dirty="0"/>
              <a:t>Provide tax withholding information (W-4) US citizens ONLY</a:t>
            </a:r>
            <a:endParaRPr lang="en-US" sz="2000" dirty="0"/>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7063075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subTnLst>
                                    <p:animClr clrSpc="rgb" dir="cw">
                                      <p:cBhvr override="childStyle">
                                        <p:cTn dur="1" fill="hold" display="0" masterRel="nextClick" afterEffect="1"/>
                                        <p:tgtEl>
                                          <p:spTgt spid="19459">
                                            <p:txEl>
                                              <p:pRg st="0" end="0"/>
                                            </p:txEl>
                                          </p:spTgt>
                                        </p:tgtEl>
                                        <p:attrNameLst>
                                          <p:attrName>ppt_c</p:attrName>
                                        </p:attrNameLst>
                                      </p:cBhvr>
                                      <p:to>
                                        <a:srgbClr val="44B9E8"/>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dissolve">
                                      <p:cBhvr>
                                        <p:cTn id="12" dur="500"/>
                                        <p:tgtEl>
                                          <p:spTgt spid="19459">
                                            <p:txEl>
                                              <p:pRg st="2" end="2"/>
                                            </p:txEl>
                                          </p:spTgt>
                                        </p:tgtEl>
                                      </p:cBhvr>
                                    </p:animEffect>
                                  </p:childTnLst>
                                  <p:subTnLst>
                                    <p:animClr clrSpc="rgb" dir="cw">
                                      <p:cBhvr override="childStyle">
                                        <p:cTn dur="1" fill="hold" display="0" masterRel="nextClick" afterEffect="1"/>
                                        <p:tgtEl>
                                          <p:spTgt spid="19459">
                                            <p:txEl>
                                              <p:pRg st="2" end="2"/>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dissolve">
                                      <p:cBhvr>
                                        <p:cTn id="17" dur="500"/>
                                        <p:tgtEl>
                                          <p:spTgt spid="19459">
                                            <p:txEl>
                                              <p:pRg st="5" end="5"/>
                                            </p:txEl>
                                          </p:spTgt>
                                        </p:tgtEl>
                                      </p:cBhvr>
                                    </p:animEffect>
                                  </p:childTnLst>
                                  <p:subTnLst>
                                    <p:animClr clrSpc="rgb" dir="cw">
                                      <p:cBhvr override="childStyle">
                                        <p:cTn dur="1" fill="hold" display="0" masterRel="nextClick" afterEffect="1"/>
                                        <p:tgtEl>
                                          <p:spTgt spid="19459">
                                            <p:txEl>
                                              <p:pRg st="5" end="5"/>
                                            </p:txEl>
                                          </p:spTgt>
                                        </p:tgtEl>
                                        <p:attrNameLst>
                                          <p:attrName>ppt_c</p:attrName>
                                        </p:attrNameLst>
                                      </p:cBhvr>
                                      <p:to>
                                        <a:srgbClr val="44B9E8"/>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dissolve">
                                      <p:cBhvr>
                                        <p:cTn id="22" dur="500"/>
                                        <p:tgtEl>
                                          <p:spTgt spid="194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animEffect transition="in" filter="dissolve">
                                      <p:cBhvr>
                                        <p:cTn id="27" dur="500"/>
                                        <p:tgtEl>
                                          <p:spTgt spid="1945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8" end="8"/>
                                            </p:txEl>
                                          </p:spTgt>
                                        </p:tgtEl>
                                        <p:attrNameLst>
                                          <p:attrName>style.visibility</p:attrName>
                                        </p:attrNameLst>
                                      </p:cBhvr>
                                      <p:to>
                                        <p:strVal val="visible"/>
                                      </p:to>
                                    </p:set>
                                    <p:animEffect transition="in" filter="dissolve">
                                      <p:cBhvr>
                                        <p:cTn id="32" dur="100"/>
                                        <p:tgtEl>
                                          <p:spTgt spid="1945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59">
                                            <p:txEl>
                                              <p:pRg st="9" end="9"/>
                                            </p:txEl>
                                          </p:spTgt>
                                        </p:tgtEl>
                                        <p:attrNameLst>
                                          <p:attrName>style.visibility</p:attrName>
                                        </p:attrNameLst>
                                      </p:cBhvr>
                                      <p:to>
                                        <p:strVal val="visible"/>
                                      </p:to>
                                    </p:set>
                                    <p:animEffect transition="in" filter="dissolve">
                                      <p:cBhvr>
                                        <p:cTn id="37" dur="500"/>
                                        <p:tgtEl>
                                          <p:spTgt spid="1945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59">
                                            <p:txEl>
                                              <p:pRg st="10" end="10"/>
                                            </p:txEl>
                                          </p:spTgt>
                                        </p:tgtEl>
                                        <p:attrNameLst>
                                          <p:attrName>style.visibility</p:attrName>
                                        </p:attrNameLst>
                                      </p:cBhvr>
                                      <p:to>
                                        <p:strVal val="visible"/>
                                      </p:to>
                                    </p:set>
                                    <p:animEffect transition="in" filter="dissolve">
                                      <p:cBhvr>
                                        <p:cTn id="42"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78823" y="1342724"/>
            <a:ext cx="8229600" cy="4572000"/>
          </a:xfrm>
        </p:spPr>
        <p:txBody>
          <a:bodyPr>
            <a:normAutofit fontScale="55000" lnSpcReduction="20000"/>
          </a:bodyPr>
          <a:lstStyle/>
          <a:p>
            <a:pPr eaLnBrk="1" hangingPunct="1">
              <a:lnSpc>
                <a:spcPct val="90000"/>
              </a:lnSpc>
              <a:buClr>
                <a:schemeClr val="bg2">
                  <a:lumMod val="50000"/>
                </a:schemeClr>
              </a:buClr>
              <a:buSzPct val="100000"/>
              <a:buFont typeface="Wingdings" pitchFamily="2" charset="2"/>
              <a:buChar char="§"/>
            </a:pPr>
            <a:endParaRPr lang="en-US" dirty="0"/>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Pay dates are on the 16</a:t>
            </a:r>
            <a:r>
              <a:rPr lang="en-US" baseline="30000" dirty="0">
                <a:solidFill>
                  <a:schemeClr val="tx1"/>
                </a:solidFill>
              </a:rPr>
              <a:t>th</a:t>
            </a:r>
            <a:r>
              <a:rPr lang="en-US" dirty="0">
                <a:solidFill>
                  <a:schemeClr val="tx1"/>
                </a:solidFill>
              </a:rPr>
              <a:t> of every month</a:t>
            </a:r>
          </a:p>
          <a:p>
            <a:pPr lvl="1">
              <a:lnSpc>
                <a:spcPct val="90000"/>
              </a:lnSpc>
              <a:buClr>
                <a:schemeClr val="bg2">
                  <a:lumMod val="50000"/>
                </a:schemeClr>
              </a:buClr>
              <a:buSzPct val="100000"/>
              <a:buFont typeface="Wingdings" panose="05000000000000000000" pitchFamily="2" charset="2"/>
              <a:buChar char="§"/>
            </a:pPr>
            <a:r>
              <a:rPr lang="en-US" dirty="0">
                <a:solidFill>
                  <a:schemeClr val="tx1"/>
                </a:solidFill>
              </a:rPr>
              <a:t>NOTE: Grad hourly appointments are paid Bi-weekly – and must turn in a timesheet for payment</a:t>
            </a: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Appointment dates are </a:t>
            </a:r>
            <a:r>
              <a:rPr lang="en-US" b="1" dirty="0">
                <a:solidFill>
                  <a:schemeClr val="tx1"/>
                </a:solidFill>
              </a:rPr>
              <a:t>8/16/21-5/15/22</a:t>
            </a:r>
            <a:r>
              <a:rPr lang="en-US" dirty="0">
                <a:solidFill>
                  <a:schemeClr val="tx1"/>
                </a:solidFill>
              </a:rPr>
              <a:t> for the academic year</a:t>
            </a: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Fall: </a:t>
            </a:r>
            <a:r>
              <a:rPr lang="en-US" b="1" dirty="0">
                <a:solidFill>
                  <a:schemeClr val="tx1"/>
                </a:solidFill>
              </a:rPr>
              <a:t>Aug. 16, 2021–Dec. 31, 2021</a:t>
            </a:r>
          </a:p>
          <a:p>
            <a:pPr eaLnBrk="1" hangingPunct="1">
              <a:lnSpc>
                <a:spcPct val="170000"/>
              </a:lnSpc>
              <a:buClr>
                <a:schemeClr val="bg2">
                  <a:lumMod val="50000"/>
                </a:schemeClr>
              </a:buClr>
              <a:buSzPct val="100000"/>
              <a:buFont typeface="Wingdings" panose="05000000000000000000" pitchFamily="2" charset="2"/>
              <a:buChar char="§"/>
            </a:pPr>
            <a:r>
              <a:rPr lang="en-US" dirty="0">
                <a:solidFill>
                  <a:schemeClr val="tx1"/>
                </a:solidFill>
              </a:rPr>
              <a:t>Spring: </a:t>
            </a:r>
            <a:r>
              <a:rPr lang="en-US" b="1" dirty="0">
                <a:solidFill>
                  <a:schemeClr val="tx1"/>
                </a:solidFill>
              </a:rPr>
              <a:t>Jan. 1, 2022–May 15, 2022</a:t>
            </a:r>
          </a:p>
          <a:p>
            <a:pPr marL="281178" indent="-171450">
              <a:buFont typeface="Wingdings" panose="05000000000000000000" pitchFamily="2" charset="2"/>
              <a:buChar char="§"/>
            </a:pPr>
            <a:endParaRPr lang="en-US" sz="400" dirty="0">
              <a:solidFill>
                <a:schemeClr val="tx1"/>
              </a:solidFill>
            </a:endParaRPr>
          </a:p>
          <a:p>
            <a:pPr marL="281178" indent="-171450">
              <a:buFont typeface="Wingdings" panose="05000000000000000000" pitchFamily="2" charset="2"/>
              <a:buChar char="§"/>
            </a:pPr>
            <a:endParaRPr lang="en-US" sz="400" dirty="0">
              <a:solidFill>
                <a:schemeClr val="tx1"/>
              </a:solidFill>
            </a:endParaRPr>
          </a:p>
          <a:p>
            <a:pPr>
              <a:buSzPct val="100000"/>
              <a:buFont typeface="Wingdings" panose="05000000000000000000" pitchFamily="2" charset="2"/>
              <a:buChar char="§"/>
            </a:pPr>
            <a:r>
              <a:rPr lang="en-US" dirty="0">
                <a:solidFill>
                  <a:schemeClr val="tx1"/>
                </a:solidFill>
              </a:rPr>
              <a:t>Assistantships are professional level appointments, percent time is not rigidly equivalent to hours/week</a:t>
            </a:r>
          </a:p>
          <a:p>
            <a:pPr marL="109728" indent="0">
              <a:buNone/>
            </a:pPr>
            <a:r>
              <a:rPr lang="en-US" dirty="0">
                <a:solidFill>
                  <a:schemeClr val="tx1"/>
                </a:solidFill>
              </a:rPr>
              <a:t> </a:t>
            </a:r>
          </a:p>
          <a:p>
            <a:pPr>
              <a:buSzPct val="100000"/>
              <a:buFont typeface="Wingdings" panose="05000000000000000000" pitchFamily="2" charset="2"/>
              <a:buChar char="§"/>
            </a:pPr>
            <a:r>
              <a:rPr lang="en-US" dirty="0">
                <a:solidFill>
                  <a:schemeClr val="tx1"/>
                </a:solidFill>
              </a:rPr>
              <a:t>For example: 50% FTE assistant expected to provide an average of 20 hours/week </a:t>
            </a:r>
            <a:r>
              <a:rPr lang="en-US" i="1" dirty="0">
                <a:solidFill>
                  <a:schemeClr val="tx1"/>
                </a:solidFill>
              </a:rPr>
              <a:t>over the course of the full appointment period </a:t>
            </a: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Service dates</a:t>
            </a:r>
          </a:p>
        </p:txBody>
      </p:sp>
      <p:sp>
        <p:nvSpPr>
          <p:cNvPr id="14338" name="AutoShape 2"/>
          <p:cNvSpPr>
            <a:spLocks noGrp="1" noChangeArrowheads="1"/>
          </p:cNvSpPr>
          <p:nvPr>
            <p:ph type="title"/>
          </p:nvPr>
        </p:nvSpPr>
        <p:spPr/>
        <p:txBody>
          <a:bodyPr/>
          <a:lstStyle/>
          <a:p>
            <a:pPr algn="l" eaLnBrk="1" hangingPunct="1"/>
            <a:r>
              <a:rPr lang="en-US" dirty="0"/>
              <a:t>Pay Dates</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1152741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339">
                                            <p:txEl>
                                              <p:pRg st="1" end="1"/>
                                            </p:txEl>
                                          </p:spTgt>
                                        </p:tgtEl>
                                        <p:attrNameLst>
                                          <p:attrName>ppt_y</p:attrName>
                                        </p:attrNameLst>
                                      </p:cBhvr>
                                      <p:tavLst>
                                        <p:tav tm="0">
                                          <p:val>
                                            <p:strVal val="#ppt_y-#ppt_h/2"/>
                                          </p:val>
                                        </p:tav>
                                        <p:tav tm="100000">
                                          <p:val>
                                            <p:strVal val="#ppt_y"/>
                                          </p:val>
                                        </p:tav>
                                      </p:tavLst>
                                    </p:anim>
                                    <p:anim calcmode="lin" valueType="num">
                                      <p:cBhvr>
                                        <p:cTn id="9" dur="500" fill="hold"/>
                                        <p:tgtEl>
                                          <p:spTgt spid="14339">
                                            <p:txEl>
                                              <p:pRg st="1" end="1"/>
                                            </p:txEl>
                                          </p:spTgt>
                                        </p:tgtEl>
                                        <p:attrNameLst>
                                          <p:attrName>ppt_w</p:attrName>
                                        </p:attrNameLst>
                                      </p:cBhvr>
                                      <p:tavLst>
                                        <p:tav tm="0">
                                          <p:val>
                                            <p:strVal val="#ppt_w"/>
                                          </p:val>
                                        </p:tav>
                                        <p:tav tm="100000">
                                          <p:val>
                                            <p:strVal val="#ppt_w"/>
                                          </p:val>
                                        </p:tav>
                                      </p:tavLst>
                                    </p:anim>
                                    <p:anim calcmode="lin" valueType="num">
                                      <p:cBhvr>
                                        <p:cTn id="10" dur="500" fill="hold"/>
                                        <p:tgtEl>
                                          <p:spTgt spid="14339">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rgbClr val="44B9E8"/>
                                      </p:to>
                                    </p:animClr>
                                  </p:subTnLst>
                                </p:cTn>
                              </p:par>
                              <p:par>
                                <p:cTn id="11" presetID="17" presetClass="entr" presetSubtype="1"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339">
                                            <p:txEl>
                                              <p:pRg st="2" end="2"/>
                                            </p:txEl>
                                          </p:spTgt>
                                        </p:tgtEl>
                                        <p:attrNameLst>
                                          <p:attrName>ppt_y</p:attrName>
                                        </p:attrNameLst>
                                      </p:cBhvr>
                                      <p:tavLst>
                                        <p:tav tm="0">
                                          <p:val>
                                            <p:strVal val="#ppt_y-#ppt_h/2"/>
                                          </p:val>
                                        </p:tav>
                                        <p:tav tm="100000">
                                          <p:val>
                                            <p:strVal val="#ppt_y"/>
                                          </p:val>
                                        </p:tav>
                                      </p:tavLst>
                                    </p:anim>
                                    <p:anim calcmode="lin" valueType="num">
                                      <p:cBhvr>
                                        <p:cTn id="15" dur="500" fill="hold"/>
                                        <p:tgtEl>
                                          <p:spTgt spid="14339">
                                            <p:txEl>
                                              <p:pRg st="2" end="2"/>
                                            </p:txEl>
                                          </p:spTgt>
                                        </p:tgtEl>
                                        <p:attrNameLst>
                                          <p:attrName>ppt_w</p:attrName>
                                        </p:attrNameLst>
                                      </p:cBhvr>
                                      <p:tavLst>
                                        <p:tav tm="0">
                                          <p:val>
                                            <p:strVal val="#ppt_w"/>
                                          </p:val>
                                        </p:tav>
                                        <p:tav tm="100000">
                                          <p:val>
                                            <p:strVal val="#ppt_w"/>
                                          </p:val>
                                        </p:tav>
                                      </p:tavLst>
                                    </p:anim>
                                    <p:anim calcmode="lin" valueType="num">
                                      <p:cBhvr>
                                        <p:cTn id="16" dur="500" fill="hold"/>
                                        <p:tgtEl>
                                          <p:spTgt spid="14339">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rgbClr val="44B9E8"/>
                                      </p:to>
                                    </p:animClr>
                                  </p:sub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 calcmode="lin" valueType="num">
                                      <p:cBhvr>
                                        <p:cTn id="2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14339">
                                            <p:txEl>
                                              <p:pRg st="4" end="4"/>
                                            </p:txEl>
                                          </p:spTgt>
                                        </p:tgtEl>
                                        <p:attrNameLst>
                                          <p:attrName>ppt_y</p:attrName>
                                        </p:attrNameLst>
                                      </p:cBhvr>
                                      <p:tavLst>
                                        <p:tav tm="0">
                                          <p:val>
                                            <p:strVal val="#ppt_y-#ppt_h/2"/>
                                          </p:val>
                                        </p:tav>
                                        <p:tav tm="100000">
                                          <p:val>
                                            <p:strVal val="#ppt_y"/>
                                          </p:val>
                                        </p:tav>
                                      </p:tavLst>
                                    </p:anim>
                                    <p:anim calcmode="lin" valueType="num">
                                      <p:cBhvr>
                                        <p:cTn id="23" dur="500" fill="hold"/>
                                        <p:tgtEl>
                                          <p:spTgt spid="14339">
                                            <p:txEl>
                                              <p:pRg st="4" end="4"/>
                                            </p:txEl>
                                          </p:spTgt>
                                        </p:tgtEl>
                                        <p:attrNameLst>
                                          <p:attrName>ppt_w</p:attrName>
                                        </p:attrNameLst>
                                      </p:cBhvr>
                                      <p:tavLst>
                                        <p:tav tm="0">
                                          <p:val>
                                            <p:strVal val="#ppt_w"/>
                                          </p:val>
                                        </p:tav>
                                        <p:tav tm="100000">
                                          <p:val>
                                            <p:strVal val="#ppt_w"/>
                                          </p:val>
                                        </p:tav>
                                      </p:tavLst>
                                    </p:anim>
                                    <p:anim calcmode="lin" valueType="num">
                                      <p:cBhvr>
                                        <p:cTn id="24" dur="500" fill="hold"/>
                                        <p:tgtEl>
                                          <p:spTgt spid="14339">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 calcmode="lin" valueType="num">
                                      <p:cBhvr>
                                        <p:cTn id="29"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6" end="6"/>
                                            </p:txEl>
                                          </p:spTgt>
                                        </p:tgtEl>
                                        <p:attrNameLst>
                                          <p:attrName>ppt_y</p:attrName>
                                        </p:attrNameLst>
                                      </p:cBhvr>
                                      <p:tavLst>
                                        <p:tav tm="0">
                                          <p:val>
                                            <p:strVal val="#ppt_y-#ppt_h/2"/>
                                          </p:val>
                                        </p:tav>
                                        <p:tav tm="100000">
                                          <p:val>
                                            <p:strVal val="#ppt_y"/>
                                          </p:val>
                                        </p:tav>
                                      </p:tavLst>
                                    </p:anim>
                                    <p:anim calcmode="lin" valueType="num">
                                      <p:cBhvr>
                                        <p:cTn id="31" dur="500" fill="hold"/>
                                        <p:tgtEl>
                                          <p:spTgt spid="14339">
                                            <p:txEl>
                                              <p:pRg st="6" end="6"/>
                                            </p:txEl>
                                          </p:spTgt>
                                        </p:tgtEl>
                                        <p:attrNameLst>
                                          <p:attrName>ppt_w</p:attrName>
                                        </p:attrNameLst>
                                      </p:cBhvr>
                                      <p:tavLst>
                                        <p:tav tm="0">
                                          <p:val>
                                            <p:strVal val="#ppt_w"/>
                                          </p:val>
                                        </p:tav>
                                        <p:tav tm="100000">
                                          <p:val>
                                            <p:strVal val="#ppt_w"/>
                                          </p:val>
                                        </p:tav>
                                      </p:tavLst>
                                    </p:anim>
                                    <p:anim calcmode="lin" valueType="num">
                                      <p:cBhvr>
                                        <p:cTn id="32" dur="500" fill="hold"/>
                                        <p:tgtEl>
                                          <p:spTgt spid="14339">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6" end="6"/>
                                            </p:txEl>
                                          </p:spTgt>
                                        </p:tgtEl>
                                        <p:attrNameLst>
                                          <p:attrName>ppt_c</p:attrName>
                                        </p:attrNameLst>
                                      </p:cBhvr>
                                      <p:to>
                                        <a:srgbClr val="44B9E8"/>
                                      </p:to>
                                    </p:animClr>
                                  </p:sub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 calcmode="lin" valueType="num">
                                      <p:cBhvr>
                                        <p:cTn id="37"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14339">
                                            <p:txEl>
                                              <p:pRg st="7" end="7"/>
                                            </p:txEl>
                                          </p:spTgt>
                                        </p:tgtEl>
                                        <p:attrNameLst>
                                          <p:attrName>ppt_y</p:attrName>
                                        </p:attrNameLst>
                                      </p:cBhvr>
                                      <p:tavLst>
                                        <p:tav tm="0">
                                          <p:val>
                                            <p:strVal val="#ppt_y-#ppt_h/2"/>
                                          </p:val>
                                        </p:tav>
                                        <p:tav tm="100000">
                                          <p:val>
                                            <p:strVal val="#ppt_y"/>
                                          </p:val>
                                        </p:tav>
                                      </p:tavLst>
                                    </p:anim>
                                    <p:anim calcmode="lin" valueType="num">
                                      <p:cBhvr>
                                        <p:cTn id="39" dur="500" fill="hold"/>
                                        <p:tgtEl>
                                          <p:spTgt spid="14339">
                                            <p:txEl>
                                              <p:pRg st="7" end="7"/>
                                            </p:txEl>
                                          </p:spTgt>
                                        </p:tgtEl>
                                        <p:attrNameLst>
                                          <p:attrName>ppt_w</p:attrName>
                                        </p:attrNameLst>
                                      </p:cBhvr>
                                      <p:tavLst>
                                        <p:tav tm="0">
                                          <p:val>
                                            <p:strVal val="#ppt_w"/>
                                          </p:val>
                                        </p:tav>
                                        <p:tav tm="100000">
                                          <p:val>
                                            <p:strVal val="#ppt_w"/>
                                          </p:val>
                                        </p:tav>
                                      </p:tavLst>
                                    </p:anim>
                                    <p:anim calcmode="lin" valueType="num">
                                      <p:cBhvr>
                                        <p:cTn id="40" dur="500" fill="hold"/>
                                        <p:tgtEl>
                                          <p:spTgt spid="14339">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7" end="7"/>
                                            </p:txEl>
                                          </p:spTgt>
                                        </p:tgtEl>
                                        <p:attrNameLst>
                                          <p:attrName>ppt_c</p:attrName>
                                        </p:attrNameLst>
                                      </p:cBhvr>
                                      <p:to>
                                        <a:srgbClr val="44B9E8"/>
                                      </p:to>
                                    </p:animClr>
                                  </p:sub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14339">
                                            <p:txEl>
                                              <p:pRg st="10" end="10"/>
                                            </p:txEl>
                                          </p:spTgt>
                                        </p:tgtEl>
                                        <p:attrNameLst>
                                          <p:attrName>style.visibility</p:attrName>
                                        </p:attrNameLst>
                                      </p:cBhvr>
                                      <p:to>
                                        <p:strVal val="visible"/>
                                      </p:to>
                                    </p:set>
                                    <p:anim calcmode="lin" valueType="num">
                                      <p:cBhvr>
                                        <p:cTn id="45"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4339">
                                            <p:txEl>
                                              <p:pRg st="10" end="10"/>
                                            </p:txEl>
                                          </p:spTgt>
                                        </p:tgtEl>
                                        <p:attrNameLst>
                                          <p:attrName>ppt_y</p:attrName>
                                        </p:attrNameLst>
                                      </p:cBhvr>
                                      <p:tavLst>
                                        <p:tav tm="0">
                                          <p:val>
                                            <p:strVal val="#ppt_y-#ppt_h/2"/>
                                          </p:val>
                                        </p:tav>
                                        <p:tav tm="100000">
                                          <p:val>
                                            <p:strVal val="#ppt_y"/>
                                          </p:val>
                                        </p:tav>
                                      </p:tavLst>
                                    </p:anim>
                                    <p:anim calcmode="lin" valueType="num">
                                      <p:cBhvr>
                                        <p:cTn id="47" dur="500" fill="hold"/>
                                        <p:tgtEl>
                                          <p:spTgt spid="14339">
                                            <p:txEl>
                                              <p:pRg st="10" end="10"/>
                                            </p:txEl>
                                          </p:spTgt>
                                        </p:tgtEl>
                                        <p:attrNameLst>
                                          <p:attrName>ppt_w</p:attrName>
                                        </p:attrNameLst>
                                      </p:cBhvr>
                                      <p:tavLst>
                                        <p:tav tm="0">
                                          <p:val>
                                            <p:strVal val="#ppt_w"/>
                                          </p:val>
                                        </p:tav>
                                        <p:tav tm="100000">
                                          <p:val>
                                            <p:strVal val="#ppt_w"/>
                                          </p:val>
                                        </p:tav>
                                      </p:tavLst>
                                    </p:anim>
                                    <p:anim calcmode="lin" valueType="num">
                                      <p:cBhvr>
                                        <p:cTn id="48" dur="500" fill="hold"/>
                                        <p:tgtEl>
                                          <p:spTgt spid="14339">
                                            <p:txEl>
                                              <p:pRg st="10" end="1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0" end="10"/>
                                            </p:txEl>
                                          </p:spTgt>
                                        </p:tgtEl>
                                        <p:attrNameLst>
                                          <p:attrName>ppt_c</p:attrName>
                                        </p:attrNameLst>
                                      </p:cBhvr>
                                      <p:to>
                                        <a:srgbClr val="44B9E8"/>
                                      </p:to>
                                    </p:animClr>
                                  </p:sub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14339">
                                            <p:txEl>
                                              <p:pRg st="11" end="11"/>
                                            </p:txEl>
                                          </p:spTgt>
                                        </p:tgtEl>
                                        <p:attrNameLst>
                                          <p:attrName>style.visibility</p:attrName>
                                        </p:attrNameLst>
                                      </p:cBhvr>
                                      <p:to>
                                        <p:strVal val="visible"/>
                                      </p:to>
                                    </p:set>
                                    <p:anim calcmode="lin" valueType="num">
                                      <p:cBhvr>
                                        <p:cTn id="53"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p:cTn id="54" dur="500" fill="hold"/>
                                        <p:tgtEl>
                                          <p:spTgt spid="14339">
                                            <p:txEl>
                                              <p:pRg st="11" end="11"/>
                                            </p:txEl>
                                          </p:spTgt>
                                        </p:tgtEl>
                                        <p:attrNameLst>
                                          <p:attrName>ppt_y</p:attrName>
                                        </p:attrNameLst>
                                      </p:cBhvr>
                                      <p:tavLst>
                                        <p:tav tm="0">
                                          <p:val>
                                            <p:strVal val="#ppt_y-#ppt_h/2"/>
                                          </p:val>
                                        </p:tav>
                                        <p:tav tm="100000">
                                          <p:val>
                                            <p:strVal val="#ppt_y"/>
                                          </p:val>
                                        </p:tav>
                                      </p:tavLst>
                                    </p:anim>
                                    <p:anim calcmode="lin" valueType="num">
                                      <p:cBhvr>
                                        <p:cTn id="55" dur="500" fill="hold"/>
                                        <p:tgtEl>
                                          <p:spTgt spid="14339">
                                            <p:txEl>
                                              <p:pRg st="11" end="11"/>
                                            </p:txEl>
                                          </p:spTgt>
                                        </p:tgtEl>
                                        <p:attrNameLst>
                                          <p:attrName>ppt_w</p:attrName>
                                        </p:attrNameLst>
                                      </p:cBhvr>
                                      <p:tavLst>
                                        <p:tav tm="0">
                                          <p:val>
                                            <p:strVal val="#ppt_w"/>
                                          </p:val>
                                        </p:tav>
                                        <p:tav tm="100000">
                                          <p:val>
                                            <p:strVal val="#ppt_w"/>
                                          </p:val>
                                        </p:tav>
                                      </p:tavLst>
                                    </p:anim>
                                    <p:anim calcmode="lin" valueType="num">
                                      <p:cBhvr>
                                        <p:cTn id="56" dur="500" fill="hold"/>
                                        <p:tgtEl>
                                          <p:spTgt spid="14339">
                                            <p:txEl>
                                              <p:pRg st="11" end="1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1" end="11"/>
                                            </p:txEl>
                                          </p:spTgt>
                                        </p:tgtEl>
                                        <p:attrNameLst>
                                          <p:attrName>ppt_c</p:attrName>
                                        </p:attrNameLst>
                                      </p:cBhvr>
                                      <p:to>
                                        <a:srgbClr val="44B9E8"/>
                                      </p:to>
                                    </p:animClr>
                                  </p:sub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14339">
                                            <p:txEl>
                                              <p:pRg st="12" end="12"/>
                                            </p:txEl>
                                          </p:spTgt>
                                        </p:tgtEl>
                                        <p:attrNameLst>
                                          <p:attrName>style.visibility</p:attrName>
                                        </p:attrNameLst>
                                      </p:cBhvr>
                                      <p:to>
                                        <p:strVal val="visible"/>
                                      </p:to>
                                    </p:set>
                                    <p:anim calcmode="lin" valueType="num">
                                      <p:cBhvr>
                                        <p:cTn id="61" dur="5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p:cTn id="62" dur="500" fill="hold"/>
                                        <p:tgtEl>
                                          <p:spTgt spid="14339">
                                            <p:txEl>
                                              <p:pRg st="12" end="12"/>
                                            </p:txEl>
                                          </p:spTgt>
                                        </p:tgtEl>
                                        <p:attrNameLst>
                                          <p:attrName>ppt_y</p:attrName>
                                        </p:attrNameLst>
                                      </p:cBhvr>
                                      <p:tavLst>
                                        <p:tav tm="0">
                                          <p:val>
                                            <p:strVal val="#ppt_y-#ppt_h/2"/>
                                          </p:val>
                                        </p:tav>
                                        <p:tav tm="100000">
                                          <p:val>
                                            <p:strVal val="#ppt_y"/>
                                          </p:val>
                                        </p:tav>
                                      </p:tavLst>
                                    </p:anim>
                                    <p:anim calcmode="lin" valueType="num">
                                      <p:cBhvr>
                                        <p:cTn id="63" dur="500" fill="hold"/>
                                        <p:tgtEl>
                                          <p:spTgt spid="14339">
                                            <p:txEl>
                                              <p:pRg st="12" end="12"/>
                                            </p:txEl>
                                          </p:spTgt>
                                        </p:tgtEl>
                                        <p:attrNameLst>
                                          <p:attrName>ppt_w</p:attrName>
                                        </p:attrNameLst>
                                      </p:cBhvr>
                                      <p:tavLst>
                                        <p:tav tm="0">
                                          <p:val>
                                            <p:strVal val="#ppt_w"/>
                                          </p:val>
                                        </p:tav>
                                        <p:tav tm="100000">
                                          <p:val>
                                            <p:strVal val="#ppt_w"/>
                                          </p:val>
                                        </p:tav>
                                      </p:tavLst>
                                    </p:anim>
                                    <p:anim calcmode="lin" valueType="num">
                                      <p:cBhvr>
                                        <p:cTn id="64" dur="500" fill="hold"/>
                                        <p:tgtEl>
                                          <p:spTgt spid="14339">
                                            <p:txEl>
                                              <p:pRg st="12" end="1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2" end="12"/>
                                            </p:txEl>
                                          </p:spTgt>
                                        </p:tgtEl>
                                        <p:attrNameLst>
                                          <p:attrName>ppt_c</p:attrName>
                                        </p:attrNameLst>
                                      </p:cBhvr>
                                      <p:to>
                                        <a:srgbClr val="44B9E8"/>
                                      </p:to>
                                    </p:animClr>
                                  </p:subTnLst>
                                </p:cTn>
                              </p:par>
                            </p:childTnLst>
                          </p:cTn>
                        </p:par>
                      </p:childTnLst>
                    </p:cTn>
                  </p:par>
                  <p:par>
                    <p:cTn id="65" fill="hold">
                      <p:stCondLst>
                        <p:cond delay="indefinite"/>
                      </p:stCondLst>
                      <p:childTnLst>
                        <p:par>
                          <p:cTn id="66" fill="hold">
                            <p:stCondLst>
                              <p:cond delay="0"/>
                            </p:stCondLst>
                            <p:childTnLst>
                              <p:par>
                                <p:cTn id="67" presetID="17" presetClass="entr" presetSubtype="1" fill="hold" grpId="0" nodeType="clickEffect">
                                  <p:stCondLst>
                                    <p:cond delay="0"/>
                                  </p:stCondLst>
                                  <p:childTnLst>
                                    <p:set>
                                      <p:cBhvr>
                                        <p:cTn id="68" dur="1" fill="hold">
                                          <p:stCondLst>
                                            <p:cond delay="0"/>
                                          </p:stCondLst>
                                        </p:cTn>
                                        <p:tgtEl>
                                          <p:spTgt spid="14339">
                                            <p:txEl>
                                              <p:pRg st="14" end="14"/>
                                            </p:txEl>
                                          </p:spTgt>
                                        </p:tgtEl>
                                        <p:attrNameLst>
                                          <p:attrName>style.visibility</p:attrName>
                                        </p:attrNameLst>
                                      </p:cBhvr>
                                      <p:to>
                                        <p:strVal val="visible"/>
                                      </p:to>
                                    </p:set>
                                    <p:anim calcmode="lin" valueType="num">
                                      <p:cBhvr>
                                        <p:cTn id="69" dur="5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p:cTn id="70" dur="500" fill="hold"/>
                                        <p:tgtEl>
                                          <p:spTgt spid="14339">
                                            <p:txEl>
                                              <p:pRg st="14" end="14"/>
                                            </p:txEl>
                                          </p:spTgt>
                                        </p:tgtEl>
                                        <p:attrNameLst>
                                          <p:attrName>ppt_y</p:attrName>
                                        </p:attrNameLst>
                                      </p:cBhvr>
                                      <p:tavLst>
                                        <p:tav tm="0">
                                          <p:val>
                                            <p:strVal val="#ppt_y-#ppt_h/2"/>
                                          </p:val>
                                        </p:tav>
                                        <p:tav tm="100000">
                                          <p:val>
                                            <p:strVal val="#ppt_y"/>
                                          </p:val>
                                        </p:tav>
                                      </p:tavLst>
                                    </p:anim>
                                    <p:anim calcmode="lin" valueType="num">
                                      <p:cBhvr>
                                        <p:cTn id="71" dur="500" fill="hold"/>
                                        <p:tgtEl>
                                          <p:spTgt spid="14339">
                                            <p:txEl>
                                              <p:pRg st="14" end="14"/>
                                            </p:txEl>
                                          </p:spTgt>
                                        </p:tgtEl>
                                        <p:attrNameLst>
                                          <p:attrName>ppt_w</p:attrName>
                                        </p:attrNameLst>
                                      </p:cBhvr>
                                      <p:tavLst>
                                        <p:tav tm="0">
                                          <p:val>
                                            <p:strVal val="#ppt_w"/>
                                          </p:val>
                                        </p:tav>
                                        <p:tav tm="100000">
                                          <p:val>
                                            <p:strVal val="#ppt_w"/>
                                          </p:val>
                                        </p:tav>
                                      </p:tavLst>
                                    </p:anim>
                                    <p:anim calcmode="lin" valueType="num">
                                      <p:cBhvr>
                                        <p:cTn id="72" dur="500" fill="hold"/>
                                        <p:tgtEl>
                                          <p:spTgt spid="14339">
                                            <p:txEl>
                                              <p:pRg st="14" end="1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a:p>
          <a:p>
            <a:pPr>
              <a:buSzPct val="100000"/>
              <a:buFont typeface="Wingdings" panose="05000000000000000000" pitchFamily="2" charset="2"/>
              <a:buChar char="§"/>
            </a:pPr>
            <a:r>
              <a:rPr lang="en-US" dirty="0"/>
              <a:t>Federal Labor Standards Act (FLSA) determines whether a position/employee is eligible to be paid overtime.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TA’s, RA’s, and PGA’s are FLSA exempt and therefore not eligible to receive overtime compensation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Administrative GA positions are non-exempt and eligible for overtime if more than 40 hours are worked in a single week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Required to keep record of actual hours worked</a:t>
            </a:r>
          </a:p>
          <a:p>
            <a:pPr>
              <a:buSzPct val="100000"/>
              <a:buFont typeface="Wingdings" panose="05000000000000000000" pitchFamily="2" charset="2"/>
              <a:buChar char="§"/>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pPr algn="l"/>
            <a:r>
              <a:rPr lang="en-US" dirty="0"/>
              <a:t>Overtime Pay </a:t>
            </a:r>
          </a:p>
        </p:txBody>
      </p:sp>
    </p:spTree>
    <p:extLst>
      <p:ext uri="{BB962C8B-B14F-4D97-AF65-F5344CB8AC3E}">
        <p14:creationId xmlns:p14="http://schemas.microsoft.com/office/powerpoint/2010/main" val="3855066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Tuition Waivers</a:t>
            </a:r>
          </a:p>
        </p:txBody>
      </p:sp>
    </p:spTree>
    <p:extLst>
      <p:ext uri="{BB962C8B-B14F-4D97-AF65-F5344CB8AC3E}">
        <p14:creationId xmlns:p14="http://schemas.microsoft.com/office/powerpoint/2010/main" val="70905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What is included in a waiver?</a:t>
            </a:r>
          </a:p>
        </p:txBody>
      </p:sp>
      <p:sp>
        <p:nvSpPr>
          <p:cNvPr id="17411" name="Rectangle 2"/>
          <p:cNvSpPr>
            <a:spLocks noChangeArrowheads="1"/>
          </p:cNvSpPr>
          <p:nvPr/>
        </p:nvSpPr>
        <p:spPr bwMode="auto">
          <a:xfrm>
            <a:off x="1905000" y="1295400"/>
            <a:ext cx="8458200" cy="4093428"/>
          </a:xfrm>
          <a:prstGeom prst="rect">
            <a:avLst/>
          </a:prstGeom>
          <a:noFill/>
          <a:ln w="9525">
            <a:noFill/>
            <a:miter lim="800000"/>
            <a:headEnd/>
            <a:tailEnd/>
          </a:ln>
        </p:spPr>
        <p:txBody>
          <a:bodyPr wrap="square">
            <a:spAutoFit/>
          </a:bodyPr>
          <a:lstStyle/>
          <a:p>
            <a:pPr marL="457200" indent="-457200">
              <a:buClr>
                <a:schemeClr val="bg2">
                  <a:lumMod val="50000"/>
                </a:schemeClr>
              </a:buClr>
              <a:buSzPct val="125000"/>
              <a:buFont typeface="Wingdings" pitchFamily="2" charset="2"/>
              <a:buChar char="§"/>
            </a:pPr>
            <a:r>
              <a:rPr lang="en-US" sz="2800" b="1" dirty="0"/>
              <a:t>Tuition</a:t>
            </a:r>
          </a:p>
          <a:p>
            <a:pPr>
              <a:buFont typeface="Arial" pitchFamily="34" charset="0"/>
              <a:buChar char="•"/>
            </a:pPr>
            <a:endParaRPr lang="en-US" sz="2400" dirty="0"/>
          </a:p>
          <a:p>
            <a:pPr marL="800100" lvl="1" indent="-342900">
              <a:buClr>
                <a:schemeClr val="bg2">
                  <a:lumMod val="50000"/>
                </a:schemeClr>
              </a:buClr>
              <a:buFont typeface="Arial" pitchFamily="34" charset="0"/>
              <a:buChar char="•"/>
            </a:pPr>
            <a:r>
              <a:rPr lang="en-US" sz="2400" dirty="0"/>
              <a:t>Waiver type set by academic unit, not assistantship type</a:t>
            </a:r>
          </a:p>
          <a:p>
            <a:pPr>
              <a:buClr>
                <a:schemeClr val="bg2">
                  <a:lumMod val="50000"/>
                </a:schemeClr>
              </a:buClr>
            </a:pPr>
            <a:endParaRPr lang="en-US" sz="2400" dirty="0"/>
          </a:p>
          <a:p>
            <a:pPr marL="800100" lvl="1" indent="-342900">
              <a:buClr>
                <a:schemeClr val="bg2">
                  <a:lumMod val="50000"/>
                </a:schemeClr>
              </a:buClr>
              <a:buFont typeface="Arial" pitchFamily="34" charset="0"/>
              <a:buChar char="•"/>
            </a:pPr>
            <a:r>
              <a:rPr lang="en-US" sz="2400" dirty="0"/>
              <a:t>Certain curricula provide base-rate tuition only, student responsible for balance</a:t>
            </a:r>
          </a:p>
          <a:p>
            <a:pPr marL="800100" lvl="1" indent="-342900">
              <a:buClr>
                <a:schemeClr val="bg2">
                  <a:lumMod val="50000"/>
                </a:schemeClr>
              </a:buClr>
              <a:buFont typeface="Arial" pitchFamily="34" charset="0"/>
              <a:buChar char="•"/>
            </a:pPr>
            <a:endParaRPr lang="en-US" sz="2400" dirty="0"/>
          </a:p>
          <a:p>
            <a:pPr marL="800100" lvl="1" indent="-342900">
              <a:buClr>
                <a:schemeClr val="bg2">
                  <a:lumMod val="50000"/>
                </a:schemeClr>
              </a:buClr>
              <a:buFont typeface="Arial" pitchFamily="34" charset="0"/>
              <a:buChar char="•"/>
            </a:pPr>
            <a:r>
              <a:rPr lang="en-US" sz="2400" dirty="0"/>
              <a:t>Additional waiver information can be found at:</a:t>
            </a:r>
          </a:p>
          <a:p>
            <a:pPr>
              <a:buClr>
                <a:srgbClr val="00AAE6"/>
              </a:buClr>
            </a:pPr>
            <a:endParaRPr lang="en-US" sz="2400" i="1" dirty="0">
              <a:solidFill>
                <a:schemeClr val="accent2"/>
              </a:solidFill>
            </a:endParaRPr>
          </a:p>
          <a:p>
            <a:r>
              <a:rPr lang="en-US" sz="2000" i="1" dirty="0"/>
              <a:t> </a:t>
            </a:r>
            <a:r>
              <a:rPr lang="en-US" sz="2000" b="1" i="1" dirty="0">
                <a:solidFill>
                  <a:schemeClr val="bg2">
                    <a:lumMod val="50000"/>
                  </a:schemeClr>
                </a:solidFill>
                <a:hlinkClick r:id="rId3"/>
              </a:rPr>
              <a:t>http://www.grad.illinois.edu/gradhandbook/2/chapter7/tuition-waivers</a:t>
            </a:r>
            <a:endParaRPr lang="en-US" sz="2000" b="1" i="1" dirty="0">
              <a:solidFill>
                <a:schemeClr val="bg2">
                  <a:lumMod val="50000"/>
                </a:schemeClr>
              </a:solidFill>
            </a:endParaRPr>
          </a:p>
          <a:p>
            <a:endParaRPr lang="en-US" sz="2000" b="1" i="1" dirty="0">
              <a:solidFill>
                <a:schemeClr val="bg2">
                  <a:lumMod val="50000"/>
                </a:schemeClr>
              </a:solidFill>
            </a:endParaRPr>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84708783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 calcmode="lin" valueType="num">
                                      <p:cBhvr additive="base">
                                        <p:cTn id="11"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anim calcmode="lin" valueType="num">
                                      <p:cBhvr additive="base">
                                        <p:cTn id="1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anim calcmode="lin" valueType="num">
                                      <p:cBhvr additive="base">
                                        <p:cTn id="19"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anim calcmode="lin" valueType="num">
                                      <p:cBhvr additive="base">
                                        <p:cTn id="23"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What is included in a waiver?</a:t>
            </a:r>
          </a:p>
        </p:txBody>
      </p:sp>
      <p:sp>
        <p:nvSpPr>
          <p:cNvPr id="17411" name="Rectangle 2"/>
          <p:cNvSpPr>
            <a:spLocks noChangeArrowheads="1"/>
          </p:cNvSpPr>
          <p:nvPr/>
        </p:nvSpPr>
        <p:spPr bwMode="auto">
          <a:xfrm>
            <a:off x="1905000" y="1295400"/>
            <a:ext cx="8458200" cy="400110"/>
          </a:xfrm>
          <a:prstGeom prst="rect">
            <a:avLst/>
          </a:prstGeom>
          <a:noFill/>
          <a:ln w="9525">
            <a:noFill/>
            <a:miter lim="800000"/>
            <a:headEnd/>
            <a:tailEnd/>
          </a:ln>
        </p:spPr>
        <p:txBody>
          <a:bodyPr wrap="square">
            <a:spAutoFit/>
          </a:bodyPr>
          <a:lstStyle/>
          <a:p>
            <a:endParaRPr lang="en-US" sz="2000" b="1" i="1" dirty="0">
              <a:solidFill>
                <a:schemeClr val="bg2">
                  <a:lumMod val="50000"/>
                </a:schemeClr>
              </a:solidFill>
            </a:endParaRP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
        <p:nvSpPr>
          <p:cNvPr id="2" name="TextBox 1"/>
          <p:cNvSpPr txBox="1"/>
          <p:nvPr/>
        </p:nvSpPr>
        <p:spPr>
          <a:xfrm>
            <a:off x="838200" y="1495455"/>
            <a:ext cx="7854214" cy="2893100"/>
          </a:xfrm>
          <a:prstGeom prst="rect">
            <a:avLst/>
          </a:prstGeom>
          <a:noFill/>
        </p:spPr>
        <p:txBody>
          <a:bodyPr wrap="square" rtlCol="0">
            <a:spAutoFit/>
          </a:bodyPr>
          <a:lstStyle/>
          <a:p>
            <a:pPr marL="457200" indent="-457200">
              <a:buClr>
                <a:schemeClr val="bg2">
                  <a:lumMod val="50000"/>
                </a:schemeClr>
              </a:buClr>
              <a:buSzPct val="125000"/>
              <a:buFont typeface="Wingdings" pitchFamily="2" charset="2"/>
              <a:buChar char="§"/>
            </a:pPr>
            <a:r>
              <a:rPr lang="en-US" sz="2000" b="1"/>
              <a:t>Fees</a:t>
            </a:r>
            <a:endParaRPr lang="en-US"/>
          </a:p>
          <a:p>
            <a:pPr marL="342900" indent="-342900">
              <a:buClr>
                <a:schemeClr val="bg2">
                  <a:lumMod val="50000"/>
                </a:schemeClr>
              </a:buClr>
              <a:buFont typeface="Arial" pitchFamily="34" charset="0"/>
              <a:buChar char="•"/>
            </a:pPr>
            <a:r>
              <a:rPr lang="en-US"/>
              <a:t>Academic Facilities Maintenance Fund Assessment (AFMFA) fee</a:t>
            </a:r>
          </a:p>
          <a:p>
            <a:pPr marL="342900" indent="-342900">
              <a:buClr>
                <a:schemeClr val="bg2">
                  <a:lumMod val="50000"/>
                </a:schemeClr>
              </a:buClr>
              <a:buFont typeface="Arial" pitchFamily="34" charset="0"/>
              <a:buChar char="•"/>
            </a:pPr>
            <a:endParaRPr lang="en-US"/>
          </a:p>
          <a:p>
            <a:pPr marL="342900" indent="-342900">
              <a:buClr>
                <a:schemeClr val="bg2">
                  <a:lumMod val="50000"/>
                </a:schemeClr>
              </a:buClr>
              <a:buFont typeface="Arial" pitchFamily="34" charset="0"/>
              <a:buChar char="•"/>
            </a:pPr>
            <a:r>
              <a:rPr lang="en-US"/>
              <a:t>Service fee</a:t>
            </a:r>
          </a:p>
          <a:p>
            <a:pPr marL="342900" indent="-342900">
              <a:buClr>
                <a:schemeClr val="bg2">
                  <a:lumMod val="50000"/>
                </a:schemeClr>
              </a:buClr>
              <a:buFont typeface="Arial" pitchFamily="34" charset="0"/>
              <a:buChar char="•"/>
            </a:pPr>
            <a:endParaRPr lang="en-US"/>
          </a:p>
          <a:p>
            <a:pPr marL="342900" indent="-342900">
              <a:buClr>
                <a:schemeClr val="bg2">
                  <a:lumMod val="50000"/>
                </a:schemeClr>
              </a:buClr>
              <a:buFont typeface="Arial" pitchFamily="34" charset="0"/>
              <a:buChar char="•"/>
            </a:pPr>
            <a:r>
              <a:rPr lang="en-US"/>
              <a:t>Library/Technology fee</a:t>
            </a:r>
          </a:p>
          <a:p>
            <a:pPr marL="342900" indent="-342900">
              <a:buClr>
                <a:schemeClr val="bg2">
                  <a:lumMod val="50000"/>
                </a:schemeClr>
              </a:buClr>
              <a:buFont typeface="Arial" pitchFamily="34" charset="0"/>
              <a:buChar char="•"/>
            </a:pPr>
            <a:endParaRPr lang="en-US"/>
          </a:p>
          <a:p>
            <a:pPr marL="342900" indent="-342900">
              <a:buClr>
                <a:schemeClr val="bg2">
                  <a:lumMod val="50000"/>
                </a:schemeClr>
              </a:buClr>
              <a:buFont typeface="Arial" pitchFamily="34" charset="0"/>
              <a:buChar char="•"/>
            </a:pPr>
            <a:r>
              <a:rPr lang="en-US"/>
              <a:t>Health service fee (McKinley Health Center and Counseling Center)</a:t>
            </a:r>
          </a:p>
          <a:p>
            <a:pPr>
              <a:buClr>
                <a:schemeClr val="bg2">
                  <a:lumMod val="50000"/>
                </a:schemeClr>
              </a:buClr>
            </a:pPr>
            <a:endParaRPr lang="en-US"/>
          </a:p>
          <a:p>
            <a:pPr marL="342900" indent="-342900">
              <a:buClr>
                <a:schemeClr val="bg2">
                  <a:lumMod val="50000"/>
                </a:schemeClr>
              </a:buClr>
              <a:buFont typeface="Arial" pitchFamily="34" charset="0"/>
              <a:buChar char="•"/>
            </a:pPr>
            <a:r>
              <a:rPr lang="en-US"/>
              <a:t>Partial payment of the student health insurance fee</a:t>
            </a:r>
            <a:endParaRPr lang="en-US" dirty="0"/>
          </a:p>
        </p:txBody>
      </p:sp>
    </p:spTree>
    <p:extLst>
      <p:ext uri="{BB962C8B-B14F-4D97-AF65-F5344CB8AC3E}">
        <p14:creationId xmlns:p14="http://schemas.microsoft.com/office/powerpoint/2010/main" val="10205126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Tuition waiver processing schedule</a:t>
            </a:r>
          </a:p>
        </p:txBody>
      </p:sp>
      <p:sp>
        <p:nvSpPr>
          <p:cNvPr id="17411" name="Rectangle 2"/>
          <p:cNvSpPr>
            <a:spLocks noChangeArrowheads="1"/>
          </p:cNvSpPr>
          <p:nvPr/>
        </p:nvSpPr>
        <p:spPr bwMode="auto">
          <a:xfrm>
            <a:off x="1905000" y="1295400"/>
            <a:ext cx="8458200" cy="400110"/>
          </a:xfrm>
          <a:prstGeom prst="rect">
            <a:avLst/>
          </a:prstGeom>
          <a:noFill/>
          <a:ln w="9525">
            <a:noFill/>
            <a:miter lim="800000"/>
            <a:headEnd/>
            <a:tailEnd/>
          </a:ln>
        </p:spPr>
        <p:txBody>
          <a:bodyPr wrap="square">
            <a:spAutoFit/>
          </a:bodyPr>
          <a:lstStyle/>
          <a:p>
            <a:endParaRPr lang="en-US" sz="2000" b="1" i="1" dirty="0">
              <a:solidFill>
                <a:schemeClr val="bg2">
                  <a:lumMod val="50000"/>
                </a:schemeClr>
              </a:solidFill>
            </a:endParaRP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
        <p:nvSpPr>
          <p:cNvPr id="2" name="TextBox 1"/>
          <p:cNvSpPr txBox="1"/>
          <p:nvPr/>
        </p:nvSpPr>
        <p:spPr>
          <a:xfrm>
            <a:off x="838200" y="1495455"/>
            <a:ext cx="7854214" cy="1323439"/>
          </a:xfrm>
          <a:prstGeom prst="rect">
            <a:avLst/>
          </a:prstGeom>
          <a:noFill/>
        </p:spPr>
        <p:txBody>
          <a:bodyPr wrap="square" rtlCol="0">
            <a:spAutoFit/>
          </a:bodyPr>
          <a:lstStyle/>
          <a:p>
            <a:pPr marL="457200" indent="-457200">
              <a:buClr>
                <a:schemeClr val="bg2">
                  <a:lumMod val="50000"/>
                </a:schemeClr>
              </a:buClr>
              <a:buSzPct val="125000"/>
              <a:buFont typeface="Wingdings" pitchFamily="2" charset="2"/>
              <a:buChar char="§"/>
            </a:pPr>
            <a:r>
              <a:rPr lang="en-US" sz="2000" dirty="0"/>
              <a:t>Once the appointment is submitted in Banner there is a 2-3 day turnaround for the financial aid disbursement</a:t>
            </a:r>
          </a:p>
          <a:p>
            <a:pPr marL="457200" indent="-457200">
              <a:buClr>
                <a:schemeClr val="bg2">
                  <a:lumMod val="50000"/>
                </a:schemeClr>
              </a:buClr>
              <a:buSzPct val="125000"/>
              <a:buFont typeface="Wingdings" pitchFamily="2" charset="2"/>
              <a:buChar char="§"/>
            </a:pPr>
            <a:r>
              <a:rPr lang="en-US" sz="2000" dirty="0"/>
              <a:t>Contact the </a:t>
            </a:r>
            <a:r>
              <a:rPr lang="en-US" sz="2000" dirty="0">
                <a:hlinkClick r:id="rId4"/>
              </a:rPr>
              <a:t>Bursar’s office</a:t>
            </a:r>
            <a:r>
              <a:rPr lang="en-US" sz="2000" dirty="0"/>
              <a:t> with questions about the waiver processing</a:t>
            </a:r>
          </a:p>
        </p:txBody>
      </p:sp>
    </p:spTree>
    <p:extLst>
      <p:ext uri="{BB962C8B-B14F-4D97-AF65-F5344CB8AC3E}">
        <p14:creationId xmlns:p14="http://schemas.microsoft.com/office/powerpoint/2010/main" val="34031512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Healthcare &amp; Benefits Information</a:t>
            </a:r>
          </a:p>
        </p:txBody>
      </p:sp>
    </p:spTree>
    <p:extLst>
      <p:ext uri="{BB962C8B-B14F-4D97-AF65-F5344CB8AC3E}">
        <p14:creationId xmlns:p14="http://schemas.microsoft.com/office/powerpoint/2010/main" val="429359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Presentation Overview</a:t>
            </a:r>
          </a:p>
        </p:txBody>
      </p:sp>
      <p:sp>
        <p:nvSpPr>
          <p:cNvPr id="3" name="Content Placeholder 2"/>
          <p:cNvSpPr>
            <a:spLocks noGrp="1"/>
          </p:cNvSpPr>
          <p:nvPr>
            <p:ph idx="1"/>
          </p:nvPr>
        </p:nvSpPr>
        <p:spPr>
          <a:xfrm>
            <a:off x="378823" y="1690688"/>
            <a:ext cx="9614263" cy="3953654"/>
          </a:xfrm>
        </p:spPr>
        <p:txBody>
          <a:bodyPr numCol="2">
            <a:normAutofit/>
          </a:bodyPr>
          <a:lstStyle/>
          <a:p>
            <a:r>
              <a:rPr lang="en-US" dirty="0"/>
              <a:t>Department Highlights</a:t>
            </a:r>
          </a:p>
          <a:p>
            <a:r>
              <a:rPr lang="en-US" dirty="0"/>
              <a:t>Employment Information</a:t>
            </a:r>
          </a:p>
          <a:p>
            <a:r>
              <a:rPr lang="en-US" dirty="0"/>
              <a:t>Compensation</a:t>
            </a:r>
          </a:p>
          <a:p>
            <a:r>
              <a:rPr lang="en-US" dirty="0"/>
              <a:t>Tuition Waivers</a:t>
            </a:r>
          </a:p>
          <a:p>
            <a:r>
              <a:rPr lang="en-US" dirty="0"/>
              <a:t>Healthcare &amp; Benefits </a:t>
            </a:r>
          </a:p>
          <a:p>
            <a:r>
              <a:rPr lang="en-US" dirty="0"/>
              <a:t>Leaves</a:t>
            </a:r>
          </a:p>
          <a:p>
            <a:r>
              <a:rPr lang="en-US" dirty="0"/>
              <a:t>Other Important Information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205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9507" y="0"/>
            <a:ext cx="9941293" cy="1143000"/>
          </a:xfrm>
        </p:spPr>
        <p:txBody>
          <a:bodyPr/>
          <a:lstStyle/>
          <a:p>
            <a:pPr eaLnBrk="1" hangingPunct="1"/>
            <a:r>
              <a:rPr lang="en-US" dirty="0"/>
              <a:t>Health Care Information</a:t>
            </a:r>
          </a:p>
        </p:txBody>
      </p:sp>
      <p:sp>
        <p:nvSpPr>
          <p:cNvPr id="20483" name="Rectangle 2"/>
          <p:cNvSpPr>
            <a:spLocks noChangeArrowheads="1"/>
          </p:cNvSpPr>
          <p:nvPr/>
        </p:nvSpPr>
        <p:spPr bwMode="auto">
          <a:xfrm>
            <a:off x="374984" y="934150"/>
            <a:ext cx="8377428" cy="5370701"/>
          </a:xfrm>
          <a:prstGeom prst="rect">
            <a:avLst/>
          </a:prstGeom>
          <a:noFill/>
          <a:ln w="9525">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US" sz="2800" b="1" u="sng" dirty="0"/>
              <a:t>McKinley Health Center</a:t>
            </a:r>
          </a:p>
          <a:p>
            <a:pPr>
              <a:buClr>
                <a:schemeClr val="bg2">
                  <a:lumMod val="50000"/>
                </a:schemeClr>
              </a:buClr>
            </a:pPr>
            <a:endParaRPr lang="en-US" sz="2000" u="sng" dirty="0"/>
          </a:p>
          <a:p>
            <a:pPr>
              <a:spcAft>
                <a:spcPts val="600"/>
              </a:spcAft>
              <a:buClr>
                <a:schemeClr val="bg2">
                  <a:lumMod val="50000"/>
                </a:schemeClr>
              </a:buClr>
              <a:buFont typeface="Arial" pitchFamily="34" charset="0"/>
              <a:buChar char="•"/>
            </a:pPr>
            <a:r>
              <a:rPr lang="en-US" sz="2000" dirty="0"/>
              <a:t> Office visits with doctors, nurse practitioners, mental health  therapists and health educators  </a:t>
            </a:r>
          </a:p>
          <a:p>
            <a:pPr>
              <a:spcAft>
                <a:spcPts val="600"/>
              </a:spcAft>
              <a:buClr>
                <a:schemeClr val="bg2">
                  <a:lumMod val="50000"/>
                </a:schemeClr>
              </a:buClr>
            </a:pPr>
            <a:endParaRPr lang="en-US" sz="2000" dirty="0"/>
          </a:p>
          <a:p>
            <a:pPr>
              <a:spcAft>
                <a:spcPts val="600"/>
              </a:spcAft>
              <a:buClr>
                <a:schemeClr val="bg2">
                  <a:lumMod val="50000"/>
                </a:schemeClr>
              </a:buClr>
              <a:buFont typeface="Arial" pitchFamily="34" charset="0"/>
              <a:buChar char="•"/>
            </a:pPr>
            <a:r>
              <a:rPr lang="en-US" sz="2000" dirty="0"/>
              <a:t> Most x-rays and laboratory tests at no additional out-of-pocket expense. </a:t>
            </a:r>
          </a:p>
          <a:p>
            <a:pPr>
              <a:spcAft>
                <a:spcPts val="600"/>
              </a:spcAft>
              <a:buClr>
                <a:schemeClr val="bg2">
                  <a:lumMod val="50000"/>
                </a:schemeClr>
              </a:buClr>
            </a:pPr>
            <a:endParaRPr lang="en-US" sz="2000" dirty="0"/>
          </a:p>
          <a:p>
            <a:pPr>
              <a:spcAft>
                <a:spcPts val="600"/>
              </a:spcAft>
              <a:buClr>
                <a:schemeClr val="bg2">
                  <a:lumMod val="50000"/>
                </a:schemeClr>
              </a:buClr>
              <a:buFont typeface="Arial" pitchFamily="34" charset="0"/>
              <a:buChar char="•"/>
            </a:pPr>
            <a:r>
              <a:rPr lang="en-US" sz="2000" dirty="0"/>
              <a:t> Many immunizations and medications are offered at low cost or no cost.</a:t>
            </a:r>
          </a:p>
          <a:p>
            <a:pPr>
              <a:spcAft>
                <a:spcPts val="600"/>
              </a:spcAft>
              <a:buClr>
                <a:schemeClr val="bg2">
                  <a:lumMod val="50000"/>
                </a:schemeClr>
              </a:buClr>
            </a:pPr>
            <a:endParaRPr lang="en-US" sz="2000" dirty="0"/>
          </a:p>
          <a:p>
            <a:pPr>
              <a:spcAft>
                <a:spcPts val="600"/>
              </a:spcAft>
              <a:buClr>
                <a:schemeClr val="bg2">
                  <a:lumMod val="50000"/>
                </a:schemeClr>
              </a:buClr>
              <a:buFont typeface="Arial" pitchFamily="34" charset="0"/>
              <a:buChar char="•"/>
            </a:pPr>
            <a:r>
              <a:rPr lang="en-US" sz="2000" dirty="0"/>
              <a:t> May enroll non-minor dependents</a:t>
            </a:r>
          </a:p>
          <a:p>
            <a:pPr marL="457200" indent="-457200">
              <a:buClr>
                <a:schemeClr val="bg2">
                  <a:lumMod val="50000"/>
                </a:schemeClr>
              </a:buClr>
              <a:buFont typeface="Wingdings" pitchFamily="2" charset="2"/>
              <a:buChar char="§"/>
            </a:pPr>
            <a:endParaRPr lang="en-US" sz="2800" b="1" u="sng" dirty="0"/>
          </a:p>
          <a:p>
            <a:endParaRPr lang="en-US" sz="2000" i="1" dirty="0"/>
          </a:p>
          <a:p>
            <a:endParaRPr lang="en-US" b="1" i="1" dirty="0"/>
          </a:p>
          <a:p>
            <a:r>
              <a:rPr lang="en-US" b="1" i="1" dirty="0"/>
              <a:t> </a:t>
            </a:r>
          </a:p>
          <a:p>
            <a:pPr algn="ctr"/>
            <a:r>
              <a:rPr lang="en-US" sz="1600" b="1" i="1" dirty="0"/>
              <a:t> </a:t>
            </a:r>
            <a:endParaRPr lang="en-US" sz="1600" b="1" dirty="0"/>
          </a:p>
        </p:txBody>
      </p:sp>
      <p:pic>
        <p:nvPicPr>
          <p:cNvPr id="7" name="Picture 6"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2238012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Health Care Information</a:t>
            </a:r>
          </a:p>
        </p:txBody>
      </p:sp>
      <p:sp>
        <p:nvSpPr>
          <p:cNvPr id="21507" name="Rectangle 2"/>
          <p:cNvSpPr>
            <a:spLocks noChangeArrowheads="1"/>
          </p:cNvSpPr>
          <p:nvPr/>
        </p:nvSpPr>
        <p:spPr bwMode="auto">
          <a:xfrm>
            <a:off x="1905000" y="1447801"/>
            <a:ext cx="7467600" cy="4370427"/>
          </a:xfrm>
          <a:prstGeom prst="rect">
            <a:avLst/>
          </a:prstGeom>
          <a:noFill/>
          <a:ln w="9525">
            <a:noFill/>
            <a:miter lim="800000"/>
            <a:headEnd/>
            <a:tailEnd/>
          </a:ln>
        </p:spPr>
        <p:txBody>
          <a:bodyPr wrap="square">
            <a:spAutoFit/>
          </a:bodyPr>
          <a:lstStyle/>
          <a:p>
            <a:pPr marL="457200" indent="-457200">
              <a:buClr>
                <a:schemeClr val="bg2">
                  <a:lumMod val="50000"/>
                </a:schemeClr>
              </a:buClr>
              <a:buFont typeface="Wingdings" pitchFamily="2" charset="2"/>
              <a:buChar char="§"/>
            </a:pPr>
            <a:r>
              <a:rPr lang="en-US" sz="2800" b="1" u="sng" dirty="0"/>
              <a:t>Student Health Insurance</a:t>
            </a:r>
          </a:p>
          <a:p>
            <a:pPr marL="457200" indent="-457200">
              <a:buClr>
                <a:schemeClr val="bg2">
                  <a:lumMod val="50000"/>
                </a:schemeClr>
              </a:buClr>
              <a:buFont typeface="Wingdings" pitchFamily="2" charset="2"/>
              <a:buChar char="§"/>
            </a:pPr>
            <a:r>
              <a:rPr lang="en-US" sz="2000" b="1" i="1" dirty="0">
                <a:solidFill>
                  <a:schemeClr val="bg2">
                    <a:lumMod val="50000"/>
                  </a:schemeClr>
                </a:solidFill>
                <a:hlinkClick r:id="rId2"/>
              </a:rPr>
              <a:t>http://si.illinois.edu</a:t>
            </a:r>
            <a:endParaRPr lang="en-US" sz="2000" b="1" i="1" dirty="0">
              <a:solidFill>
                <a:schemeClr val="bg2">
                  <a:lumMod val="50000"/>
                </a:schemeClr>
              </a:solidFill>
            </a:endParaRPr>
          </a:p>
          <a:p>
            <a:pPr marL="457200" indent="-457200">
              <a:buClr>
                <a:schemeClr val="bg2">
                  <a:lumMod val="50000"/>
                </a:schemeClr>
              </a:buClr>
              <a:buFont typeface="Wingdings" pitchFamily="2" charset="2"/>
              <a:buChar char="§"/>
            </a:pPr>
            <a:r>
              <a:rPr lang="en-US" sz="2000" dirty="0"/>
              <a:t>May enroll dependents</a:t>
            </a:r>
          </a:p>
          <a:p>
            <a:pPr marL="457200" indent="-457200">
              <a:buClr>
                <a:schemeClr val="bg2">
                  <a:lumMod val="50000"/>
                </a:schemeClr>
              </a:buClr>
              <a:buFont typeface="Arial" pitchFamily="34" charset="0"/>
              <a:buChar char="•"/>
            </a:pPr>
            <a:r>
              <a:rPr lang="en-US" sz="2000" dirty="0"/>
              <a:t>Student Insurance Office</a:t>
            </a:r>
          </a:p>
          <a:p>
            <a:pPr marL="342900" indent="-342900">
              <a:buClr>
                <a:schemeClr val="bg2">
                  <a:lumMod val="50000"/>
                </a:schemeClr>
              </a:buClr>
              <a:buFont typeface="Arial" panose="020B0604020202020204" pitchFamily="34" charset="0"/>
              <a:buChar char="•"/>
            </a:pPr>
            <a:r>
              <a:rPr lang="en-US" sz="2000" dirty="0"/>
              <a:t> </a:t>
            </a:r>
            <a:r>
              <a:rPr lang="en-US" sz="2000" i="1" dirty="0"/>
              <a:t>Henry Administration Building, Room 100A North</a:t>
            </a:r>
          </a:p>
          <a:p>
            <a:endParaRPr lang="en-US" sz="2800" u="sng" dirty="0"/>
          </a:p>
          <a:p>
            <a:pPr marL="457200" indent="-457200">
              <a:buClr>
                <a:schemeClr val="bg2">
                  <a:lumMod val="50000"/>
                </a:schemeClr>
              </a:buClr>
              <a:buFont typeface="Wingdings" pitchFamily="2" charset="2"/>
              <a:buChar char="§"/>
            </a:pPr>
            <a:r>
              <a:rPr lang="en-US" sz="2800" b="1" u="sng" dirty="0"/>
              <a:t>Dental &amp; Vision</a:t>
            </a:r>
          </a:p>
          <a:p>
            <a:pPr marL="457200" indent="-457200">
              <a:buClr>
                <a:schemeClr val="bg2">
                  <a:lumMod val="50000"/>
                </a:schemeClr>
              </a:buClr>
              <a:buFont typeface="Arial" pitchFamily="34" charset="0"/>
              <a:buChar char="•"/>
            </a:pPr>
            <a:r>
              <a:rPr lang="en-US" sz="2000" dirty="0"/>
              <a:t>Assistants automatically enrolled</a:t>
            </a:r>
          </a:p>
          <a:p>
            <a:pPr marL="457200" indent="-457200">
              <a:buClr>
                <a:schemeClr val="bg2">
                  <a:lumMod val="50000"/>
                </a:schemeClr>
              </a:buClr>
              <a:buFont typeface="Arial" pitchFamily="34" charset="0"/>
              <a:buChar char="•"/>
            </a:pPr>
            <a:r>
              <a:rPr lang="en-US" sz="2000" dirty="0"/>
              <a:t>May enroll dependents</a:t>
            </a:r>
          </a:p>
          <a:p>
            <a:pPr>
              <a:buClr>
                <a:schemeClr val="bg2">
                  <a:lumMod val="50000"/>
                </a:schemeClr>
              </a:buClr>
            </a:pPr>
            <a:endParaRPr lang="en-US" sz="1000" dirty="0"/>
          </a:p>
          <a:p>
            <a:r>
              <a:rPr lang="en-US" sz="2000" dirty="0"/>
              <a:t>For more information and access to forms: </a:t>
            </a:r>
          </a:p>
          <a:p>
            <a:r>
              <a:rPr lang="en-US" sz="2000" dirty="0">
                <a:hlinkClick r:id="rId3"/>
              </a:rPr>
              <a:t>http://www.grad.illinois.edu/current/dental</a:t>
            </a:r>
            <a:endParaRPr lang="en-US" sz="2000" dirty="0"/>
          </a:p>
          <a:p>
            <a:endParaRPr lang="en-US" sz="2400" dirty="0"/>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915470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vertic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Covered under the University’s plan </a:t>
            </a:r>
          </a:p>
          <a:p>
            <a:r>
              <a:rPr lang="en-US" dirty="0"/>
              <a:t>On the job, accidental injuries: </a:t>
            </a:r>
          </a:p>
          <a:p>
            <a:pPr lvl="1">
              <a:buFont typeface="Arial" panose="020B0604020202020204" pitchFamily="34" charset="0"/>
              <a:buChar char="•"/>
            </a:pPr>
            <a:r>
              <a:rPr lang="en-US" dirty="0"/>
              <a:t>Report the accidental injury to your supervisor </a:t>
            </a:r>
          </a:p>
          <a:p>
            <a:pPr lvl="1">
              <a:buFont typeface="Arial" panose="020B0604020202020204" pitchFamily="34" charset="0"/>
              <a:buChar char="•"/>
            </a:pPr>
            <a:r>
              <a:rPr lang="en-US" dirty="0"/>
              <a:t>Seek medical treatment </a:t>
            </a:r>
          </a:p>
          <a:p>
            <a:pPr lvl="1">
              <a:buFont typeface="Arial" panose="020B0604020202020204" pitchFamily="34" charset="0"/>
              <a:buChar char="•"/>
            </a:pPr>
            <a:r>
              <a:rPr lang="en-US" dirty="0"/>
              <a:t>Complete the injury report form </a:t>
            </a:r>
          </a:p>
        </p:txBody>
      </p:sp>
      <p:sp>
        <p:nvSpPr>
          <p:cNvPr id="3" name="Title 2"/>
          <p:cNvSpPr>
            <a:spLocks noGrp="1"/>
          </p:cNvSpPr>
          <p:nvPr>
            <p:ph type="title"/>
          </p:nvPr>
        </p:nvSpPr>
        <p:spPr/>
        <p:txBody>
          <a:bodyPr/>
          <a:lstStyle/>
          <a:p>
            <a:r>
              <a:rPr lang="en-US" dirty="0"/>
              <a:t>Worker’s Compensation</a:t>
            </a:r>
          </a:p>
        </p:txBody>
      </p:sp>
    </p:spTree>
    <p:extLst>
      <p:ext uri="{BB962C8B-B14F-4D97-AF65-F5344CB8AC3E}">
        <p14:creationId xmlns:p14="http://schemas.microsoft.com/office/powerpoint/2010/main" val="1283071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lstStyle/>
          <a:p>
            <a:pPr algn="ctr"/>
            <a:r>
              <a:rPr lang="en-US" dirty="0"/>
              <a:t>Leaves</a:t>
            </a:r>
          </a:p>
        </p:txBody>
      </p:sp>
    </p:spTree>
    <p:extLst>
      <p:ext uri="{BB962C8B-B14F-4D97-AF65-F5344CB8AC3E}">
        <p14:creationId xmlns:p14="http://schemas.microsoft.com/office/powerpoint/2010/main" val="287416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Leaves</a:t>
            </a:r>
          </a:p>
        </p:txBody>
      </p:sp>
      <p:sp>
        <p:nvSpPr>
          <p:cNvPr id="22531" name="Rectangle 3"/>
          <p:cNvSpPr>
            <a:spLocks noChangeArrowheads="1"/>
          </p:cNvSpPr>
          <p:nvPr/>
        </p:nvSpPr>
        <p:spPr bwMode="auto">
          <a:xfrm>
            <a:off x="692618" y="1380423"/>
            <a:ext cx="8724900" cy="4832092"/>
          </a:xfrm>
          <a:prstGeom prst="rect">
            <a:avLst/>
          </a:prstGeom>
          <a:noFill/>
          <a:ln w="9525">
            <a:noFill/>
            <a:miter lim="800000"/>
            <a:headEnd/>
            <a:tailEnd/>
          </a:ln>
        </p:spPr>
        <p:txBody>
          <a:bodyPr wrap="square">
            <a:spAutoFit/>
          </a:bodyPr>
          <a:lstStyle/>
          <a:p>
            <a:r>
              <a:rPr lang="en-US" sz="2800" b="1" u="sng" dirty="0"/>
              <a:t>Paid Sick leave</a:t>
            </a:r>
          </a:p>
          <a:p>
            <a:endParaRPr lang="en-US" sz="2800" u="sng" dirty="0"/>
          </a:p>
          <a:p>
            <a:pPr marL="457200" indent="-457200">
              <a:buClr>
                <a:schemeClr val="bg2">
                  <a:lumMod val="50000"/>
                </a:schemeClr>
              </a:buClr>
              <a:buFont typeface="Wingdings" pitchFamily="2" charset="2"/>
              <a:buChar char="§"/>
            </a:pPr>
            <a:r>
              <a:rPr lang="en-US" sz="2800" dirty="0"/>
              <a:t> 	Maximum 13 non-cumulative days per year</a:t>
            </a:r>
          </a:p>
          <a:p>
            <a:pPr marL="457200" indent="-457200">
              <a:buClr>
                <a:schemeClr val="bg2">
                  <a:lumMod val="50000"/>
                </a:schemeClr>
              </a:buClr>
              <a:buFont typeface="Wingdings" pitchFamily="2" charset="2"/>
              <a:buChar char="§"/>
            </a:pPr>
            <a:endParaRPr lang="en-US" sz="2800" i="1" dirty="0"/>
          </a:p>
          <a:p>
            <a:pPr marL="457200" indent="-457200">
              <a:buClr>
                <a:schemeClr val="bg2">
                  <a:lumMod val="50000"/>
                </a:schemeClr>
              </a:buClr>
              <a:buFont typeface="Wingdings" pitchFamily="2" charset="2"/>
              <a:buChar char="§"/>
            </a:pPr>
            <a:r>
              <a:rPr lang="en-US" sz="2800" i="1" dirty="0"/>
              <a:t>     6 ½ days per semester</a:t>
            </a:r>
          </a:p>
          <a:p>
            <a:pPr marL="457200" indent="-457200">
              <a:buClr>
                <a:schemeClr val="bg2">
                  <a:lumMod val="50000"/>
                </a:schemeClr>
              </a:buClr>
              <a:buFont typeface="Wingdings" pitchFamily="2" charset="2"/>
              <a:buChar char="§"/>
            </a:pPr>
            <a:endParaRPr lang="en-US" sz="2800" i="1" dirty="0"/>
          </a:p>
          <a:p>
            <a:pPr marL="457200" indent="-457200">
              <a:buClr>
                <a:schemeClr val="bg2">
                  <a:lumMod val="50000"/>
                </a:schemeClr>
              </a:buClr>
              <a:buFont typeface="Wingdings" pitchFamily="2" charset="2"/>
              <a:buChar char="§"/>
            </a:pPr>
            <a:r>
              <a:rPr lang="en-US" sz="2800" i="1" dirty="0"/>
              <a:t>    	Days are equal to your “work day” and not    	set at 8 hours</a:t>
            </a:r>
          </a:p>
          <a:p>
            <a:r>
              <a:rPr lang="en-US" sz="2800" dirty="0"/>
              <a:t>	</a:t>
            </a:r>
          </a:p>
          <a:p>
            <a:r>
              <a:rPr lang="en-US" sz="2800" dirty="0"/>
              <a:t>	</a:t>
            </a:r>
            <a:r>
              <a:rPr lang="en-US" dirty="0"/>
              <a:t>Example: 33% appointment of 13.2 </a:t>
            </a:r>
            <a:r>
              <a:rPr lang="en-US" dirty="0" err="1"/>
              <a:t>hrs</a:t>
            </a:r>
            <a:r>
              <a:rPr lang="en-US" dirty="0"/>
              <a:t>/</a:t>
            </a:r>
            <a:r>
              <a:rPr lang="en-US" dirty="0" err="1"/>
              <a:t>wk</a:t>
            </a:r>
            <a:r>
              <a:rPr lang="en-US" dirty="0"/>
              <a:t> = sick day of 2.64 hours</a:t>
            </a:r>
            <a:endParaRPr lang="en-US" sz="2800" dirty="0"/>
          </a:p>
          <a:p>
            <a:r>
              <a:rPr lang="en-US" sz="2800" u="sng" dirty="0"/>
              <a:t> </a:t>
            </a:r>
            <a:endParaRPr lang="en-US" sz="2800" dirty="0"/>
          </a:p>
        </p:txBody>
      </p:sp>
      <p:pic>
        <p:nvPicPr>
          <p:cNvPr id="7" name="Picture 6"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0881834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5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1">
                                            <p:txEl>
                                              <p:pRg st="0" end="0"/>
                                            </p:txEl>
                                          </p:spTgt>
                                        </p:tgtEl>
                                      </p:cBhvr>
                                    </p:animEffect>
                                  </p:childTnLst>
                                  <p:subTnLst>
                                    <p:animClr clrSpc="rgb" dir="cw">
                                      <p:cBhvr override="childStyle">
                                        <p:cTn dur="1" fill="hold" display="0" masterRel="nextClick" afterEffect="1"/>
                                        <p:tgtEl>
                                          <p:spTgt spid="22531">
                                            <p:txEl>
                                              <p:pRg st="0" end="0"/>
                                            </p:txEl>
                                          </p:spTgt>
                                        </p:tgtEl>
                                        <p:attrNameLst>
                                          <p:attrName>ppt_c</p:attrName>
                                        </p:attrNameLst>
                                      </p:cBhvr>
                                      <p:to>
                                        <a:srgbClr val="44B9E8"/>
                                      </p:to>
                                    </p:animClr>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 calcmode="lin" valueType="num">
                                      <p:cBhvr>
                                        <p:cTn id="14" dur="500" fill="hold"/>
                                        <p:tgtEl>
                                          <p:spTgt spid="22531">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2253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22531">
                                            <p:txEl>
                                              <p:pRg st="2" end="2"/>
                                            </p:txEl>
                                          </p:spTgt>
                                        </p:tgtEl>
                                      </p:cBhvr>
                                    </p:animEffect>
                                  </p:childTnLst>
                                  <p:subTnLst>
                                    <p:animClr clrSpc="rgb" dir="cw">
                                      <p:cBhvr override="childStyle">
                                        <p:cTn dur="1" fill="hold" display="0" masterRel="nextClick" afterEffect="1"/>
                                        <p:tgtEl>
                                          <p:spTgt spid="22531">
                                            <p:txEl>
                                              <p:pRg st="2" end="2"/>
                                            </p:txEl>
                                          </p:spTgt>
                                        </p:tgtEl>
                                        <p:attrNameLst>
                                          <p:attrName>ppt_c</p:attrName>
                                        </p:attrNameLst>
                                      </p:cBhvr>
                                      <p:to>
                                        <a:srgbClr val="44B9E8"/>
                                      </p:to>
                                    </p:animClr>
                                  </p:sub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 calcmode="lin" valueType="num">
                                      <p:cBhvr>
                                        <p:cTn id="21" dur="500" fill="hold"/>
                                        <p:tgtEl>
                                          <p:spTgt spid="22531">
                                            <p:txEl>
                                              <p:pRg st="4" end="4"/>
                                            </p:txEl>
                                          </p:spTgt>
                                        </p:tgtEl>
                                        <p:attrNameLst>
                                          <p:attrName>ppt_x</p:attrName>
                                        </p:attrNameLst>
                                      </p:cBhvr>
                                      <p:tavLst>
                                        <p:tav tm="0">
                                          <p:val>
                                            <p:strVal val="#ppt_x-.2"/>
                                          </p:val>
                                        </p:tav>
                                        <p:tav tm="100000">
                                          <p:val>
                                            <p:strVal val="#ppt_x"/>
                                          </p:val>
                                        </p:tav>
                                      </p:tavLst>
                                    </p:anim>
                                    <p:anim calcmode="lin" valueType="num">
                                      <p:cBhvr>
                                        <p:cTn id="22" dur="500" fill="hold"/>
                                        <p:tgtEl>
                                          <p:spTgt spid="2253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22531">
                                            <p:txEl>
                                              <p:pRg st="4" end="4"/>
                                            </p:txEl>
                                          </p:spTgt>
                                        </p:tgtEl>
                                      </p:cBhvr>
                                    </p:animEffect>
                                  </p:childTnLst>
                                  <p:subTnLst>
                                    <p:animClr clrSpc="rgb" dir="cw">
                                      <p:cBhvr override="childStyle">
                                        <p:cTn dur="1" fill="hold" display="0" masterRel="nextClick" afterEffect="1"/>
                                        <p:tgtEl>
                                          <p:spTgt spid="22531">
                                            <p:txEl>
                                              <p:pRg st="4" end="4"/>
                                            </p:txEl>
                                          </p:spTgt>
                                        </p:tgtEl>
                                        <p:attrNameLst>
                                          <p:attrName>ppt_c</p:attrName>
                                        </p:attrNameLst>
                                      </p:cBhvr>
                                      <p:to>
                                        <a:srgbClr val="44B9E8"/>
                                      </p:to>
                                    </p:animClr>
                                  </p:sub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531">
                                            <p:txEl>
                                              <p:pRg st="6" end="6"/>
                                            </p:txEl>
                                          </p:spTgt>
                                        </p:tgtEl>
                                        <p:attrNameLst>
                                          <p:attrName>style.visibility</p:attrName>
                                        </p:attrNameLst>
                                      </p:cBhvr>
                                      <p:to>
                                        <p:strVal val="visible"/>
                                      </p:to>
                                    </p:set>
                                    <p:anim calcmode="lin" valueType="num">
                                      <p:cBhvr>
                                        <p:cTn id="28" dur="500" fill="hold"/>
                                        <p:tgtEl>
                                          <p:spTgt spid="22531">
                                            <p:txEl>
                                              <p:pRg st="6" end="6"/>
                                            </p:txEl>
                                          </p:spTgt>
                                        </p:tgtEl>
                                        <p:attrNameLst>
                                          <p:attrName>ppt_x</p:attrName>
                                        </p:attrNameLst>
                                      </p:cBhvr>
                                      <p:tavLst>
                                        <p:tav tm="0">
                                          <p:val>
                                            <p:strVal val="#ppt_x-.2"/>
                                          </p:val>
                                        </p:tav>
                                        <p:tav tm="100000">
                                          <p:val>
                                            <p:strVal val="#ppt_x"/>
                                          </p:val>
                                        </p:tav>
                                      </p:tavLst>
                                    </p:anim>
                                    <p:anim calcmode="lin" valueType="num">
                                      <p:cBhvr>
                                        <p:cTn id="29" dur="500" fill="hold"/>
                                        <p:tgtEl>
                                          <p:spTgt spid="2253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2253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anim calcmode="lin" valueType="num">
                                      <p:cBhvr>
                                        <p:cTn id="35" dur="500" fill="hold"/>
                                        <p:tgtEl>
                                          <p:spTgt spid="22531">
                                            <p:txEl>
                                              <p:pRg st="7" end="7"/>
                                            </p:txEl>
                                          </p:spTgt>
                                        </p:tgtEl>
                                        <p:attrNameLst>
                                          <p:attrName>ppt_x</p:attrName>
                                        </p:attrNameLst>
                                      </p:cBhvr>
                                      <p:tavLst>
                                        <p:tav tm="0">
                                          <p:val>
                                            <p:strVal val="#ppt_x-.2"/>
                                          </p:val>
                                        </p:tav>
                                        <p:tav tm="100000">
                                          <p:val>
                                            <p:strVal val="#ppt_x"/>
                                          </p:val>
                                        </p:tav>
                                      </p:tavLst>
                                    </p:anim>
                                    <p:anim calcmode="lin" valueType="num">
                                      <p:cBhvr>
                                        <p:cTn id="36" dur="500" fill="hold"/>
                                        <p:tgtEl>
                                          <p:spTgt spid="2253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2253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2531">
                                            <p:txEl>
                                              <p:pRg st="8" end="8"/>
                                            </p:txEl>
                                          </p:spTgt>
                                        </p:tgtEl>
                                        <p:attrNameLst>
                                          <p:attrName>style.visibility</p:attrName>
                                        </p:attrNameLst>
                                      </p:cBhvr>
                                      <p:to>
                                        <p:strVal val="visible"/>
                                      </p:to>
                                    </p:set>
                                    <p:anim calcmode="lin" valueType="num">
                                      <p:cBhvr>
                                        <p:cTn id="42" dur="500" fill="hold"/>
                                        <p:tgtEl>
                                          <p:spTgt spid="22531">
                                            <p:txEl>
                                              <p:pRg st="8" end="8"/>
                                            </p:txEl>
                                          </p:spTgt>
                                        </p:tgtEl>
                                        <p:attrNameLst>
                                          <p:attrName>ppt_x</p:attrName>
                                        </p:attrNameLst>
                                      </p:cBhvr>
                                      <p:tavLst>
                                        <p:tav tm="0">
                                          <p:val>
                                            <p:strVal val="#ppt_x-.2"/>
                                          </p:val>
                                        </p:tav>
                                        <p:tav tm="100000">
                                          <p:val>
                                            <p:strVal val="#ppt_x"/>
                                          </p:val>
                                        </p:tav>
                                      </p:tavLst>
                                    </p:anim>
                                    <p:anim calcmode="lin" valueType="num">
                                      <p:cBhvr>
                                        <p:cTn id="43" dur="500" fill="hold"/>
                                        <p:tgtEl>
                                          <p:spTgt spid="2253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4"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5280" y="38457"/>
            <a:ext cx="8229600" cy="1143000"/>
          </a:xfrm>
        </p:spPr>
        <p:txBody>
          <a:bodyPr/>
          <a:lstStyle/>
          <a:p>
            <a:pPr eaLnBrk="1" hangingPunct="1"/>
            <a:r>
              <a:rPr lang="en-US" dirty="0"/>
              <a:t>Leaves</a:t>
            </a:r>
          </a:p>
        </p:txBody>
      </p:sp>
      <p:sp>
        <p:nvSpPr>
          <p:cNvPr id="23555" name="Rectangle 2"/>
          <p:cNvSpPr>
            <a:spLocks noChangeArrowheads="1"/>
          </p:cNvSpPr>
          <p:nvPr/>
        </p:nvSpPr>
        <p:spPr bwMode="auto">
          <a:xfrm>
            <a:off x="758792" y="761198"/>
            <a:ext cx="8229600" cy="3877985"/>
          </a:xfrm>
          <a:prstGeom prst="rect">
            <a:avLst/>
          </a:prstGeom>
          <a:noFill/>
          <a:ln w="9525">
            <a:noFill/>
            <a:miter lim="800000"/>
            <a:headEnd/>
            <a:tailEnd/>
          </a:ln>
        </p:spPr>
        <p:txBody>
          <a:bodyPr wrap="square">
            <a:spAutoFit/>
          </a:bodyPr>
          <a:lstStyle/>
          <a:p>
            <a:endParaRPr lang="en-US" b="1" u="sng" dirty="0"/>
          </a:p>
          <a:p>
            <a:r>
              <a:rPr lang="en-US" sz="2000" b="1" u="sng" dirty="0"/>
              <a:t>Parental Leave</a:t>
            </a:r>
          </a:p>
          <a:p>
            <a:pPr marL="342900" indent="-342900">
              <a:buClr>
                <a:schemeClr val="bg2">
                  <a:lumMod val="50000"/>
                </a:schemeClr>
              </a:buClr>
              <a:buFont typeface="Wingdings" pitchFamily="2" charset="2"/>
              <a:buChar char="§"/>
            </a:pPr>
            <a:r>
              <a:rPr lang="en-US" sz="2000" dirty="0"/>
              <a:t> For the period immediately following the birth or adoption of a child</a:t>
            </a:r>
          </a:p>
          <a:p>
            <a:pPr marL="342900" indent="-342900">
              <a:buClr>
                <a:srgbClr val="00AAE6"/>
              </a:buClr>
              <a:buFont typeface="Wingdings" pitchFamily="2" charset="2"/>
              <a:buChar char="ü"/>
            </a:pPr>
            <a:endParaRPr lang="en-US" sz="2000" u="sng" dirty="0"/>
          </a:p>
          <a:p>
            <a:pPr marL="342900" indent="-342900">
              <a:buClr>
                <a:schemeClr val="bg2">
                  <a:lumMod val="50000"/>
                </a:schemeClr>
              </a:buClr>
              <a:buFont typeface="Wingdings" pitchFamily="2" charset="2"/>
              <a:buChar char="§"/>
            </a:pPr>
            <a:r>
              <a:rPr lang="en-US" sz="2000" dirty="0"/>
              <a:t>Leave shall not exceed 6 weeks in total </a:t>
            </a:r>
            <a:endParaRPr lang="en-US" sz="2000" i="1" u="sng" dirty="0"/>
          </a:p>
          <a:p>
            <a:pPr marL="342900" indent="-342900">
              <a:buClr>
                <a:schemeClr val="bg2">
                  <a:lumMod val="50000"/>
                </a:schemeClr>
              </a:buClr>
              <a:buFont typeface="Wingdings" pitchFamily="2" charset="2"/>
              <a:buChar char="§"/>
            </a:pPr>
            <a:endParaRPr lang="en-US" sz="2000" i="1" u="sng" dirty="0"/>
          </a:p>
          <a:p>
            <a:pPr marL="342900" indent="-342900">
              <a:buClr>
                <a:schemeClr val="bg2">
                  <a:lumMod val="50000"/>
                </a:schemeClr>
              </a:buClr>
              <a:buFont typeface="Wingdings" pitchFamily="2" charset="2"/>
              <a:buChar char="§"/>
            </a:pPr>
            <a:r>
              <a:rPr lang="en-US" sz="2000" dirty="0"/>
              <a:t>6 weeks of paid leave immediately following </a:t>
            </a:r>
            <a:r>
              <a:rPr lang="en-US" sz="2000" i="1" dirty="0"/>
              <a:t>birth or adoption</a:t>
            </a:r>
          </a:p>
          <a:p>
            <a:pPr marL="342900" indent="-342900">
              <a:buClr>
                <a:schemeClr val="bg2">
                  <a:lumMod val="50000"/>
                </a:schemeClr>
              </a:buClr>
              <a:buFont typeface="Wingdings" pitchFamily="2" charset="2"/>
              <a:buChar char="§"/>
            </a:pPr>
            <a:r>
              <a:rPr lang="en-US" sz="2000" i="1" dirty="0"/>
              <a:t>Available to both mothers and fathers</a:t>
            </a:r>
          </a:p>
          <a:p>
            <a:pPr marL="342900" indent="-342900">
              <a:buClr>
                <a:schemeClr val="bg2">
                  <a:lumMod val="50000"/>
                </a:schemeClr>
              </a:buClr>
              <a:buFont typeface="Wingdings" pitchFamily="2" charset="2"/>
              <a:buChar char="§"/>
            </a:pPr>
            <a:endParaRPr lang="en-US" sz="2000" i="1" dirty="0"/>
          </a:p>
          <a:p>
            <a:pPr marL="342900" indent="-342900">
              <a:buClr>
                <a:schemeClr val="bg2">
                  <a:lumMod val="50000"/>
                </a:schemeClr>
              </a:buClr>
              <a:buFont typeface="Wingdings" pitchFamily="2" charset="2"/>
              <a:buChar char="§"/>
            </a:pPr>
            <a:r>
              <a:rPr lang="en-US" sz="2000" i="1" dirty="0"/>
              <a:t>Must occur during active appointment period</a:t>
            </a:r>
          </a:p>
          <a:p>
            <a:pPr marL="342900" indent="-342900">
              <a:buClr>
                <a:srgbClr val="00AAE6"/>
              </a:buClr>
              <a:buFont typeface="Wingdings" pitchFamily="2" charset="2"/>
              <a:buChar char="ü"/>
            </a:pPr>
            <a:endParaRPr lang="en-US" sz="2400" u="sng" dirty="0"/>
          </a:p>
          <a:p>
            <a:r>
              <a:rPr lang="en-US" sz="2400" u="sng" dirty="0"/>
              <a:t> </a:t>
            </a:r>
            <a:endParaRPr lang="en-US" sz="2400" dirty="0"/>
          </a:p>
        </p:txBody>
      </p:sp>
      <p:pic>
        <p:nvPicPr>
          <p:cNvPr id="5" name="Picture 4"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6307075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arn(inHorizontal)">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arn(inHorizontal)">
                                      <p:cBhvr>
                                        <p:cTn id="12" dur="500"/>
                                        <p:tgtEl>
                                          <p:spTgt spid="23555">
                                            <p:txEl>
                                              <p:pRg st="2" end="2"/>
                                            </p:txEl>
                                          </p:spTgt>
                                        </p:tgtEl>
                                      </p:cBhvr>
                                    </p:animEffect>
                                  </p:childTnLst>
                                  <p:subTnLst>
                                    <p:animClr clrSpc="rgb" dir="cw">
                                      <p:cBhvr override="childStyle">
                                        <p:cTn dur="1" fill="hold" display="0" masterRel="nextClick" afterEffect="1"/>
                                        <p:tgtEl>
                                          <p:spTgt spid="23555">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barn(inHorizontal)">
                                      <p:cBhvr>
                                        <p:cTn id="17" dur="500"/>
                                        <p:tgtEl>
                                          <p:spTgt spid="23555">
                                            <p:txEl>
                                              <p:pRg st="4" end="4"/>
                                            </p:txEl>
                                          </p:spTgt>
                                        </p:tgtEl>
                                      </p:cBhvr>
                                    </p:animEffect>
                                  </p:childTnLst>
                                  <p:subTnLst>
                                    <p:animClr clrSpc="rgb" dir="cw">
                                      <p:cBhvr override="childStyle">
                                        <p:cTn dur="1" fill="hold" display="0" masterRel="nextClick" afterEffect="1"/>
                                        <p:tgtEl>
                                          <p:spTgt spid="23555">
                                            <p:txEl>
                                              <p:pRg st="4" end="4"/>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barn(inHorizontal)">
                                      <p:cBhvr>
                                        <p:cTn id="22" dur="500"/>
                                        <p:tgtEl>
                                          <p:spTgt spid="23555">
                                            <p:txEl>
                                              <p:pRg st="6" end="6"/>
                                            </p:txEl>
                                          </p:spTgt>
                                        </p:tgtEl>
                                      </p:cBhvr>
                                    </p:animEffect>
                                  </p:childTnLst>
                                  <p:subTnLst>
                                    <p:animClr clrSpc="rgb" dir="cw">
                                      <p:cBhvr override="childStyle">
                                        <p:cTn dur="1" fill="hold" display="0" masterRel="nextClick" afterEffect="1"/>
                                        <p:tgtEl>
                                          <p:spTgt spid="23555">
                                            <p:txEl>
                                              <p:pRg st="6" end="6"/>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3555">
                                            <p:txEl>
                                              <p:pRg st="7" end="7"/>
                                            </p:txEl>
                                          </p:spTgt>
                                        </p:tgtEl>
                                        <p:attrNameLst>
                                          <p:attrName>style.visibility</p:attrName>
                                        </p:attrNameLst>
                                      </p:cBhvr>
                                      <p:to>
                                        <p:strVal val="visible"/>
                                      </p:to>
                                    </p:set>
                                    <p:animEffect transition="in" filter="barn(inHorizontal)">
                                      <p:cBhvr>
                                        <p:cTn id="27" dur="500"/>
                                        <p:tgtEl>
                                          <p:spTgt spid="23555">
                                            <p:txEl>
                                              <p:pRg st="7" end="7"/>
                                            </p:txEl>
                                          </p:spTgt>
                                        </p:tgtEl>
                                      </p:cBhvr>
                                    </p:animEffect>
                                  </p:childTnLst>
                                  <p:subTnLst>
                                    <p:animClr clrSpc="rgb" dir="cw">
                                      <p:cBhvr override="childStyle">
                                        <p:cTn dur="1" fill="hold" display="0" masterRel="nextClick" afterEffect="1"/>
                                        <p:tgtEl>
                                          <p:spTgt spid="23555">
                                            <p:txEl>
                                              <p:pRg st="7" end="7"/>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3555">
                                            <p:txEl>
                                              <p:pRg st="9" end="9"/>
                                            </p:txEl>
                                          </p:spTgt>
                                        </p:tgtEl>
                                        <p:attrNameLst>
                                          <p:attrName>style.visibility</p:attrName>
                                        </p:attrNameLst>
                                      </p:cBhvr>
                                      <p:to>
                                        <p:strVal val="visible"/>
                                      </p:to>
                                    </p:set>
                                    <p:animEffect transition="in" filter="barn(inHorizontal)">
                                      <p:cBhvr>
                                        <p:cTn id="32"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17" y="1208772"/>
            <a:ext cx="7694613" cy="2971800"/>
          </a:xfrm>
        </p:spPr>
        <p:txBody>
          <a:bodyPr>
            <a:noAutofit/>
          </a:bodyPr>
          <a:lstStyle/>
          <a:p>
            <a:pPr>
              <a:buNone/>
            </a:pPr>
            <a:r>
              <a:rPr lang="en-US" b="1" u="sng" dirty="0"/>
              <a:t>Bereavement Leave </a:t>
            </a:r>
          </a:p>
          <a:p>
            <a:pPr>
              <a:buNone/>
            </a:pPr>
            <a:r>
              <a:rPr lang="en-US" sz="1600" dirty="0"/>
              <a:t>Up to 5 days paid leave upon death of:</a:t>
            </a:r>
          </a:p>
          <a:p>
            <a:pPr>
              <a:buSzPct val="125000"/>
              <a:buFont typeface="Wingdings" pitchFamily="2" charset="2"/>
              <a:buChar char="§"/>
            </a:pPr>
            <a:r>
              <a:rPr lang="en-US" sz="1600" i="1" dirty="0"/>
              <a:t>   Immediate family</a:t>
            </a:r>
            <a:endParaRPr lang="en-US" sz="1600" i="1" dirty="0">
              <a:solidFill>
                <a:schemeClr val="accent2"/>
              </a:solidFill>
            </a:endParaRPr>
          </a:p>
          <a:p>
            <a:pPr>
              <a:buSzPct val="125000"/>
              <a:buFont typeface="Wingdings" pitchFamily="2" charset="2"/>
              <a:buChar char="§"/>
            </a:pPr>
            <a:r>
              <a:rPr lang="en-US" sz="1600" i="1" dirty="0"/>
              <a:t>  Same-sex domestic partner</a:t>
            </a:r>
          </a:p>
          <a:p>
            <a:pPr>
              <a:buSzPct val="125000"/>
              <a:buFont typeface="Wingdings" pitchFamily="2" charset="2"/>
              <a:buChar char="§"/>
            </a:pPr>
            <a:r>
              <a:rPr lang="en-US" sz="1600" i="1" dirty="0"/>
              <a:t>  Household member</a:t>
            </a:r>
          </a:p>
          <a:p>
            <a:pPr>
              <a:buSzPct val="125000"/>
              <a:buFont typeface="Wingdings" pitchFamily="2" charset="2"/>
              <a:buChar char="§"/>
            </a:pPr>
            <a:r>
              <a:rPr lang="en-US" sz="1600" i="1" dirty="0"/>
              <a:t>  In-laws</a:t>
            </a:r>
          </a:p>
          <a:p>
            <a:pPr>
              <a:buSzPct val="125000"/>
              <a:buFont typeface="Wingdings" pitchFamily="2" charset="2"/>
              <a:buChar char="§"/>
            </a:pPr>
            <a:r>
              <a:rPr lang="en-US" sz="1600" i="1" dirty="0"/>
              <a:t> Grandparents and/or grandchildren</a:t>
            </a:r>
          </a:p>
          <a:p>
            <a:pPr>
              <a:buSzPct val="125000"/>
              <a:buNone/>
            </a:pPr>
            <a:endParaRPr lang="en-US" sz="1600" dirty="0"/>
          </a:p>
        </p:txBody>
      </p:sp>
      <p:sp>
        <p:nvSpPr>
          <p:cNvPr id="2" name="Title 1"/>
          <p:cNvSpPr>
            <a:spLocks noGrp="1"/>
          </p:cNvSpPr>
          <p:nvPr>
            <p:ph type="title"/>
          </p:nvPr>
        </p:nvSpPr>
        <p:spPr>
          <a:xfrm>
            <a:off x="367417" y="152400"/>
            <a:ext cx="8229600" cy="1143000"/>
          </a:xfrm>
        </p:spPr>
        <p:txBody>
          <a:bodyPr/>
          <a:lstStyle/>
          <a:p>
            <a:pPr algn="l"/>
            <a:r>
              <a:rPr lang="en-US" dirty="0"/>
              <a:t>Leaves</a:t>
            </a:r>
          </a:p>
        </p:txBody>
      </p:sp>
      <p:sp>
        <p:nvSpPr>
          <p:cNvPr id="4" name="TextBox 3"/>
          <p:cNvSpPr txBox="1"/>
          <p:nvPr/>
        </p:nvSpPr>
        <p:spPr>
          <a:xfrm>
            <a:off x="4695359" y="1208772"/>
            <a:ext cx="6733342" cy="2800767"/>
          </a:xfrm>
          <a:prstGeom prst="rect">
            <a:avLst/>
          </a:prstGeom>
          <a:noFill/>
        </p:spPr>
        <p:txBody>
          <a:bodyPr wrap="square" rtlCol="0">
            <a:spAutoFit/>
          </a:bodyPr>
          <a:lstStyle/>
          <a:p>
            <a:r>
              <a:rPr lang="en-US" sz="2800" b="1" u="sng" dirty="0"/>
              <a:t>Other Leave</a:t>
            </a:r>
          </a:p>
          <a:p>
            <a:pPr marL="342900" indent="-342900">
              <a:buClr>
                <a:schemeClr val="bg2">
                  <a:lumMod val="50000"/>
                </a:schemeClr>
              </a:buClr>
              <a:buSzPct val="125000"/>
              <a:buFont typeface="Wingdings" pitchFamily="2" charset="2"/>
              <a:buChar char="§"/>
            </a:pPr>
            <a:r>
              <a:rPr lang="en-US" sz="1600" dirty="0"/>
              <a:t>1 day paid leave upon death</a:t>
            </a:r>
            <a:r>
              <a:rPr lang="en-US" sz="1600" i="1" dirty="0"/>
              <a:t> </a:t>
            </a:r>
            <a:r>
              <a:rPr lang="en-US" sz="1600" dirty="0"/>
              <a:t>of </a:t>
            </a:r>
            <a:r>
              <a:rPr lang="en-US" sz="1600" i="1" dirty="0"/>
              <a:t>another relative than above who is not a member of your household</a:t>
            </a:r>
          </a:p>
          <a:p>
            <a:pPr>
              <a:buClr>
                <a:schemeClr val="bg2">
                  <a:lumMod val="50000"/>
                </a:schemeClr>
              </a:buClr>
              <a:buSzPct val="125000"/>
            </a:pPr>
            <a:endParaRPr lang="en-US" sz="1600" i="1" dirty="0"/>
          </a:p>
          <a:p>
            <a:pPr>
              <a:buClr>
                <a:schemeClr val="bg2">
                  <a:lumMod val="50000"/>
                </a:schemeClr>
              </a:buClr>
              <a:buSzPct val="125000"/>
            </a:pPr>
            <a:r>
              <a:rPr lang="en-US" sz="1600" i="1" dirty="0"/>
              <a:t>Jury Duty</a:t>
            </a:r>
          </a:p>
          <a:p>
            <a:pPr marL="342900" indent="-342900">
              <a:buClr>
                <a:schemeClr val="bg2">
                  <a:lumMod val="50000"/>
                </a:schemeClr>
              </a:buClr>
              <a:buSzPct val="125000"/>
              <a:buFont typeface="Arial" panose="020B0604020202020204" pitchFamily="34" charset="0"/>
              <a:buChar char="•"/>
            </a:pPr>
            <a:r>
              <a:rPr lang="en-US" sz="1600" i="1" dirty="0"/>
              <a:t>Paid Release time for the duration of jury duty. </a:t>
            </a:r>
          </a:p>
          <a:p>
            <a:pPr>
              <a:buClr>
                <a:schemeClr val="bg2">
                  <a:lumMod val="50000"/>
                </a:schemeClr>
              </a:buClr>
              <a:buSzPct val="125000"/>
            </a:pPr>
            <a:endParaRPr lang="en-US" sz="1600" dirty="0"/>
          </a:p>
          <a:p>
            <a:r>
              <a:rPr lang="en-US" sz="1600" dirty="0"/>
              <a:t>May request a leave without pay </a:t>
            </a:r>
          </a:p>
          <a:p>
            <a:r>
              <a:rPr lang="en-US" sz="1600" dirty="0"/>
              <a:t>Approval at sole discretion of the University </a:t>
            </a:r>
            <a:endParaRPr lang="en-US" sz="1600" i="1" dirty="0"/>
          </a:p>
          <a:p>
            <a:pPr marL="342900" indent="-342900">
              <a:buClr>
                <a:schemeClr val="bg2">
                  <a:lumMod val="50000"/>
                </a:schemeClr>
              </a:buClr>
              <a:buSzPct val="125000"/>
              <a:buFont typeface="Arial" panose="020B0604020202020204" pitchFamily="34" charset="0"/>
              <a:buChar char="•"/>
            </a:pPr>
            <a:endParaRPr lang="en-US" sz="2000" dirty="0"/>
          </a:p>
        </p:txBody>
      </p:sp>
      <p:pic>
        <p:nvPicPr>
          <p:cNvPr id="6" name="Picture 5"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613061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44B9E8"/>
                                      </p:to>
                                    </p:animClr>
                                  </p:subTnLst>
                                </p:cTn>
                              </p:par>
                              <p:par>
                                <p:cTn id="11" presetID="39" presetClass="entr" presetSubtype="0" accel="10000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44B9E8"/>
                                      </p:to>
                                    </p:animClr>
                                  </p:subTnLst>
                                </p:cTn>
                              </p:par>
                              <p:par>
                                <p:cTn id="17" presetID="39" presetClass="entr" presetSubtype="0" accel="10000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44B9E8"/>
                                      </p:to>
                                    </p:animClr>
                                  </p:subTnLst>
                                </p:cTn>
                              </p:par>
                              <p:par>
                                <p:cTn id="23" presetID="39" presetClass="entr" presetSubtype="0" accel="10000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44B9E8"/>
                                      </p:to>
                                    </p:animClr>
                                  </p:subTnLst>
                                </p:cTn>
                              </p:par>
                              <p:par>
                                <p:cTn id="29" presetID="39" presetClass="entr" presetSubtype="0" accel="10000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44B9E8"/>
                                      </p:to>
                                    </p:animClr>
                                  </p:subTnLst>
                                </p:cTn>
                              </p:par>
                              <p:par>
                                <p:cTn id="35" presetID="39" presetClass="entr" presetSubtype="0" accel="10000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44B9E8"/>
                                      </p:to>
                                    </p:animClr>
                                  </p:subTnLst>
                                </p:cTn>
                              </p:par>
                              <p:par>
                                <p:cTn id="41" presetID="39" presetClass="entr" presetSubtype="0" accel="10000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44B9E8"/>
                                      </p:to>
                                    </p:animClr>
                                  </p:sub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calcmode="lin" valueType="num">
                                      <p:cBhvr>
                                        <p:cTn id="51"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4">
                                            <p:txEl>
                                              <p:pRg st="0" end="0"/>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p:cTn id="57"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4">
                                            <p:txEl>
                                              <p:pRg st="1" end="1"/>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
                                            <p:txEl>
                                              <p:pRg st="3" end="3"/>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p:cTn id="69" dur="500" fill="hold"/>
                                        <p:tgtEl>
                                          <p:spTgt spid="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4">
                                            <p:txEl>
                                              <p:pRg st="4" end="4"/>
                                            </p:txEl>
                                          </p:spTgt>
                                        </p:tgtEl>
                                        <p:attrNameLst>
                                          <p:attrName>ppt_y</p:attrName>
                                        </p:attrNameLst>
                                      </p:cBhvr>
                                      <p:tavLst>
                                        <p:tav tm="0">
                                          <p:val>
                                            <p:strVal val="#ppt_y"/>
                                          </p:val>
                                        </p:tav>
                                        <p:tav tm="100000">
                                          <p:val>
                                            <p:strVal val="#ppt_y"/>
                                          </p:val>
                                        </p:tav>
                                      </p:tavLst>
                                    </p:anim>
                                  </p:childTnLst>
                                </p:cTn>
                              </p:par>
                              <p:par>
                                <p:cTn id="73" presetID="39" presetClass="entr" presetSubtype="0" accel="100000" fill="hold" grpId="0" nodeType="with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 calcmode="lin" valueType="num">
                                      <p:cBhvr>
                                        <p:cTn id="75" dur="500" fill="hold"/>
                                        <p:tgtEl>
                                          <p:spTgt spid="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4">
                                            <p:txEl>
                                              <p:pRg st="6" end="6"/>
                                            </p:txEl>
                                          </p:spTgt>
                                        </p:tgtEl>
                                        <p:attrNameLst>
                                          <p:attrName>ppt_y</p:attrName>
                                        </p:attrNameLst>
                                      </p:cBhvr>
                                      <p:tavLst>
                                        <p:tav tm="0">
                                          <p:val>
                                            <p:strVal val="#ppt_y"/>
                                          </p:val>
                                        </p:tav>
                                        <p:tav tm="100000">
                                          <p:val>
                                            <p:strVal val="#ppt_y"/>
                                          </p:val>
                                        </p:tav>
                                      </p:tavLst>
                                    </p:anim>
                                  </p:childTnLst>
                                </p:cTn>
                              </p:par>
                              <p:par>
                                <p:cTn id="79" presetID="39" presetClass="entr" presetSubtype="0" accel="100000" fill="hold" grpId="0" nodeType="with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p:cTn id="81" dur="500" fill="hold"/>
                                        <p:tgtEl>
                                          <p:spTgt spid="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Important Information</a:t>
            </a:r>
          </a:p>
        </p:txBody>
      </p:sp>
    </p:spTree>
    <p:extLst>
      <p:ext uri="{BB962C8B-B14F-4D97-AF65-F5344CB8AC3E}">
        <p14:creationId xmlns:p14="http://schemas.microsoft.com/office/powerpoint/2010/main" val="288091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16" y="1290587"/>
            <a:ext cx="8001000" cy="4800600"/>
          </a:xfrm>
        </p:spPr>
        <p:txBody>
          <a:bodyPr>
            <a:normAutofit fontScale="92500" lnSpcReduction="20000"/>
          </a:bodyPr>
          <a:lstStyle/>
          <a:p>
            <a:pPr>
              <a:buNone/>
            </a:pPr>
            <a:endParaRPr lang="en-US" sz="900" b="1" dirty="0">
              <a:latin typeface="+mj-lt"/>
            </a:endParaRPr>
          </a:p>
          <a:p>
            <a:pPr marL="109728" indent="0">
              <a:spcAft>
                <a:spcPts val="600"/>
              </a:spcAft>
              <a:buClr>
                <a:srgbClr val="00AAE6"/>
              </a:buClr>
              <a:buSzPct val="100000"/>
              <a:buNone/>
            </a:pPr>
            <a:r>
              <a:rPr lang="en-US" sz="1400" dirty="0">
                <a:cs typeface="Calibri" pitchFamily="34" charset="0"/>
              </a:rPr>
              <a:t>Monday, September 6 </a:t>
            </a:r>
            <a:r>
              <a:rPr lang="en-US" sz="1400" b="1" i="1" dirty="0">
                <a:solidFill>
                  <a:schemeClr val="accent1"/>
                </a:solidFill>
                <a:cs typeface="Calibri" pitchFamily="34" charset="0"/>
              </a:rPr>
              <a:t>Labor Day  </a:t>
            </a:r>
            <a:r>
              <a:rPr lang="en-US" sz="1400" dirty="0">
                <a:cs typeface="Calibri" pitchFamily="34" charset="0"/>
              </a:rPr>
              <a:t>Holiday observed </a:t>
            </a:r>
            <a:endParaRPr lang="en-US" sz="1400" b="1" i="1" dirty="0">
              <a:solidFill>
                <a:schemeClr val="accent1"/>
              </a:solidFill>
              <a:cs typeface="Calibri" pitchFamily="34" charset="0"/>
            </a:endParaRPr>
          </a:p>
          <a:p>
            <a:pPr marL="109728" indent="0">
              <a:spcAft>
                <a:spcPts val="600"/>
              </a:spcAft>
              <a:buClr>
                <a:srgbClr val="00AAE6"/>
              </a:buClr>
              <a:buSzPct val="100000"/>
              <a:buNone/>
            </a:pPr>
            <a:r>
              <a:rPr lang="en-US" sz="1400" dirty="0">
                <a:cs typeface="Calibri" pitchFamily="34" charset="0"/>
              </a:rPr>
              <a:t>Thursday, November 25 </a:t>
            </a:r>
            <a:r>
              <a:rPr lang="en-US" sz="1400" b="1" i="1" dirty="0">
                <a:solidFill>
                  <a:schemeClr val="bg2">
                    <a:lumMod val="50000"/>
                  </a:schemeClr>
                </a:solidFill>
                <a:cs typeface="Calibri" pitchFamily="34" charset="0"/>
              </a:rPr>
              <a:t>Thanksgiving Day  </a:t>
            </a:r>
            <a:r>
              <a:rPr lang="en-US" sz="1400" dirty="0">
                <a:cs typeface="Calibri" pitchFamily="34" charset="0"/>
              </a:rPr>
              <a:t>Holiday observed </a:t>
            </a:r>
            <a:endParaRPr lang="en-US" sz="1400" b="1" i="1" dirty="0">
              <a:solidFill>
                <a:schemeClr val="bg2">
                  <a:lumMod val="50000"/>
                </a:schemeClr>
              </a:solidFill>
              <a:cs typeface="Calibri" pitchFamily="34" charset="0"/>
            </a:endParaRPr>
          </a:p>
          <a:p>
            <a:pPr marL="109728" indent="0">
              <a:spcAft>
                <a:spcPts val="600"/>
              </a:spcAft>
              <a:buClr>
                <a:srgbClr val="00AAE6"/>
              </a:buClr>
              <a:buSzPct val="100000"/>
              <a:buNone/>
            </a:pPr>
            <a:r>
              <a:rPr lang="en-US" sz="1400" dirty="0">
                <a:cs typeface="Calibri" pitchFamily="34" charset="0"/>
              </a:rPr>
              <a:t>Friday, November 26 </a:t>
            </a:r>
            <a:r>
              <a:rPr lang="en-US" sz="1400" b="1" i="1" dirty="0">
                <a:solidFill>
                  <a:schemeClr val="bg2">
                    <a:lumMod val="50000"/>
                  </a:schemeClr>
                </a:solidFill>
                <a:cs typeface="Calibri" pitchFamily="34" charset="0"/>
              </a:rPr>
              <a:t>Day After Thanksgiving  </a:t>
            </a:r>
            <a:r>
              <a:rPr lang="en-US" sz="1400" dirty="0">
                <a:cs typeface="Calibri" pitchFamily="34" charset="0"/>
              </a:rPr>
              <a:t>Designated Holiday </a:t>
            </a:r>
          </a:p>
          <a:p>
            <a:pPr marL="109728" indent="0">
              <a:spcAft>
                <a:spcPts val="600"/>
              </a:spcAft>
              <a:buClr>
                <a:srgbClr val="00AAE6"/>
              </a:buClr>
              <a:buSzPct val="100000"/>
              <a:buNone/>
            </a:pPr>
            <a:r>
              <a:rPr lang="en-US" sz="1400" dirty="0">
                <a:cs typeface="Calibri" pitchFamily="34" charset="0"/>
              </a:rPr>
              <a:t>Friday, December 24 </a:t>
            </a:r>
            <a:r>
              <a:rPr lang="en-US" sz="1400" b="1" i="1" spc="-10" dirty="0">
                <a:solidFill>
                  <a:schemeClr val="bg2">
                    <a:lumMod val="50000"/>
                  </a:schemeClr>
                </a:solidFill>
                <a:cs typeface="Calibri" pitchFamily="34" charset="0"/>
              </a:rPr>
              <a:t>½ Gift Day ½ Excused p.m. (from Chancellor &amp; President)</a:t>
            </a:r>
            <a:endParaRPr lang="en-US" sz="1400" dirty="0">
              <a:cs typeface="Calibri" pitchFamily="34" charset="0"/>
            </a:endParaRPr>
          </a:p>
          <a:p>
            <a:pPr marL="109728" indent="0">
              <a:spcAft>
                <a:spcPts val="600"/>
              </a:spcAft>
              <a:buClr>
                <a:srgbClr val="00AAE6"/>
              </a:buClr>
              <a:buSzPct val="100000"/>
              <a:buNone/>
            </a:pPr>
            <a:r>
              <a:rPr lang="en-US" sz="1400" dirty="0">
                <a:cs typeface="Calibri" pitchFamily="34" charset="0"/>
              </a:rPr>
              <a:t>Monday, December 27 </a:t>
            </a:r>
            <a:r>
              <a:rPr lang="en-US" sz="1400" b="1" i="1" dirty="0">
                <a:solidFill>
                  <a:schemeClr val="bg2">
                    <a:lumMod val="50000"/>
                  </a:schemeClr>
                </a:solidFill>
                <a:cs typeface="Calibri" pitchFamily="34" charset="0"/>
              </a:rPr>
              <a:t>Christmas Day  </a:t>
            </a:r>
            <a:r>
              <a:rPr lang="en-US" sz="1400" dirty="0">
                <a:cs typeface="Calibri" pitchFamily="34" charset="0"/>
              </a:rPr>
              <a:t>Holiday observed </a:t>
            </a:r>
          </a:p>
          <a:p>
            <a:pPr marL="109728" indent="0">
              <a:spcAft>
                <a:spcPts val="600"/>
              </a:spcAft>
              <a:buClr>
                <a:srgbClr val="00AAE6"/>
              </a:buClr>
              <a:buSzPct val="100000"/>
              <a:buNone/>
            </a:pPr>
            <a:r>
              <a:rPr lang="en-US" sz="1400" dirty="0">
                <a:cs typeface="Calibri" pitchFamily="34" charset="0"/>
              </a:rPr>
              <a:t>Tuesday, December 28 </a:t>
            </a:r>
            <a:r>
              <a:rPr lang="en-US" sz="1400" b="1" i="1" dirty="0">
                <a:solidFill>
                  <a:schemeClr val="bg2">
                    <a:lumMod val="50000"/>
                  </a:schemeClr>
                </a:solidFill>
                <a:cs typeface="Calibri" pitchFamily="34" charset="0"/>
              </a:rPr>
              <a:t>Day after Christmas  </a:t>
            </a:r>
            <a:r>
              <a:rPr lang="en-US" sz="1400" dirty="0">
                <a:cs typeface="Calibri" pitchFamily="34" charset="0"/>
              </a:rPr>
              <a:t>Holiday observed </a:t>
            </a:r>
          </a:p>
          <a:p>
            <a:pPr marL="109728" indent="0">
              <a:spcAft>
                <a:spcPts val="600"/>
              </a:spcAft>
              <a:buClr>
                <a:srgbClr val="00AAE6"/>
              </a:buClr>
              <a:buSzPct val="100000"/>
              <a:buNone/>
            </a:pPr>
            <a:r>
              <a:rPr lang="en-US" sz="1400" dirty="0">
                <a:cs typeface="Calibri" pitchFamily="34" charset="0"/>
              </a:rPr>
              <a:t>Wednesday, December 29 </a:t>
            </a:r>
            <a:r>
              <a:rPr lang="en-US" sz="1400" b="1" i="1" spc="-10" dirty="0">
                <a:solidFill>
                  <a:schemeClr val="bg2">
                    <a:lumMod val="50000"/>
                  </a:schemeClr>
                </a:solidFill>
                <a:cs typeface="Calibri" pitchFamily="34" charset="0"/>
              </a:rPr>
              <a:t>Gift Day (from Chancellor &amp; President)</a:t>
            </a:r>
          </a:p>
          <a:p>
            <a:pPr marL="109728" indent="0">
              <a:spcAft>
                <a:spcPts val="600"/>
              </a:spcAft>
              <a:buClr>
                <a:srgbClr val="00AAE6"/>
              </a:buClr>
              <a:buSzPct val="100000"/>
              <a:buNone/>
            </a:pPr>
            <a:r>
              <a:rPr lang="en-US" sz="1400" dirty="0">
                <a:cs typeface="Calibri" pitchFamily="34" charset="0"/>
              </a:rPr>
              <a:t>Thursday, December 30 </a:t>
            </a:r>
            <a:r>
              <a:rPr lang="en-US" sz="1400" b="1" i="1" spc="-10" dirty="0">
                <a:solidFill>
                  <a:schemeClr val="bg2">
                    <a:lumMod val="50000"/>
                  </a:schemeClr>
                </a:solidFill>
                <a:cs typeface="Calibri" pitchFamily="34" charset="0"/>
              </a:rPr>
              <a:t>Gift Day (from Chancellor &amp; President)</a:t>
            </a:r>
          </a:p>
          <a:p>
            <a:pPr marL="109728" indent="0">
              <a:spcAft>
                <a:spcPts val="600"/>
              </a:spcAft>
              <a:buClr>
                <a:srgbClr val="00AAE6"/>
              </a:buClr>
              <a:buSzPct val="100000"/>
              <a:buNone/>
            </a:pPr>
            <a:r>
              <a:rPr lang="en-US" sz="1400" dirty="0">
                <a:cs typeface="Calibri" pitchFamily="34" charset="0"/>
              </a:rPr>
              <a:t>Friday, December 31 </a:t>
            </a:r>
            <a:r>
              <a:rPr lang="en-US" sz="1400" b="1" i="1" spc="-10" dirty="0">
                <a:solidFill>
                  <a:schemeClr val="bg2">
                    <a:lumMod val="50000"/>
                  </a:schemeClr>
                </a:solidFill>
                <a:cs typeface="Calibri" pitchFamily="34" charset="0"/>
              </a:rPr>
              <a:t>Gift Day (from Chancellor &amp; President)</a:t>
            </a:r>
          </a:p>
          <a:p>
            <a:pPr marL="109728" indent="0">
              <a:spcAft>
                <a:spcPts val="600"/>
              </a:spcAft>
              <a:buClr>
                <a:srgbClr val="00AAE6"/>
              </a:buClr>
              <a:buSzPct val="100000"/>
              <a:buNone/>
            </a:pPr>
            <a:r>
              <a:rPr lang="en-US" sz="1400" dirty="0">
                <a:cs typeface="Calibri" pitchFamily="34" charset="0"/>
              </a:rPr>
              <a:t>Monday, January 3 </a:t>
            </a:r>
            <a:r>
              <a:rPr lang="en-US" sz="1400" b="1" i="1" dirty="0">
                <a:solidFill>
                  <a:schemeClr val="bg2">
                    <a:lumMod val="50000"/>
                  </a:schemeClr>
                </a:solidFill>
                <a:cs typeface="Calibri" pitchFamily="34" charset="0"/>
              </a:rPr>
              <a:t>New Year's Day  </a:t>
            </a:r>
            <a:r>
              <a:rPr lang="en-US" sz="1400" dirty="0">
                <a:cs typeface="Calibri" pitchFamily="34" charset="0"/>
              </a:rPr>
              <a:t>Holiday observed </a:t>
            </a:r>
          </a:p>
          <a:p>
            <a:pPr marL="109728" indent="0">
              <a:spcAft>
                <a:spcPts val="600"/>
              </a:spcAft>
              <a:buClr>
                <a:srgbClr val="00AAE6"/>
              </a:buClr>
              <a:buSzPct val="100000"/>
              <a:buNone/>
            </a:pPr>
            <a:r>
              <a:rPr lang="en-US" sz="1400" dirty="0">
                <a:cs typeface="Calibri" pitchFamily="34" charset="0"/>
              </a:rPr>
              <a:t>Monday, January 17 </a:t>
            </a:r>
            <a:r>
              <a:rPr lang="en-US" sz="1400" b="1" i="1" dirty="0">
                <a:solidFill>
                  <a:schemeClr val="bg2">
                    <a:lumMod val="50000"/>
                  </a:schemeClr>
                </a:solidFill>
                <a:cs typeface="Calibri" pitchFamily="34" charset="0"/>
              </a:rPr>
              <a:t>Martin Luther King Jr. Day  </a:t>
            </a:r>
            <a:r>
              <a:rPr lang="en-US" sz="1400" dirty="0">
                <a:cs typeface="Calibri" pitchFamily="34" charset="0"/>
              </a:rPr>
              <a:t>Holiday observed</a:t>
            </a:r>
          </a:p>
          <a:p>
            <a:pPr marL="109728" indent="0">
              <a:spcAft>
                <a:spcPts val="600"/>
              </a:spcAft>
              <a:buClr>
                <a:srgbClr val="00AAE6"/>
              </a:buClr>
              <a:buSzPct val="100000"/>
              <a:buNone/>
            </a:pPr>
            <a:r>
              <a:rPr lang="en-US" sz="1400" dirty="0">
                <a:cs typeface="Calibri" pitchFamily="34" charset="0"/>
              </a:rPr>
              <a:t>Monday, May 30 </a:t>
            </a:r>
            <a:r>
              <a:rPr lang="en-US" sz="1400" b="1" i="1" dirty="0">
                <a:solidFill>
                  <a:schemeClr val="bg2">
                    <a:lumMod val="50000"/>
                  </a:schemeClr>
                </a:solidFill>
                <a:cs typeface="Calibri" pitchFamily="34" charset="0"/>
              </a:rPr>
              <a:t>Memorial Day  </a:t>
            </a:r>
            <a:r>
              <a:rPr lang="en-US" sz="1400" dirty="0">
                <a:cs typeface="Calibri" pitchFamily="34" charset="0"/>
              </a:rPr>
              <a:t>Holiday observed </a:t>
            </a:r>
          </a:p>
          <a:p>
            <a:pPr marL="109728" indent="0">
              <a:spcAft>
                <a:spcPts val="600"/>
              </a:spcAft>
              <a:buClr>
                <a:srgbClr val="00AAE6"/>
              </a:buClr>
              <a:buSzPct val="100000"/>
              <a:buNone/>
            </a:pPr>
            <a:r>
              <a:rPr lang="en-US" sz="1400" dirty="0">
                <a:solidFill>
                  <a:schemeClr val="tx1"/>
                </a:solidFill>
                <a:cs typeface="Calibri" pitchFamily="34" charset="0"/>
              </a:rPr>
              <a:t>Friday, June 17 </a:t>
            </a:r>
            <a:r>
              <a:rPr lang="en-US" sz="1400" b="1" i="1" dirty="0">
                <a:solidFill>
                  <a:schemeClr val="bg2">
                    <a:lumMod val="50000"/>
                  </a:schemeClr>
                </a:solidFill>
                <a:cs typeface="Calibri" pitchFamily="34" charset="0"/>
              </a:rPr>
              <a:t>Juneteenth </a:t>
            </a:r>
            <a:r>
              <a:rPr lang="en-US" sz="1400" dirty="0">
                <a:cs typeface="Calibri" pitchFamily="34" charset="0"/>
              </a:rPr>
              <a:t>Holiday observed</a:t>
            </a:r>
            <a:endParaRPr lang="en-US" sz="1400" u="sng" dirty="0">
              <a:solidFill>
                <a:srgbClr val="FF0000"/>
              </a:solidFill>
              <a:cs typeface="Calibri" pitchFamily="34" charset="0"/>
            </a:endParaRPr>
          </a:p>
          <a:p>
            <a:pPr marL="109728" indent="0">
              <a:spcAft>
                <a:spcPts val="600"/>
              </a:spcAft>
              <a:buClr>
                <a:srgbClr val="00AAE6"/>
              </a:buClr>
              <a:buSzPct val="100000"/>
              <a:buNone/>
            </a:pPr>
            <a:endParaRPr lang="en-US" sz="1400" dirty="0">
              <a:cs typeface="Calibri" pitchFamily="34" charset="0"/>
            </a:endParaRPr>
          </a:p>
        </p:txBody>
      </p:sp>
      <p:sp>
        <p:nvSpPr>
          <p:cNvPr id="2" name="Title 1"/>
          <p:cNvSpPr>
            <a:spLocks noGrp="1"/>
          </p:cNvSpPr>
          <p:nvPr>
            <p:ph type="title"/>
          </p:nvPr>
        </p:nvSpPr>
        <p:spPr>
          <a:xfrm>
            <a:off x="348916" y="228600"/>
            <a:ext cx="8915400" cy="1143000"/>
          </a:xfrm>
        </p:spPr>
        <p:txBody>
          <a:bodyPr>
            <a:normAutofit/>
          </a:bodyPr>
          <a:lstStyle/>
          <a:p>
            <a:pPr algn="l"/>
            <a:r>
              <a:rPr lang="en-US" sz="3600" dirty="0"/>
              <a:t>Campus Holiday Schedule 2021-2022</a:t>
            </a:r>
          </a:p>
        </p:txBody>
      </p:sp>
      <p:pic>
        <p:nvPicPr>
          <p:cNvPr id="8" name="Picture 7"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6215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10139" y="1456623"/>
            <a:ext cx="8686800" cy="3886200"/>
          </a:xfrm>
        </p:spPr>
        <p:txBody>
          <a:bodyPr>
            <a:noAutofit/>
          </a:bodyPr>
          <a:lstStyle/>
          <a:p>
            <a:pPr eaLnBrk="1" hangingPunct="1">
              <a:buClr>
                <a:schemeClr val="bg2">
                  <a:lumMod val="50000"/>
                </a:schemeClr>
              </a:buClr>
              <a:buSzPct val="100000"/>
              <a:buFont typeface="Wingdings" pitchFamily="2" charset="2"/>
              <a:buChar char="§"/>
            </a:pPr>
            <a:r>
              <a:rPr lang="en-US" sz="1400" dirty="0"/>
              <a:t>What is the GEO? </a:t>
            </a:r>
          </a:p>
          <a:p>
            <a:pPr lvl="1">
              <a:buClr>
                <a:schemeClr val="bg2">
                  <a:lumMod val="50000"/>
                </a:schemeClr>
              </a:buClr>
              <a:buFont typeface="Wingdings" pitchFamily="2" charset="2"/>
              <a:buChar char="§"/>
            </a:pPr>
            <a:r>
              <a:rPr lang="en-US" sz="1200" dirty="0">
                <a:solidFill>
                  <a:srgbClr val="FF0000"/>
                </a:solidFill>
                <a:hlinkClick r:id="rId3"/>
              </a:rPr>
              <a:t>http://www.ahr.illinois.edu/geo.pdf</a:t>
            </a:r>
            <a:endParaRPr lang="en-US" sz="1200" dirty="0">
              <a:solidFill>
                <a:srgbClr val="FF0000"/>
              </a:solidFill>
            </a:endParaRPr>
          </a:p>
          <a:p>
            <a:pPr marL="109728" indent="0">
              <a:buNone/>
            </a:pPr>
            <a:endParaRPr lang="en-US" sz="1050" dirty="0"/>
          </a:p>
          <a:p>
            <a:r>
              <a:rPr lang="en-US" sz="1400" dirty="0"/>
              <a:t>Employees are not required to join the union </a:t>
            </a:r>
          </a:p>
          <a:p>
            <a:endParaRPr lang="en-US" sz="1050" dirty="0"/>
          </a:p>
          <a:p>
            <a:r>
              <a:rPr lang="en-US" sz="1400" dirty="0"/>
              <a:t>Employees are required to pay fair share fees when holding a covered position and electing not to join the union (this may be changing with the new Supreme Court ruling)</a:t>
            </a:r>
          </a:p>
          <a:p>
            <a:endParaRPr lang="en-US" sz="1050" dirty="0"/>
          </a:p>
          <a:p>
            <a:r>
              <a:rPr lang="en-US" sz="1400" dirty="0"/>
              <a:t>Fair share and dues are paid via payroll deduction </a:t>
            </a:r>
          </a:p>
          <a:p>
            <a:endParaRPr lang="en-US" sz="1050" dirty="0"/>
          </a:p>
          <a:p>
            <a:r>
              <a:rPr lang="en-US" sz="1400" dirty="0"/>
              <a:t>Fair share and dues fees determined by the GEO </a:t>
            </a:r>
          </a:p>
          <a:p>
            <a:pPr marL="109728" indent="0">
              <a:buClr>
                <a:schemeClr val="bg2">
                  <a:lumMod val="50000"/>
                </a:schemeClr>
              </a:buClr>
              <a:buSzPct val="100000"/>
              <a:buNone/>
            </a:pPr>
            <a:endParaRPr lang="en-US" sz="1050" dirty="0"/>
          </a:p>
          <a:p>
            <a:pPr eaLnBrk="1" hangingPunct="1">
              <a:buClr>
                <a:schemeClr val="bg2">
                  <a:lumMod val="50000"/>
                </a:schemeClr>
              </a:buClr>
              <a:buSzPct val="100000"/>
              <a:buFont typeface="Wingdings" pitchFamily="2" charset="2"/>
              <a:buChar char="§"/>
            </a:pPr>
            <a:r>
              <a:rPr lang="en-US" sz="1400" dirty="0"/>
              <a:t>More information can be obtained at the “</a:t>
            </a:r>
            <a:r>
              <a:rPr lang="en-US" sz="1400" dirty="0">
                <a:hlinkClick r:id="rId4"/>
              </a:rPr>
              <a:t>all campus orientation</a:t>
            </a:r>
            <a:r>
              <a:rPr lang="en-US" sz="1400" dirty="0"/>
              <a:t>”</a:t>
            </a:r>
          </a:p>
        </p:txBody>
      </p:sp>
      <p:sp>
        <p:nvSpPr>
          <p:cNvPr id="13314" name="AutoShape 2"/>
          <p:cNvSpPr>
            <a:spLocks noGrp="1" noChangeArrowheads="1"/>
          </p:cNvSpPr>
          <p:nvPr>
            <p:ph type="title"/>
          </p:nvPr>
        </p:nvSpPr>
        <p:spPr/>
        <p:txBody>
          <a:bodyPr/>
          <a:lstStyle/>
          <a:p>
            <a:pPr algn="l" eaLnBrk="1" hangingPunct="1"/>
            <a:r>
              <a:rPr lang="en-US" dirty="0"/>
              <a:t>GEO</a:t>
            </a:r>
          </a:p>
        </p:txBody>
      </p:sp>
      <p:pic>
        <p:nvPicPr>
          <p:cNvPr id="6" name="Picture 5" descr="logo.TIF"/>
          <p:cNvPicPr>
            <a:picLocks noChangeAspect="1"/>
          </p:cNvPicPr>
          <p:nvPr/>
        </p:nvPicPr>
        <p:blipFill>
          <a:blip r:embed="rId5"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180011828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rgbClr val="44B9E8"/>
                                      </p:to>
                                    </p:animClr>
                                  </p:subTnLst>
                                </p:cTn>
                              </p:par>
                              <p:par>
                                <p:cTn id="9" presetID="17" presetClass="entr" presetSubtype="10" fill="hold" grpId="0"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p:cTn id="11"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3315">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 calcmode="lin" valueType="num">
                                      <p:cBhvr>
                                        <p:cTn id="17"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3315">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rgbClr val="44B9E8"/>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 calcmode="lin" valueType="num">
                                      <p:cBhvr>
                                        <p:cTn id="23" dur="500" fill="hold"/>
                                        <p:tgtEl>
                                          <p:spTgt spid="13315">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13315">
                                            <p:txEl>
                                              <p:pRg st="5" end="5"/>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5" end="5"/>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anim calcmode="lin" valueType="num">
                                      <p:cBhvr>
                                        <p:cTn id="29" dur="500" fill="hold"/>
                                        <p:tgtEl>
                                          <p:spTgt spid="1331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13315">
                                            <p:txEl>
                                              <p:pRg st="7" end="7"/>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7" end="7"/>
                                            </p:txEl>
                                          </p:spTgt>
                                        </p:tgtEl>
                                        <p:attrNameLst>
                                          <p:attrName>ppt_c</p:attrName>
                                        </p:attrNameLst>
                                      </p:cBhvr>
                                      <p:to>
                                        <a:srgbClr val="44B9E8"/>
                                      </p:to>
                                    </p:animClr>
                                  </p:sub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3315">
                                            <p:txEl>
                                              <p:pRg st="9" end="9"/>
                                            </p:txEl>
                                          </p:spTgt>
                                        </p:tgtEl>
                                        <p:attrNameLst>
                                          <p:attrName>style.visibility</p:attrName>
                                        </p:attrNameLst>
                                      </p:cBhvr>
                                      <p:to>
                                        <p:strVal val="visible"/>
                                      </p:to>
                                    </p:set>
                                    <p:anim calcmode="lin" valueType="num">
                                      <p:cBhvr>
                                        <p:cTn id="35" dur="500" fill="hold"/>
                                        <p:tgtEl>
                                          <p:spTgt spid="13315">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13315">
                                            <p:txEl>
                                              <p:pRg st="9" end="9"/>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9" end="9"/>
                                            </p:txEl>
                                          </p:spTgt>
                                        </p:tgtEl>
                                        <p:attrNameLst>
                                          <p:attrName>ppt_c</p:attrName>
                                        </p:attrNameLst>
                                      </p:cBhvr>
                                      <p:to>
                                        <a:srgbClr val="44B9E8"/>
                                      </p:to>
                                    </p:animClr>
                                  </p:sub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3315">
                                            <p:txEl>
                                              <p:pRg st="11" end="11"/>
                                            </p:txEl>
                                          </p:spTgt>
                                        </p:tgtEl>
                                        <p:attrNameLst>
                                          <p:attrName>style.visibility</p:attrName>
                                        </p:attrNameLst>
                                      </p:cBhvr>
                                      <p:to>
                                        <p:strVal val="visible"/>
                                      </p:to>
                                    </p:set>
                                    <p:anim calcmode="lin" valueType="num">
                                      <p:cBhvr>
                                        <p:cTn id="41" dur="500" fill="hold"/>
                                        <p:tgtEl>
                                          <p:spTgt spid="13315">
                                            <p:txEl>
                                              <p:pRg st="11" end="11"/>
                                            </p:txEl>
                                          </p:spTgt>
                                        </p:tgtEl>
                                        <p:attrNameLst>
                                          <p:attrName>ppt_w</p:attrName>
                                        </p:attrNameLst>
                                      </p:cBhvr>
                                      <p:tavLst>
                                        <p:tav tm="0">
                                          <p:val>
                                            <p:fltVal val="0"/>
                                          </p:val>
                                        </p:tav>
                                        <p:tav tm="100000">
                                          <p:val>
                                            <p:strVal val="#ppt_w"/>
                                          </p:val>
                                        </p:tav>
                                      </p:tavLst>
                                    </p:anim>
                                    <p:anim calcmode="lin" valueType="num">
                                      <p:cBhvr>
                                        <p:cTn id="42" dur="500" fill="hold"/>
                                        <p:tgtEl>
                                          <p:spTgt spid="1331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Human Resources</a:t>
            </a:r>
          </a:p>
        </p:txBody>
      </p:sp>
    </p:spTree>
    <p:extLst>
      <p:ext uri="{BB962C8B-B14F-4D97-AF65-F5344CB8AC3E}">
        <p14:creationId xmlns:p14="http://schemas.microsoft.com/office/powerpoint/2010/main" val="181379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a:p>
          <a:p>
            <a:r>
              <a:rPr lang="en-US" dirty="0"/>
              <a:t>As of January 1, 2014, smoking is prohibited on all campus property at the University of Illinois at Urbana–Champaign, both indoors and outdoors, in university-owned vehicles and in privately-owned vehicles parked on campus property. The advertising, sale, or free sampling of tobacco products is also prohibited on campus property. Littering the remains of tobacco products or any other related waste product on campus property is further prohibited. </a:t>
            </a:r>
          </a:p>
          <a:p>
            <a:r>
              <a:rPr lang="en-US" b="1" dirty="0"/>
              <a:t>Purpose: </a:t>
            </a:r>
            <a:r>
              <a:rPr lang="en-US" dirty="0"/>
              <a:t>To provide a healthy environment that promotes the health, well-being, and safety of students, faculty, staff, and visitors at the University of Illinois at Urbana-Champaign by minimizing the negative effects of secondhand smoke; to improve fire safety; and to encourage a more sustainable environment. </a:t>
            </a:r>
          </a:p>
        </p:txBody>
      </p:sp>
      <p:sp>
        <p:nvSpPr>
          <p:cNvPr id="3" name="Title 2"/>
          <p:cNvSpPr>
            <a:spLocks noGrp="1"/>
          </p:cNvSpPr>
          <p:nvPr>
            <p:ph type="title"/>
          </p:nvPr>
        </p:nvSpPr>
        <p:spPr/>
        <p:txBody>
          <a:bodyPr/>
          <a:lstStyle/>
          <a:p>
            <a:pPr algn="l"/>
            <a:r>
              <a:rPr lang="en-US" dirty="0"/>
              <a:t>Smoke-Free Campus </a:t>
            </a:r>
          </a:p>
        </p:txBody>
      </p:sp>
    </p:spTree>
    <p:extLst>
      <p:ext uri="{BB962C8B-B14F-4D97-AF65-F5344CB8AC3E}">
        <p14:creationId xmlns:p14="http://schemas.microsoft.com/office/powerpoint/2010/main" val="1518369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92923" y="447926"/>
            <a:ext cx="8305800" cy="934977"/>
          </a:xfrm>
        </p:spPr>
        <p:txBody>
          <a:bodyPr>
            <a:normAutofit fontScale="25000" lnSpcReduction="20000"/>
          </a:bodyPr>
          <a:lstStyle/>
          <a:p>
            <a:pPr eaLnBrk="1" hangingPunct="1">
              <a:lnSpc>
                <a:spcPct val="90000"/>
              </a:lnSpc>
              <a:buNone/>
            </a:pPr>
            <a:r>
              <a:rPr lang="en-US" sz="16000" b="1" dirty="0">
                <a:solidFill>
                  <a:schemeClr val="accent1"/>
                </a:solidFill>
              </a:rPr>
              <a:t>Questions?  </a:t>
            </a:r>
          </a:p>
          <a:p>
            <a:pPr eaLnBrk="1" hangingPunct="1">
              <a:lnSpc>
                <a:spcPct val="90000"/>
              </a:lnSpc>
            </a:pPr>
            <a:endParaRPr lang="en-US" sz="4800" dirty="0"/>
          </a:p>
          <a:p>
            <a:pPr algn="ctr" eaLnBrk="1" hangingPunct="1">
              <a:lnSpc>
                <a:spcPct val="90000"/>
              </a:lnSpc>
              <a:buNone/>
            </a:pPr>
            <a:r>
              <a:rPr lang="en-US" sz="3600" dirty="0"/>
              <a:t> </a:t>
            </a:r>
          </a:p>
        </p:txBody>
      </p:sp>
      <p:sp>
        <p:nvSpPr>
          <p:cNvPr id="24578" name="AutoShape 2"/>
          <p:cNvSpPr>
            <a:spLocks noGrp="1" noChangeArrowheads="1"/>
          </p:cNvSpPr>
          <p:nvPr>
            <p:ph type="title"/>
          </p:nvPr>
        </p:nvSpPr>
        <p:spPr/>
        <p:txBody>
          <a:bodyPr/>
          <a:lstStyle/>
          <a:p>
            <a:pPr eaLnBrk="1" hangingPunct="1"/>
            <a:r>
              <a:rPr lang="en-US" dirty="0"/>
              <a:t>  </a:t>
            </a:r>
          </a:p>
        </p:txBody>
      </p:sp>
      <p:sp>
        <p:nvSpPr>
          <p:cNvPr id="2050" name="AutoShape 2" descr="C:\Documents and Settings\clthomas\Local Settings\Temp\7zO14F.tmp\1867_50.gif"/>
          <p:cNvSpPr>
            <a:spLocks noChangeAspect="1" noChangeArrowheads="1"/>
          </p:cNvSpPr>
          <p:nvPr/>
        </p:nvSpPr>
        <p:spPr bwMode="auto">
          <a:xfrm>
            <a:off x="1587500" y="-136525"/>
            <a:ext cx="476250" cy="809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TIF"/>
          <p:cNvPicPr>
            <a:picLocks noChangeAspect="1"/>
          </p:cNvPicPr>
          <p:nvPr/>
        </p:nvPicPr>
        <p:blipFill>
          <a:blip r:embed="rId2" cstate="print"/>
          <a:stretch>
            <a:fillRect/>
          </a:stretch>
        </p:blipFill>
        <p:spPr>
          <a:xfrm>
            <a:off x="1828800" y="6096000"/>
            <a:ext cx="465328" cy="603668"/>
          </a:xfrm>
          <a:prstGeom prst="rect">
            <a:avLst/>
          </a:prstGeom>
        </p:spPr>
      </p:pic>
      <p:sp>
        <p:nvSpPr>
          <p:cNvPr id="7" name="TextBox 6"/>
          <p:cNvSpPr txBox="1"/>
          <p:nvPr/>
        </p:nvSpPr>
        <p:spPr>
          <a:xfrm>
            <a:off x="1024456" y="1465704"/>
            <a:ext cx="8153400" cy="2862322"/>
          </a:xfrm>
          <a:prstGeom prst="rect">
            <a:avLst/>
          </a:prstGeom>
          <a:noFill/>
        </p:spPr>
        <p:txBody>
          <a:bodyPr wrap="square" rtlCol="0">
            <a:spAutoFit/>
          </a:bodyPr>
          <a:lstStyle/>
          <a:p>
            <a:pPr algn="ctr" eaLnBrk="1" hangingPunct="1">
              <a:lnSpc>
                <a:spcPct val="90000"/>
              </a:lnSpc>
              <a:buNone/>
            </a:pPr>
            <a:r>
              <a:rPr lang="en-US" sz="4000" dirty="0"/>
              <a:t>Welcome to the </a:t>
            </a:r>
          </a:p>
          <a:p>
            <a:pPr algn="ctr" eaLnBrk="1" hangingPunct="1">
              <a:lnSpc>
                <a:spcPct val="90000"/>
              </a:lnSpc>
              <a:buNone/>
            </a:pPr>
            <a:r>
              <a:rPr lang="en-US" sz="4000" dirty="0"/>
              <a:t>University of Illinois!!!</a:t>
            </a:r>
          </a:p>
          <a:p>
            <a:pPr algn="ctr" eaLnBrk="1" hangingPunct="1">
              <a:lnSpc>
                <a:spcPct val="90000"/>
              </a:lnSpc>
              <a:buNone/>
            </a:pPr>
            <a:endParaRPr lang="en-US" sz="4000" dirty="0"/>
          </a:p>
          <a:p>
            <a:pPr algn="ctr" eaLnBrk="1" hangingPunct="1">
              <a:lnSpc>
                <a:spcPct val="90000"/>
              </a:lnSpc>
              <a:buNone/>
            </a:pPr>
            <a:r>
              <a:rPr lang="en-US" sz="4000" dirty="0"/>
              <a:t>Best wishes toward a </a:t>
            </a:r>
          </a:p>
          <a:p>
            <a:pPr algn="ctr" eaLnBrk="1" hangingPunct="1">
              <a:lnSpc>
                <a:spcPct val="90000"/>
              </a:lnSpc>
              <a:buNone/>
            </a:pPr>
            <a:r>
              <a:rPr lang="en-US" sz="4000" dirty="0"/>
              <a:t>rewarding academic adventure!!!</a:t>
            </a:r>
          </a:p>
        </p:txBody>
      </p:sp>
    </p:spTree>
    <p:extLst>
      <p:ext uri="{BB962C8B-B14F-4D97-AF65-F5344CB8AC3E}">
        <p14:creationId xmlns:p14="http://schemas.microsoft.com/office/powerpoint/2010/main" val="4060780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heel(8)">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anim calcmode="lin" valueType="num">
                                      <p:cBhvr>
                                        <p:cTn id="18" dur="5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7">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24" dur="500" fill="hold"/>
                                        <p:tgtEl>
                                          <p:spTgt spid="7">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anim calcmode="lin" valueType="num">
                                      <p:cBhvr>
                                        <p:cTn id="28" dur="5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29"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Department</a:t>
            </a:r>
          </a:p>
        </p:txBody>
      </p:sp>
      <p:sp>
        <p:nvSpPr>
          <p:cNvPr id="3" name="Content Placeholder 2"/>
          <p:cNvSpPr>
            <a:spLocks noGrp="1"/>
          </p:cNvSpPr>
          <p:nvPr>
            <p:ph idx="1"/>
          </p:nvPr>
        </p:nvSpPr>
        <p:spPr>
          <a:xfrm>
            <a:off x="831134" y="4430106"/>
            <a:ext cx="9614263" cy="1601231"/>
          </a:xfrm>
        </p:spPr>
        <p:txBody>
          <a:bodyPr>
            <a:normAutofit/>
          </a:bodyPr>
          <a:lstStyle/>
          <a:p>
            <a:pPr lvl="0"/>
            <a:r>
              <a:rPr lang="en-US" b="1" dirty="0"/>
              <a:t>First Point of Contact</a:t>
            </a:r>
            <a:r>
              <a:rPr lang="en-US" dirty="0"/>
              <a:t> </a:t>
            </a:r>
          </a:p>
          <a:p>
            <a:pPr lvl="0"/>
            <a:r>
              <a:rPr lang="en-US" b="1" dirty="0"/>
              <a:t>Main Processing Unit </a:t>
            </a:r>
          </a:p>
          <a:p>
            <a:pPr lvl="0"/>
            <a:r>
              <a:rPr lang="en-US" b="1" dirty="0"/>
              <a:t>Peak seasons for processing</a:t>
            </a:r>
            <a:endParaRPr lang="en-US" dirty="0"/>
          </a:p>
        </p:txBody>
      </p:sp>
      <p:sp>
        <p:nvSpPr>
          <p:cNvPr id="4" name="TextBox 3"/>
          <p:cNvSpPr txBox="1"/>
          <p:nvPr/>
        </p:nvSpPr>
        <p:spPr>
          <a:xfrm>
            <a:off x="558265" y="1690688"/>
            <a:ext cx="10173903" cy="646331"/>
          </a:xfrm>
          <a:prstGeom prst="rect">
            <a:avLst/>
          </a:prstGeom>
          <a:noFill/>
        </p:spPr>
        <p:txBody>
          <a:bodyPr wrap="square" rtlCol="0">
            <a:spAutoFit/>
          </a:bodyPr>
          <a:lstStyle/>
          <a:p>
            <a:r>
              <a:rPr lang="en-US" dirty="0"/>
              <a:t>Laura Czys Assistant Director of HR</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540" y="2021967"/>
            <a:ext cx="1388900" cy="20768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985" y="2021966"/>
            <a:ext cx="1332562" cy="2096429"/>
          </a:xfrm>
          <a:prstGeom prst="rect">
            <a:avLst/>
          </a:prstGeom>
        </p:spPr>
      </p:pic>
      <p:sp>
        <p:nvSpPr>
          <p:cNvPr id="7" name="TextBox 6"/>
          <p:cNvSpPr txBox="1"/>
          <p:nvPr/>
        </p:nvSpPr>
        <p:spPr>
          <a:xfrm>
            <a:off x="4106943" y="1652635"/>
            <a:ext cx="3080738" cy="369332"/>
          </a:xfrm>
          <a:prstGeom prst="rect">
            <a:avLst/>
          </a:prstGeom>
          <a:noFill/>
        </p:spPr>
        <p:txBody>
          <a:bodyPr wrap="square" rtlCol="0">
            <a:spAutoFit/>
          </a:bodyPr>
          <a:lstStyle/>
          <a:p>
            <a:r>
              <a:rPr lang="en-US" dirty="0"/>
              <a:t>Dana McCool, HR Associate</a:t>
            </a:r>
          </a:p>
        </p:txBody>
      </p:sp>
      <p:sp>
        <p:nvSpPr>
          <p:cNvPr id="8" name="TextBox 7"/>
          <p:cNvSpPr txBox="1"/>
          <p:nvPr/>
        </p:nvSpPr>
        <p:spPr>
          <a:xfrm>
            <a:off x="7311207" y="1652635"/>
            <a:ext cx="4197812" cy="369332"/>
          </a:xfrm>
          <a:prstGeom prst="rect">
            <a:avLst/>
          </a:prstGeom>
          <a:noFill/>
        </p:spPr>
        <p:txBody>
          <a:bodyPr wrap="square" rtlCol="0">
            <a:spAutoFit/>
          </a:bodyPr>
          <a:lstStyle/>
          <a:p>
            <a:r>
              <a:rPr lang="en-US" dirty="0"/>
              <a:t>Mariah </a:t>
            </a:r>
            <a:r>
              <a:rPr lang="en-US" dirty="0" err="1"/>
              <a:t>Redmon</a:t>
            </a:r>
            <a:r>
              <a:rPr lang="en-US" dirty="0"/>
              <a:t>, Business &amp; HR Associate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092" y="2021966"/>
            <a:ext cx="1651463" cy="2089100"/>
          </a:xfrm>
          <a:prstGeom prst="rect">
            <a:avLst/>
          </a:prstGeom>
        </p:spPr>
      </p:pic>
    </p:spTree>
    <p:extLst>
      <p:ext uri="{BB962C8B-B14F-4D97-AF65-F5344CB8AC3E}">
        <p14:creationId xmlns:p14="http://schemas.microsoft.com/office/powerpoint/2010/main" val="25996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Employment Information</a:t>
            </a:r>
          </a:p>
        </p:txBody>
      </p:sp>
    </p:spTree>
    <p:extLst>
      <p:ext uri="{BB962C8B-B14F-4D97-AF65-F5344CB8AC3E}">
        <p14:creationId xmlns:p14="http://schemas.microsoft.com/office/powerpoint/2010/main" val="23623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Systems and Tools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24C168F4-D4B5-4A70-897C-202ADD05192E}"/>
              </a:ext>
            </a:extLst>
          </p:cNvPr>
          <p:cNvGraphicFramePr>
            <a:graphicFrameLocks noGrp="1"/>
          </p:cNvGraphicFramePr>
          <p:nvPr>
            <p:extLst>
              <p:ext uri="{D42A27DB-BD31-4B8C-83A1-F6EECF244321}">
                <p14:modId xmlns:p14="http://schemas.microsoft.com/office/powerpoint/2010/main" val="365800510"/>
              </p:ext>
            </p:extLst>
          </p:nvPr>
        </p:nvGraphicFramePr>
        <p:xfrm>
          <a:off x="378823" y="1539299"/>
          <a:ext cx="11009902" cy="3850640"/>
        </p:xfrm>
        <a:graphic>
          <a:graphicData uri="http://schemas.openxmlformats.org/drawingml/2006/table">
            <a:tbl>
              <a:tblPr firstRow="1" bandRow="1">
                <a:tableStyleId>{5C22544A-7EE6-4342-B048-85BDC9FD1C3A}</a:tableStyleId>
              </a:tblPr>
              <a:tblGrid>
                <a:gridCol w="3234159">
                  <a:extLst>
                    <a:ext uri="{9D8B030D-6E8A-4147-A177-3AD203B41FA5}">
                      <a16:colId xmlns:a16="http://schemas.microsoft.com/office/drawing/2014/main" val="2806618240"/>
                    </a:ext>
                  </a:extLst>
                </a:gridCol>
                <a:gridCol w="1651486">
                  <a:extLst>
                    <a:ext uri="{9D8B030D-6E8A-4147-A177-3AD203B41FA5}">
                      <a16:colId xmlns:a16="http://schemas.microsoft.com/office/drawing/2014/main" val="3614844866"/>
                    </a:ext>
                  </a:extLst>
                </a:gridCol>
                <a:gridCol w="6124257">
                  <a:extLst>
                    <a:ext uri="{9D8B030D-6E8A-4147-A177-3AD203B41FA5}">
                      <a16:colId xmlns:a16="http://schemas.microsoft.com/office/drawing/2014/main" val="3624105159"/>
                    </a:ext>
                  </a:extLst>
                </a:gridCol>
              </a:tblGrid>
              <a:tr h="370840">
                <a:tc>
                  <a:txBody>
                    <a:bodyPr/>
                    <a:lstStyle/>
                    <a:p>
                      <a:r>
                        <a:rPr lang="en-US" dirty="0"/>
                        <a:t>System/Tool</a:t>
                      </a:r>
                    </a:p>
                  </a:txBody>
                  <a:tcPr/>
                </a:tc>
                <a:tc>
                  <a:txBody>
                    <a:bodyPr/>
                    <a:lstStyle/>
                    <a:p>
                      <a:r>
                        <a:rPr lang="en-US" dirty="0"/>
                        <a:t>Also called</a:t>
                      </a:r>
                    </a:p>
                  </a:txBody>
                  <a:tcPr/>
                </a:tc>
                <a:tc>
                  <a:txBody>
                    <a:bodyPr/>
                    <a:lstStyle/>
                    <a:p>
                      <a:r>
                        <a:rPr lang="en-US" dirty="0"/>
                        <a:t>What is it used for?</a:t>
                      </a:r>
                    </a:p>
                  </a:txBody>
                  <a:tcPr/>
                </a:tc>
                <a:extLst>
                  <a:ext uri="{0D108BD9-81ED-4DB2-BD59-A6C34878D82A}">
                    <a16:rowId xmlns:a16="http://schemas.microsoft.com/office/drawing/2014/main" val="2317773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Resources Front 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HRFE</a:t>
                      </a:r>
                    </a:p>
                    <a:p>
                      <a:endParaRPr lang="en-US" dirty="0"/>
                    </a:p>
                  </a:txBody>
                  <a:tcPr/>
                </a:tc>
                <a:tc>
                  <a:txBody>
                    <a:bodyPr/>
                    <a:lstStyle/>
                    <a:p>
                      <a:r>
                        <a:rPr lang="en-US" dirty="0"/>
                        <a:t>HR information systems (HRIS). HRFE stores all the HR related information about employees including personal information, work appointments and the CFOPS (accounts) to charge.</a:t>
                      </a:r>
                    </a:p>
                  </a:txBody>
                  <a:tcPr/>
                </a:tc>
                <a:extLst>
                  <a:ext uri="{0D108BD9-81ED-4DB2-BD59-A6C34878D82A}">
                    <a16:rowId xmlns:a16="http://schemas.microsoft.com/office/drawing/2014/main" val="1248946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Applied Technologies for Learning in the Arts and Sciences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ATLAS</a:t>
                      </a:r>
                    </a:p>
                    <a:p>
                      <a:endParaRPr lang="en-US" sz="1400" dirty="0"/>
                    </a:p>
                  </a:txBody>
                  <a:tcPr/>
                </a:tc>
                <a:tc>
                  <a:txBody>
                    <a:bodyPr/>
                    <a:lstStyle/>
                    <a:p>
                      <a:r>
                        <a:rPr lang="en-US" dirty="0"/>
                        <a:t>Appointment work-flow system and vacation and sick leave reporting tool</a:t>
                      </a:r>
                    </a:p>
                  </a:txBody>
                  <a:tcPr/>
                </a:tc>
                <a:extLst>
                  <a:ext uri="{0D108BD9-81ED-4DB2-BD59-A6C34878D82A}">
                    <a16:rowId xmlns:a16="http://schemas.microsoft.com/office/drawing/2014/main" val="3258178354"/>
                  </a:ext>
                </a:extLst>
              </a:tr>
              <a:tr h="370840">
                <a:tc>
                  <a:txBody>
                    <a:bodyPr/>
                    <a:lstStyle/>
                    <a:p>
                      <a:r>
                        <a:rPr lang="en-US" dirty="0"/>
                        <a:t>Banner Administrative Forms</a:t>
                      </a:r>
                    </a:p>
                  </a:txBody>
                  <a:tcPr/>
                </a:tc>
                <a:tc>
                  <a:txBody>
                    <a:bodyPr/>
                    <a:lstStyle/>
                    <a:p>
                      <a:r>
                        <a:rPr lang="en-US" dirty="0"/>
                        <a:t>Banner</a:t>
                      </a:r>
                    </a:p>
                  </a:txBody>
                  <a:tcPr/>
                </a:tc>
                <a:tc>
                  <a:txBody>
                    <a:bodyPr/>
                    <a:lstStyle/>
                    <a:p>
                      <a:r>
                        <a:rPr lang="en-US" dirty="0"/>
                        <a:t>In HR used for sick leave confirmation and reporting.</a:t>
                      </a:r>
                    </a:p>
                  </a:txBody>
                  <a:tcPr/>
                </a:tc>
                <a:extLst>
                  <a:ext uri="{0D108BD9-81ED-4DB2-BD59-A6C34878D82A}">
                    <a16:rowId xmlns:a16="http://schemas.microsoft.com/office/drawing/2014/main" val="1020004989"/>
                  </a:ext>
                </a:extLst>
              </a:tr>
              <a:tr h="370840">
                <a:tc>
                  <a:txBody>
                    <a:bodyPr/>
                    <a:lstStyle/>
                    <a:p>
                      <a:r>
                        <a:rPr lang="en-US" dirty="0"/>
                        <a:t>Payroll Adjustment</a:t>
                      </a:r>
                      <a:r>
                        <a:rPr lang="en-US" baseline="0" dirty="0"/>
                        <a:t> Request Interface System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PARIS</a:t>
                      </a:r>
                    </a:p>
                  </a:txBody>
                  <a:tcPr/>
                </a:tc>
                <a:tc>
                  <a:txBody>
                    <a:bodyPr/>
                    <a:lstStyle/>
                    <a:p>
                      <a:r>
                        <a:rPr lang="en-US" dirty="0"/>
                        <a:t>Used to process pay adjustments, when jobs/appointments apply late.</a:t>
                      </a:r>
                    </a:p>
                  </a:txBody>
                  <a:tcPr/>
                </a:tc>
                <a:extLst>
                  <a:ext uri="{0D108BD9-81ED-4DB2-BD59-A6C34878D82A}">
                    <a16:rowId xmlns:a16="http://schemas.microsoft.com/office/drawing/2014/main" val="3460074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Adjustment Notification Application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a:t>
                      </a:r>
                    </a:p>
                  </a:txBody>
                  <a:tcPr/>
                </a:tc>
                <a:tc>
                  <a:txBody>
                    <a:bodyPr/>
                    <a:lstStyle/>
                    <a:p>
                      <a:r>
                        <a:rPr lang="en-US" dirty="0"/>
                        <a:t>Used to process awards and some retirement payments</a:t>
                      </a:r>
                    </a:p>
                  </a:txBody>
                  <a:tcPr/>
                </a:tc>
                <a:extLst>
                  <a:ext uri="{0D108BD9-81ED-4DB2-BD59-A6C34878D82A}">
                    <a16:rowId xmlns:a16="http://schemas.microsoft.com/office/drawing/2014/main" val="2317314966"/>
                  </a:ext>
                </a:extLst>
              </a:tr>
            </a:tbl>
          </a:graphicData>
        </a:graphic>
      </p:graphicFrame>
    </p:spTree>
    <p:extLst>
      <p:ext uri="{BB962C8B-B14F-4D97-AF65-F5344CB8AC3E}">
        <p14:creationId xmlns:p14="http://schemas.microsoft.com/office/powerpoint/2010/main" val="380786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Systems and Tools</a:t>
            </a:r>
            <a:br>
              <a:rPr lang="en-US" dirty="0"/>
            </a:br>
            <a:endParaRPr lang="en-US" dirty="0"/>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24C168F4-D4B5-4A70-897C-202ADD05192E}"/>
              </a:ext>
            </a:extLst>
          </p:cNvPr>
          <p:cNvGraphicFramePr>
            <a:graphicFrameLocks noGrp="1"/>
          </p:cNvGraphicFramePr>
          <p:nvPr>
            <p:extLst>
              <p:ext uri="{D42A27DB-BD31-4B8C-83A1-F6EECF244321}">
                <p14:modId xmlns:p14="http://schemas.microsoft.com/office/powerpoint/2010/main" val="1783634192"/>
              </p:ext>
            </p:extLst>
          </p:nvPr>
        </p:nvGraphicFramePr>
        <p:xfrm>
          <a:off x="479078" y="1356419"/>
          <a:ext cx="11009902" cy="3850640"/>
        </p:xfrm>
        <a:graphic>
          <a:graphicData uri="http://schemas.openxmlformats.org/drawingml/2006/table">
            <a:tbl>
              <a:tblPr firstRow="1" bandRow="1">
                <a:tableStyleId>{5C22544A-7EE6-4342-B048-85BDC9FD1C3A}</a:tableStyleId>
              </a:tblPr>
              <a:tblGrid>
                <a:gridCol w="3234159">
                  <a:extLst>
                    <a:ext uri="{9D8B030D-6E8A-4147-A177-3AD203B41FA5}">
                      <a16:colId xmlns:a16="http://schemas.microsoft.com/office/drawing/2014/main" val="2806618240"/>
                    </a:ext>
                  </a:extLst>
                </a:gridCol>
                <a:gridCol w="1651486">
                  <a:extLst>
                    <a:ext uri="{9D8B030D-6E8A-4147-A177-3AD203B41FA5}">
                      <a16:colId xmlns:a16="http://schemas.microsoft.com/office/drawing/2014/main" val="3614844866"/>
                    </a:ext>
                  </a:extLst>
                </a:gridCol>
                <a:gridCol w="6124257">
                  <a:extLst>
                    <a:ext uri="{9D8B030D-6E8A-4147-A177-3AD203B41FA5}">
                      <a16:colId xmlns:a16="http://schemas.microsoft.com/office/drawing/2014/main" val="3624105159"/>
                    </a:ext>
                  </a:extLst>
                </a:gridCol>
              </a:tblGrid>
              <a:tr h="370840">
                <a:tc>
                  <a:txBody>
                    <a:bodyPr/>
                    <a:lstStyle/>
                    <a:p>
                      <a:r>
                        <a:rPr lang="en-US" dirty="0"/>
                        <a:t>System/Tool</a:t>
                      </a:r>
                    </a:p>
                  </a:txBody>
                  <a:tcPr/>
                </a:tc>
                <a:tc>
                  <a:txBody>
                    <a:bodyPr/>
                    <a:lstStyle/>
                    <a:p>
                      <a:r>
                        <a:rPr lang="en-US" dirty="0"/>
                        <a:t>Also called</a:t>
                      </a:r>
                    </a:p>
                  </a:txBody>
                  <a:tcPr/>
                </a:tc>
                <a:tc>
                  <a:txBody>
                    <a:bodyPr/>
                    <a:lstStyle/>
                    <a:p>
                      <a:r>
                        <a:rPr lang="en-US" dirty="0"/>
                        <a:t>What is it used for?</a:t>
                      </a:r>
                    </a:p>
                  </a:txBody>
                  <a:tcPr/>
                </a:tc>
                <a:extLst>
                  <a:ext uri="{0D108BD9-81ED-4DB2-BD59-A6C34878D82A}">
                    <a16:rowId xmlns:a16="http://schemas.microsoft.com/office/drawing/2014/main" val="2317773506"/>
                  </a:ext>
                </a:extLst>
              </a:tr>
              <a:tr h="370840">
                <a:tc>
                  <a:txBody>
                    <a:bodyPr/>
                    <a:lstStyle/>
                    <a:p>
                      <a:r>
                        <a:rPr lang="en-US" dirty="0"/>
                        <a:t>Tracker Electronic</a:t>
                      </a:r>
                      <a:r>
                        <a:rPr lang="en-US" baseline="0" dirty="0"/>
                        <a:t> I-9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Tracker</a:t>
                      </a:r>
                    </a:p>
                  </a:txBody>
                  <a:tcPr/>
                </a:tc>
                <a:tc>
                  <a:txBody>
                    <a:bodyPr/>
                    <a:lstStyle/>
                    <a:p>
                      <a:r>
                        <a:rPr lang="en-US" dirty="0"/>
                        <a:t>Used</a:t>
                      </a:r>
                      <a:r>
                        <a:rPr lang="en-US" baseline="0" dirty="0"/>
                        <a:t> to complete the federally-required employment authorization form (Form I-9)</a:t>
                      </a:r>
                      <a:endParaRPr lang="en-US" dirty="0"/>
                    </a:p>
                  </a:txBody>
                  <a:tcPr/>
                </a:tc>
                <a:extLst>
                  <a:ext uri="{0D108BD9-81ED-4DB2-BD59-A6C34878D82A}">
                    <a16:rowId xmlns:a16="http://schemas.microsoft.com/office/drawing/2014/main" val="2463498948"/>
                  </a:ext>
                </a:extLst>
              </a:tr>
              <a:tr h="370840">
                <a:tc>
                  <a:txBody>
                    <a:bodyPr/>
                    <a:lstStyle/>
                    <a:p>
                      <a:r>
                        <a:rPr lang="en-US" dirty="0"/>
                        <a:t>Salary Planner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Used to submit</a:t>
                      </a:r>
                      <a:r>
                        <a:rPr lang="en-US" baseline="0" dirty="0"/>
                        <a:t> annual merit increases and CMER adjustments</a:t>
                      </a:r>
                      <a:endParaRPr lang="en-US" dirty="0"/>
                    </a:p>
                  </a:txBody>
                  <a:tcPr/>
                </a:tc>
                <a:extLst>
                  <a:ext uri="{0D108BD9-81ED-4DB2-BD59-A6C34878D82A}">
                    <a16:rowId xmlns:a16="http://schemas.microsoft.com/office/drawing/2014/main" val="3395452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Web-time Entry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Electronic Timesheet submission</a:t>
                      </a:r>
                    </a:p>
                  </a:txBody>
                  <a:tcPr/>
                </a:tc>
                <a:tc>
                  <a:txBody>
                    <a:bodyPr/>
                    <a:lstStyle/>
                    <a:p>
                      <a:r>
                        <a:rPr lang="en-US" dirty="0"/>
                        <a:t>Used to submit and approve timesheets for bi-weekly employees</a:t>
                      </a:r>
                    </a:p>
                  </a:txBody>
                  <a:tcPr/>
                </a:tc>
                <a:extLst>
                  <a:ext uri="{0D108BD9-81ED-4DB2-BD59-A6C34878D82A}">
                    <a16:rowId xmlns:a16="http://schemas.microsoft.com/office/drawing/2014/main" val="2617168740"/>
                  </a:ext>
                </a:extLst>
              </a:tr>
              <a:tr h="370840">
                <a:tc>
                  <a:txBody>
                    <a:bodyPr/>
                    <a:lstStyle/>
                    <a:p>
                      <a:r>
                        <a:rPr lang="en-US" dirty="0"/>
                        <a:t>International Scholars and Student Services</a:t>
                      </a:r>
                    </a:p>
                  </a:txBody>
                  <a:tcPr/>
                </a:tc>
                <a:tc>
                  <a:txBody>
                    <a:bodyPr/>
                    <a:lstStyle/>
                    <a:p>
                      <a:r>
                        <a:rPr lang="en-US" dirty="0"/>
                        <a:t>ISSS</a:t>
                      </a:r>
                    </a:p>
                  </a:txBody>
                  <a:tcPr/>
                </a:tc>
                <a:tc>
                  <a:txBody>
                    <a:bodyPr/>
                    <a:lstStyle/>
                    <a:p>
                      <a:r>
                        <a:rPr lang="en-US" dirty="0"/>
                        <a:t>Provides support for many different types of visa applications and extensions. Also provides information to foreign national student and scholars</a:t>
                      </a:r>
                    </a:p>
                  </a:txBody>
                  <a:tcPr/>
                </a:tc>
                <a:extLst>
                  <a:ext uri="{0D108BD9-81ED-4DB2-BD59-A6C34878D82A}">
                    <a16:rowId xmlns:a16="http://schemas.microsoft.com/office/drawing/2014/main" val="3074424226"/>
                  </a:ext>
                </a:extLst>
              </a:tr>
              <a:tr h="370840">
                <a:tc>
                  <a:txBody>
                    <a:bodyPr/>
                    <a:lstStyle/>
                    <a:p>
                      <a:r>
                        <a:rPr lang="en-US" dirty="0" err="1"/>
                        <a:t>HireTouch</a:t>
                      </a:r>
                      <a:r>
                        <a:rPr lang="en-US" dirty="0"/>
                        <a:t> Administrative Application</a:t>
                      </a:r>
                    </a:p>
                  </a:txBody>
                  <a:tcPr/>
                </a:tc>
                <a:tc>
                  <a:txBody>
                    <a:bodyPr/>
                    <a:lstStyle/>
                    <a:p>
                      <a:r>
                        <a:rPr lang="en-US" dirty="0" err="1"/>
                        <a:t>HireTouch</a:t>
                      </a:r>
                      <a:endParaRPr lang="en-US" dirty="0"/>
                    </a:p>
                  </a:txBody>
                  <a:tcPr/>
                </a:tc>
                <a:tc>
                  <a:txBody>
                    <a:bodyPr/>
                    <a:lstStyle/>
                    <a:p>
                      <a:r>
                        <a:rPr lang="en-US" dirty="0"/>
                        <a:t>Used to track all searches, promotions, administrative stipends, and 0% appointments</a:t>
                      </a:r>
                    </a:p>
                  </a:txBody>
                  <a:tcPr/>
                </a:tc>
                <a:extLst>
                  <a:ext uri="{0D108BD9-81ED-4DB2-BD59-A6C34878D82A}">
                    <a16:rowId xmlns:a16="http://schemas.microsoft.com/office/drawing/2014/main" val="707681760"/>
                  </a:ext>
                </a:extLst>
              </a:tr>
            </a:tbl>
          </a:graphicData>
        </a:graphic>
      </p:graphicFrame>
    </p:spTree>
    <p:extLst>
      <p:ext uri="{BB962C8B-B14F-4D97-AF65-F5344CB8AC3E}">
        <p14:creationId xmlns:p14="http://schemas.microsoft.com/office/powerpoint/2010/main" val="105000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78823" y="1295400"/>
            <a:ext cx="8229600" cy="4800600"/>
          </a:xfrm>
        </p:spPr>
        <p:txBody>
          <a:bodyPr>
            <a:normAutofit fontScale="85000" lnSpcReduction="20000"/>
          </a:bodyPr>
          <a:lstStyle/>
          <a:p>
            <a:pPr eaLnBrk="1" hangingPunct="1"/>
            <a:endParaRPr lang="en-US" dirty="0"/>
          </a:p>
          <a:p>
            <a:pPr eaLnBrk="1" hangingPunct="1">
              <a:buClr>
                <a:schemeClr val="bg2">
                  <a:lumMod val="50000"/>
                </a:schemeClr>
              </a:buClr>
              <a:buSzPct val="100000"/>
            </a:pPr>
            <a:r>
              <a:rPr lang="en-US" dirty="0"/>
              <a:t>U.S Citizens </a:t>
            </a:r>
            <a:r>
              <a:rPr lang="en-US" i="1" u="sng" dirty="0"/>
              <a:t>must</a:t>
            </a:r>
            <a:r>
              <a:rPr lang="en-US" i="1" dirty="0"/>
              <a:t> </a:t>
            </a:r>
            <a:r>
              <a:rPr lang="en-US" dirty="0"/>
              <a:t>fill out the W-4. </a:t>
            </a:r>
          </a:p>
          <a:p>
            <a:pPr eaLnBrk="1" hangingPunct="1">
              <a:buNone/>
            </a:pPr>
            <a:endParaRPr lang="en-US" dirty="0"/>
          </a:p>
          <a:p>
            <a:pPr eaLnBrk="1" hangingPunct="1">
              <a:buClr>
                <a:schemeClr val="bg2">
                  <a:lumMod val="50000"/>
                </a:schemeClr>
              </a:buClr>
              <a:buSzPct val="100000"/>
            </a:pPr>
            <a:r>
              <a:rPr lang="en-US" dirty="0"/>
              <a:t>Non-Resident Aliens </a:t>
            </a:r>
            <a:r>
              <a:rPr lang="en-US" i="1" u="sng" dirty="0"/>
              <a:t>cannot</a:t>
            </a:r>
            <a:r>
              <a:rPr lang="en-US" dirty="0"/>
              <a:t> fill out the W-4.</a:t>
            </a:r>
            <a:r>
              <a:rPr lang="en-US" b="1" dirty="0"/>
              <a:t>*</a:t>
            </a:r>
          </a:p>
          <a:p>
            <a:pPr eaLnBrk="1" hangingPunct="1">
              <a:buClr>
                <a:schemeClr val="bg2">
                  <a:lumMod val="50000"/>
                </a:schemeClr>
              </a:buClr>
              <a:buSzPct val="100000"/>
            </a:pPr>
            <a:r>
              <a:rPr lang="en-US" dirty="0"/>
              <a:t>To contact the Social Security Administrative Office:</a:t>
            </a:r>
          </a:p>
          <a:p>
            <a:pPr lvl="1">
              <a:buClr>
                <a:schemeClr val="bg2">
                  <a:lumMod val="50000"/>
                </a:schemeClr>
              </a:buClr>
              <a:buSzPct val="100000"/>
            </a:pPr>
            <a:r>
              <a:rPr lang="en-US" dirty="0"/>
              <a:t>https://www.ssa.gov/agency/contact/</a:t>
            </a:r>
          </a:p>
          <a:p>
            <a:pPr marL="393192" lvl="1" indent="0">
              <a:buSzPct val="125000"/>
              <a:buNone/>
            </a:pPr>
            <a:r>
              <a:rPr lang="en-US" dirty="0"/>
              <a:t>	</a:t>
            </a:r>
          </a:p>
          <a:p>
            <a:pPr marL="393192" lvl="1" indent="0">
              <a:buSzPct val="125000"/>
              <a:buNone/>
            </a:pPr>
            <a:r>
              <a:rPr lang="en-US" sz="2600" b="1" dirty="0"/>
              <a:t>*</a:t>
            </a:r>
            <a:r>
              <a:rPr lang="en-US" b="1" dirty="0"/>
              <a:t>Upon receipt of your SSN, please make a Tax Status Review appointment with Payroll</a:t>
            </a:r>
            <a:r>
              <a:rPr lang="en-US" dirty="0"/>
              <a:t>:</a:t>
            </a:r>
          </a:p>
          <a:p>
            <a:pPr marL="393192" lvl="1" indent="0">
              <a:buSzPct val="125000"/>
              <a:buNone/>
            </a:pPr>
            <a:endParaRPr lang="en-US" dirty="0"/>
          </a:p>
          <a:p>
            <a:pPr marL="393192" lvl="1" indent="0">
              <a:buSzPct val="125000"/>
              <a:buNone/>
            </a:pPr>
            <a:r>
              <a:rPr lang="en-US" sz="1900" dirty="0">
                <a:hlinkClick r:id="rId3"/>
              </a:rPr>
              <a:t>http://apps.obfs.uillinois.edu/Registration/index.cfm?campus=F</a:t>
            </a:r>
            <a:r>
              <a:rPr lang="en-US" sz="1900" dirty="0"/>
              <a:t> </a:t>
            </a:r>
          </a:p>
          <a:p>
            <a:pPr lvl="1" eaLnBrk="1" hangingPunct="1">
              <a:buNone/>
            </a:pPr>
            <a:endParaRPr lang="en-US" dirty="0"/>
          </a:p>
          <a:p>
            <a:pPr lvl="1" eaLnBrk="1" hangingPunct="1">
              <a:buNone/>
            </a:pPr>
            <a:r>
              <a:rPr lang="en-US" dirty="0"/>
              <a:t>Be sure to bring: </a:t>
            </a:r>
          </a:p>
          <a:p>
            <a:pPr lvl="1" eaLnBrk="1" hangingPunct="1">
              <a:buNone/>
            </a:pPr>
            <a:r>
              <a:rPr lang="en-US" dirty="0"/>
              <a:t>	a completed Foreign Nation Tax Information Form (on registration page), as well as originals and copies of all listed documentation  		</a:t>
            </a:r>
          </a:p>
        </p:txBody>
      </p:sp>
      <p:sp>
        <p:nvSpPr>
          <p:cNvPr id="11266" name="AutoShape 2"/>
          <p:cNvSpPr>
            <a:spLocks noGrp="1" noChangeArrowheads="1"/>
          </p:cNvSpPr>
          <p:nvPr>
            <p:ph type="title"/>
          </p:nvPr>
        </p:nvSpPr>
        <p:spPr/>
        <p:txBody>
          <a:bodyPr/>
          <a:lstStyle/>
          <a:p>
            <a:pPr algn="l" eaLnBrk="1" hangingPunct="1"/>
            <a:r>
              <a:rPr lang="en-US" dirty="0"/>
              <a:t>Tax Forms</a:t>
            </a:r>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7255076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rgbClr val="44B9E8"/>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 calcmode="lin" valueType="num">
                                      <p:cBhvr additive="base">
                                        <p:cTn id="13"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 calcmode="lin" valueType="num">
                                      <p:cBhvr additive="base">
                                        <p:cTn id="23"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 calcmode="lin" valueType="num">
                                      <p:cBhvr additive="base">
                                        <p:cTn id="27"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1267">
                                            <p:txEl>
                                              <p:pRg st="9" end="9"/>
                                            </p:txEl>
                                          </p:spTgt>
                                        </p:tgtEl>
                                        <p:attrNameLst>
                                          <p:attrName>style.visibility</p:attrName>
                                        </p:attrNameLst>
                                      </p:cBhvr>
                                      <p:to>
                                        <p:strVal val="visible"/>
                                      </p:to>
                                    </p:set>
                                    <p:anim calcmode="lin" valueType="num">
                                      <p:cBhvr additive="base">
                                        <p:cTn id="31"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1267">
                                            <p:txEl>
                                              <p:pRg st="11" end="11"/>
                                            </p:txEl>
                                          </p:spTgt>
                                        </p:tgtEl>
                                        <p:attrNameLst>
                                          <p:attrName>style.visibility</p:attrName>
                                        </p:attrNameLst>
                                      </p:cBhvr>
                                      <p:to>
                                        <p:strVal val="visible"/>
                                      </p:to>
                                    </p:set>
                                    <p:anim calcmode="lin" valueType="num">
                                      <p:cBhvr additive="base">
                                        <p:cTn id="35" dur="500" fill="hold"/>
                                        <p:tgtEl>
                                          <p:spTgt spid="11267">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67">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1267">
                                            <p:txEl>
                                              <p:pRg st="12" end="12"/>
                                            </p:txEl>
                                          </p:spTgt>
                                        </p:tgtEl>
                                        <p:attrNameLst>
                                          <p:attrName>style.visibility</p:attrName>
                                        </p:attrNameLst>
                                      </p:cBhvr>
                                      <p:to>
                                        <p:strVal val="visible"/>
                                      </p:to>
                                    </p:set>
                                    <p:anim calcmode="lin" valueType="num">
                                      <p:cBhvr additive="base">
                                        <p:cTn id="39" dur="500" fill="hold"/>
                                        <p:tgtEl>
                                          <p:spTgt spid="11267">
                                            <p:txEl>
                                              <p:pRg st="12" end="1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6884" y="228600"/>
            <a:ext cx="9950116" cy="1143000"/>
          </a:xfrm>
        </p:spPr>
        <p:txBody>
          <a:bodyPr>
            <a:normAutofit fontScale="90000"/>
          </a:bodyPr>
          <a:lstStyle/>
          <a:p>
            <a:pPr eaLnBrk="1" hangingPunct="1"/>
            <a:r>
              <a:rPr lang="en-US" dirty="0"/>
              <a:t>What comes with an Assistantship?</a:t>
            </a:r>
          </a:p>
        </p:txBody>
      </p:sp>
      <p:sp>
        <p:nvSpPr>
          <p:cNvPr id="16387" name="Rectangle 2"/>
          <p:cNvSpPr>
            <a:spLocks noChangeArrowheads="1"/>
          </p:cNvSpPr>
          <p:nvPr/>
        </p:nvSpPr>
        <p:spPr bwMode="auto">
          <a:xfrm>
            <a:off x="721092" y="1141397"/>
            <a:ext cx="8229600" cy="4324261"/>
          </a:xfrm>
          <a:prstGeom prst="rect">
            <a:avLst/>
          </a:prstGeom>
          <a:noFill/>
          <a:ln w="9525">
            <a:noFill/>
            <a:miter lim="800000"/>
            <a:headEnd/>
            <a:tailEnd/>
          </a:ln>
        </p:spPr>
        <p:txBody>
          <a:bodyPr wrap="square">
            <a:spAutoFit/>
          </a:bodyPr>
          <a:lstStyle/>
          <a:p>
            <a:pPr marL="342900" indent="-342900">
              <a:spcAft>
                <a:spcPts val="600"/>
              </a:spcAft>
              <a:buClr>
                <a:schemeClr val="bg2">
                  <a:lumMod val="50000"/>
                </a:schemeClr>
              </a:buClr>
              <a:buSzPct val="125000"/>
              <a:buFont typeface="Wingdings" pitchFamily="2" charset="2"/>
              <a:buChar char="§"/>
            </a:pPr>
            <a:r>
              <a:rPr lang="en-US" sz="2400" dirty="0"/>
              <a:t>Monthly stipend</a:t>
            </a:r>
          </a:p>
          <a:p>
            <a:pPr marL="342900" indent="-342900">
              <a:spcAft>
                <a:spcPts val="600"/>
              </a:spcAft>
              <a:buClr>
                <a:schemeClr val="bg2">
                  <a:lumMod val="50000"/>
                </a:schemeClr>
              </a:buClr>
              <a:buSzPct val="125000"/>
              <a:buFont typeface="Wingdings" pitchFamily="2" charset="2"/>
              <a:buChar char="§"/>
            </a:pPr>
            <a:r>
              <a:rPr lang="en-US" sz="2400" dirty="0"/>
              <a:t>Tuition and fee waivers</a:t>
            </a:r>
          </a:p>
          <a:p>
            <a:pPr marL="342900" indent="-342900">
              <a:spcAft>
                <a:spcPts val="600"/>
              </a:spcAft>
              <a:buClr>
                <a:schemeClr val="bg2">
                  <a:lumMod val="50000"/>
                </a:schemeClr>
              </a:buClr>
              <a:buSzPct val="125000"/>
              <a:buFont typeface="Wingdings" pitchFamily="2" charset="2"/>
              <a:buChar char="§"/>
            </a:pPr>
            <a:r>
              <a:rPr lang="en-US" sz="2400" dirty="0"/>
              <a:t>University paid access to McKinley Health Center  and Counseling Center </a:t>
            </a:r>
          </a:p>
          <a:p>
            <a:pPr marL="342900" indent="-342900">
              <a:spcAft>
                <a:spcPts val="600"/>
              </a:spcAft>
              <a:buClr>
                <a:schemeClr val="bg2">
                  <a:lumMod val="50000"/>
                </a:schemeClr>
              </a:buClr>
              <a:buSzPct val="125000"/>
              <a:buFont typeface="Wingdings" pitchFamily="2" charset="2"/>
              <a:buChar char="§"/>
            </a:pPr>
            <a:r>
              <a:rPr lang="en-US" sz="2400" dirty="0"/>
              <a:t>Partial payment of student health insurance fee: 87% each semester/25% of coverage for 1 dependent</a:t>
            </a:r>
          </a:p>
          <a:p>
            <a:pPr marL="342900" indent="-342900">
              <a:spcAft>
                <a:spcPts val="600"/>
              </a:spcAft>
              <a:buClr>
                <a:schemeClr val="bg2">
                  <a:lumMod val="50000"/>
                </a:schemeClr>
              </a:buClr>
              <a:buSzPct val="125000"/>
              <a:buFont typeface="Wingdings" pitchFamily="2" charset="2"/>
              <a:buChar char="§"/>
            </a:pPr>
            <a:r>
              <a:rPr lang="en-US" sz="2400" dirty="0"/>
              <a:t>University paid dental insurance coverage</a:t>
            </a:r>
          </a:p>
          <a:p>
            <a:pPr marL="342900" indent="-342900">
              <a:spcAft>
                <a:spcPts val="600"/>
              </a:spcAft>
              <a:buClr>
                <a:schemeClr val="bg2">
                  <a:lumMod val="50000"/>
                </a:schemeClr>
              </a:buClr>
              <a:buSzPct val="125000"/>
              <a:buFont typeface="Wingdings" pitchFamily="2" charset="2"/>
              <a:buChar char="§"/>
            </a:pPr>
            <a:r>
              <a:rPr lang="en-US" sz="2400" dirty="0"/>
              <a:t>University paid vision insurance coverage</a:t>
            </a:r>
          </a:p>
          <a:p>
            <a:pPr marL="342900" indent="-342900">
              <a:spcAft>
                <a:spcPts val="600"/>
              </a:spcAft>
              <a:buClr>
                <a:schemeClr val="bg2">
                  <a:lumMod val="50000"/>
                </a:schemeClr>
              </a:buClr>
              <a:buSzPct val="125000"/>
              <a:buFont typeface="Wingdings" pitchFamily="2" charset="2"/>
              <a:buChar char="§"/>
            </a:pPr>
            <a:r>
              <a:rPr lang="en-US" sz="2400" dirty="0"/>
              <a:t>Sick leave</a:t>
            </a:r>
          </a:p>
          <a:p>
            <a:pPr marL="342900" indent="-342900">
              <a:spcAft>
                <a:spcPts val="600"/>
              </a:spcAft>
              <a:buClr>
                <a:schemeClr val="bg2">
                  <a:lumMod val="50000"/>
                </a:schemeClr>
              </a:buClr>
              <a:buSzPct val="125000"/>
              <a:buFont typeface="Wingdings" pitchFamily="2" charset="2"/>
              <a:buChar char="§"/>
            </a:pPr>
            <a:r>
              <a:rPr lang="en-US" sz="2400" dirty="0"/>
              <a:t>Holidays</a:t>
            </a:r>
          </a:p>
        </p:txBody>
      </p:sp>
      <p:pic>
        <p:nvPicPr>
          <p:cNvPr id="6" name="Picture 5"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5873362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1_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49951</TotalTime>
  <Words>1953</Words>
  <Application>Microsoft Office PowerPoint</Application>
  <PresentationFormat>Widescreen</PresentationFormat>
  <Paragraphs>310</Paragraphs>
  <Slides>31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Georgia</vt:lpstr>
      <vt:lpstr>Wingdings</vt:lpstr>
      <vt:lpstr>Custom Design</vt:lpstr>
      <vt:lpstr>1_Custom Design</vt:lpstr>
      <vt:lpstr>Graduate Employee Orientation</vt:lpstr>
      <vt:lpstr>HR Presentation Overview</vt:lpstr>
      <vt:lpstr>Human Resources</vt:lpstr>
      <vt:lpstr>Human Resources Department</vt:lpstr>
      <vt:lpstr>Employment Information</vt:lpstr>
      <vt:lpstr>Systems and Tools</vt:lpstr>
      <vt:lpstr>Systems and Tools </vt:lpstr>
      <vt:lpstr>Tax Forms</vt:lpstr>
      <vt:lpstr>What comes with an Assistantship?</vt:lpstr>
      <vt:lpstr>Limitations to Employment</vt:lpstr>
      <vt:lpstr>Compensation</vt:lpstr>
      <vt:lpstr>Stipend Payments</vt:lpstr>
      <vt:lpstr>Pay Dates</vt:lpstr>
      <vt:lpstr>Overtime Pay </vt:lpstr>
      <vt:lpstr>Tuition Waivers</vt:lpstr>
      <vt:lpstr>What is included in a waiver?</vt:lpstr>
      <vt:lpstr>What is included in a waiver?</vt:lpstr>
      <vt:lpstr>Tuition waiver processing schedule</vt:lpstr>
      <vt:lpstr>Healthcare &amp; Benefits Information</vt:lpstr>
      <vt:lpstr>Health Care Information</vt:lpstr>
      <vt:lpstr>Health Care Information</vt:lpstr>
      <vt:lpstr>Worker’s Compensation</vt:lpstr>
      <vt:lpstr>Leaves</vt:lpstr>
      <vt:lpstr>Leaves</vt:lpstr>
      <vt:lpstr>Leaves</vt:lpstr>
      <vt:lpstr>Leaves</vt:lpstr>
      <vt:lpstr>Important Information</vt:lpstr>
      <vt:lpstr>Campus Holiday Schedule 2021-2022</vt:lpstr>
      <vt:lpstr>GEO</vt:lpstr>
      <vt:lpstr>Smoke-Free Campus </vt:lpstr>
      <vt:lpstr>  </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Tips</dc:title>
  <dc:creator>Fuller, Joy</dc:creator>
  <cp:lastModifiedBy>Czys, Laura</cp:lastModifiedBy>
  <cp:revision>217</cp:revision>
  <cp:lastPrinted>2021-08-12T21:05:41Z</cp:lastPrinted>
  <dcterms:created xsi:type="dcterms:W3CDTF">2019-04-12T15:05:36Z</dcterms:created>
  <dcterms:modified xsi:type="dcterms:W3CDTF">2021-08-13T16:37:03Z</dcterms:modified>
</cp:coreProperties>
</file>